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7390" y="545222"/>
            <a:ext cx="3748068" cy="1891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6300" y="5100066"/>
            <a:ext cx="5810250" cy="4799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hyperlink" Target="http://www.freeditorial.com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algn="ctr" marL="914400" marR="909955">
              <a:lnSpc>
                <a:spcPct val="107400"/>
              </a:lnSpc>
              <a:spcBef>
                <a:spcPts val="90"/>
              </a:spcBef>
            </a:pPr>
            <a:r>
              <a:rPr dirty="0" spc="10"/>
              <a:t>Prince</a:t>
            </a:r>
            <a:r>
              <a:rPr dirty="0" spc="-85"/>
              <a:t> </a:t>
            </a:r>
            <a:r>
              <a:rPr dirty="0" spc="10"/>
              <a:t>Otto, </a:t>
            </a:r>
            <a:r>
              <a:rPr dirty="0" spc="-695"/>
              <a:t> </a:t>
            </a:r>
            <a:r>
              <a:rPr dirty="0" spc="20"/>
              <a:t>A</a:t>
            </a:r>
            <a:r>
              <a:rPr dirty="0" spc="-155"/>
              <a:t> </a:t>
            </a:r>
            <a:r>
              <a:rPr dirty="0" spc="15"/>
              <a:t>R</a:t>
            </a:r>
            <a:r>
              <a:rPr dirty="0" spc="15"/>
              <a:t>o</a:t>
            </a:r>
            <a:r>
              <a:rPr dirty="0" spc="20"/>
              <a:t>m</a:t>
            </a:r>
            <a:r>
              <a:rPr dirty="0" spc="15"/>
              <a:t>a</a:t>
            </a:r>
            <a:r>
              <a:rPr dirty="0" spc="10"/>
              <a:t>nc</a:t>
            </a:r>
            <a:r>
              <a:rPr dirty="0" spc="5"/>
              <a:t>e  </a:t>
            </a:r>
            <a:r>
              <a:rPr dirty="0" spc="15"/>
              <a:t>By</a:t>
            </a: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pc="10"/>
              <a:t>Robert</a:t>
            </a:r>
            <a:r>
              <a:rPr dirty="0" spc="-25"/>
              <a:t> </a:t>
            </a:r>
            <a:r>
              <a:rPr dirty="0" spc="10"/>
              <a:t>Louis</a:t>
            </a:r>
            <a:r>
              <a:rPr dirty="0" spc="-20"/>
              <a:t> </a:t>
            </a:r>
            <a:r>
              <a:rPr dirty="0" spc="10"/>
              <a:t>Stevenson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8111" y="4253016"/>
            <a:ext cx="2323779" cy="513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6300" y="5100066"/>
            <a:ext cx="5805805" cy="47999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14"/>
              </a:spcBef>
            </a:pPr>
            <a:r>
              <a:rPr dirty="0" sz="2000" b="1">
                <a:latin typeface="Times New Roman"/>
                <a:cs typeface="Times New Roman"/>
              </a:rPr>
              <a:t>Prince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Otto,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A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Romance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1450" spc="-15" b="1">
                <a:latin typeface="Times New Roman"/>
                <a:cs typeface="Times New Roman"/>
              </a:rPr>
              <a:t>BOOK</a:t>
            </a:r>
            <a:r>
              <a:rPr dirty="0" sz="1450" spc="-2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I—PRINCE</a:t>
            </a:r>
            <a:r>
              <a:rPr dirty="0" sz="1450" spc="-2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ERRANT</a:t>
            </a:r>
            <a:endParaRPr sz="1450">
              <a:latin typeface="Times New Roman"/>
              <a:cs typeface="Times New Roman"/>
            </a:endParaRPr>
          </a:p>
          <a:p>
            <a:pPr algn="ctr" marL="502920" marR="493395">
              <a:lnSpc>
                <a:spcPts val="1730"/>
              </a:lnSpc>
              <a:spcBef>
                <a:spcPts val="635"/>
              </a:spcBef>
            </a:pPr>
            <a:r>
              <a:rPr dirty="0" sz="1450" spc="-15" b="1">
                <a:latin typeface="Times New Roman"/>
                <a:cs typeface="Times New Roman"/>
              </a:rPr>
              <a:t>CHAPTER</a:t>
            </a:r>
            <a:r>
              <a:rPr dirty="0" sz="1450" spc="-10" b="1">
                <a:latin typeface="Times New Roman"/>
                <a:cs typeface="Times New Roman"/>
              </a:rPr>
              <a:t> I—IN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WHICH THE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PRINCE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35" b="1">
                <a:latin typeface="Times New Roman"/>
                <a:cs typeface="Times New Roman"/>
              </a:rPr>
              <a:t>DEPARTS</a:t>
            </a:r>
            <a:r>
              <a:rPr dirty="0" sz="1450" spc="-10" b="1">
                <a:latin typeface="Times New Roman"/>
                <a:cs typeface="Times New Roman"/>
              </a:rPr>
              <a:t> ON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AN </a:t>
            </a:r>
            <a:r>
              <a:rPr dirty="0" sz="1450" spc="-34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ADVENTURE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</a:pP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vain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map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Europe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bygone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independent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principality,</a:t>
            </a:r>
            <a:r>
              <a:rPr dirty="0" sz="1450" spc="-10">
                <a:latin typeface="Times New Roman"/>
                <a:cs typeface="Times New Roman"/>
              </a:rPr>
              <a:t> 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infinitesimal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member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German Empire, she played, for several centuries, her part in the discord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Europe; and, at last, in the ripeness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time and at the spiriting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several bald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diplomatists,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vanished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morning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ghost.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Less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fortunate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Poland,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left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regret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behind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memory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boundaries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faded.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It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patch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hilly country covered with thick wood. Many streams took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 beginning in the glens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Grünewald, turning mills for the inhabitants.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 was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town, Mittwalden, and many brown, wooden hamlets, climbing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roof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roof,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steep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bottom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dells,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communicating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covered bridges over the </a:t>
            </a:r>
            <a:r>
              <a:rPr dirty="0" sz="1450" spc="-15">
                <a:latin typeface="Times New Roman"/>
                <a:cs typeface="Times New Roman"/>
              </a:rPr>
              <a:t>larger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torrents. The hum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watermills,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splash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running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water,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clean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odour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sawdust,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sound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smell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pleasant wind among the innumerable army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mountain pines,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dropping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huntsmen,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dull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stroke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wood-axe,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intolerable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roads,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46467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5">
                <a:latin typeface="Times New Roman"/>
                <a:cs typeface="Times New Roman"/>
              </a:rPr>
              <a:t>you; he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works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has.’</a:t>
            </a:r>
            <a:endParaRPr sz="1450">
              <a:latin typeface="Times New Roman"/>
              <a:cs typeface="Times New Roman"/>
            </a:endParaRPr>
          </a:p>
          <a:p>
            <a:pPr marL="12700" marR="6350">
              <a:lnSpc>
                <a:spcPts val="1730"/>
              </a:lnSpc>
              <a:spcBef>
                <a:spcPts val="630"/>
              </a:spcBef>
              <a:tabLst>
                <a:tab pos="5512435" algn="l"/>
              </a:tabLst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30">
                <a:latin typeface="Times New Roman"/>
                <a:cs typeface="Times New Roman"/>
              </a:rPr>
              <a:t>he’s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hope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doesn’t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5">
                <a:latin typeface="Times New Roman"/>
                <a:cs typeface="Times New Roman"/>
              </a:rPr>
              <a:t>high-and-dry,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old, </a:t>
            </a:r>
            <a:r>
              <a:rPr dirty="0" sz="1450" spc="-10">
                <a:latin typeface="Times New Roman"/>
                <a:cs typeface="Times New Roman"/>
              </a:rPr>
              <a:t>ancient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ideas;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30">
                <a:latin typeface="Times New Roman"/>
                <a:cs typeface="Times New Roman"/>
              </a:rPr>
              <a:t>he’s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downright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modern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man—a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new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lights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progress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age.</a:t>
            </a:r>
            <a:r>
              <a:rPr dirty="0" sz="1450" spc="3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does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</a:t>
            </a:r>
            <a:r>
              <a:rPr dirty="0" sz="1450" spc="-5">
                <a:latin typeface="Times New Roman"/>
                <a:cs typeface="Times New Roman"/>
              </a:rPr>
              <a:t>ong;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</a:t>
            </a:r>
            <a:r>
              <a:rPr dirty="0" sz="1450" spc="-5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op</a:t>
            </a:r>
            <a:r>
              <a:rPr dirty="0" sz="1450" spc="-10">
                <a:latin typeface="Times New Roman"/>
                <a:cs typeface="Times New Roman"/>
              </a:rPr>
              <a:t>le</a:t>
            </a:r>
            <a:r>
              <a:rPr dirty="0" sz="1450" spc="-90">
                <a:latin typeface="Times New Roman"/>
                <a:cs typeface="Times New Roman"/>
              </a:rPr>
              <a:t>’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terest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xt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eart</a:t>
            </a:r>
            <a:r>
              <a:rPr dirty="0" sz="1450" spc="-5">
                <a:latin typeface="Times New Roman"/>
                <a:cs typeface="Times New Roman"/>
              </a:rPr>
              <a:t>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you  </a:t>
            </a:r>
            <a:r>
              <a:rPr dirty="0" sz="1450" spc="-10">
                <a:latin typeface="Times New Roman"/>
                <a:cs typeface="Times New Roman"/>
              </a:rPr>
              <a:t>mark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me—you,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Liberal,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enemy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governments,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mark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words—the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day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yellow-headed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skulk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dough-faced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Messalina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Princess,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march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’em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foremost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borders,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proclaim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President.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I’ve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speech.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meeting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Brandenau,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Mittwalden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delegates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spoke</a:t>
            </a:r>
            <a:r>
              <a:rPr dirty="0" sz="1450" spc="-5">
                <a:latin typeface="Times New Roman"/>
                <a:cs typeface="Times New Roman"/>
              </a:rPr>
              <a:t> up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fifteen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thousand.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Fifteen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thousand,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brigaded,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each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medal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round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neck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rally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40">
                <a:latin typeface="Times New Roman"/>
                <a:cs typeface="Times New Roman"/>
              </a:rPr>
              <a:t>by.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That’s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60"/>
              </a:spcBef>
            </a:pPr>
            <a:r>
              <a:rPr dirty="0" sz="1450" spc="-65">
                <a:latin typeface="Times New Roman"/>
                <a:cs typeface="Times New Roman"/>
              </a:rPr>
              <a:t>‘Ay,</a:t>
            </a:r>
            <a:r>
              <a:rPr dirty="0" sz="1450" spc="-6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see what it leads </a:t>
            </a:r>
            <a:r>
              <a:rPr dirty="0" sz="1450" spc="-5">
                <a:latin typeface="Times New Roman"/>
                <a:cs typeface="Times New Roman"/>
              </a:rPr>
              <a:t>to; </a:t>
            </a:r>
            <a:r>
              <a:rPr dirty="0" sz="1450" spc="-10">
                <a:latin typeface="Times New Roman"/>
                <a:cs typeface="Times New Roman"/>
              </a:rPr>
              <a:t>wild talk </a:t>
            </a:r>
            <a:r>
              <a:rPr dirty="0" sz="1450" spc="-20">
                <a:latin typeface="Times New Roman"/>
                <a:cs typeface="Times New Roman"/>
              </a:rPr>
              <a:t>to-day,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wilder </a:t>
            </a:r>
            <a:r>
              <a:rPr dirty="0" sz="1450" spc="-5">
                <a:latin typeface="Times New Roman"/>
                <a:cs typeface="Times New Roman"/>
              </a:rPr>
              <a:t>doings </a:t>
            </a:r>
            <a:r>
              <a:rPr dirty="0" sz="1450" spc="-10">
                <a:latin typeface="Times New Roman"/>
                <a:cs typeface="Times New Roman"/>
              </a:rPr>
              <a:t>to-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morrow,’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certain: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 has </a:t>
            </a:r>
            <a:r>
              <a:rPr dirty="0" sz="1450" spc="-5">
                <a:latin typeface="Times New Roman"/>
                <a:cs typeface="Times New Roman"/>
              </a:rPr>
              <a:t>one foot </a:t>
            </a:r>
            <a:r>
              <a:rPr dirty="0" sz="1450" spc="-10">
                <a:latin typeface="Times New Roman"/>
                <a:cs typeface="Times New Roman"/>
              </a:rPr>
              <a:t>in the Court backstairs, and the other in the Masons’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lodges. He gives himself </a:t>
            </a:r>
            <a:r>
              <a:rPr dirty="0" sz="1450" spc="-5">
                <a:latin typeface="Times New Roman"/>
                <a:cs typeface="Times New Roman"/>
              </a:rPr>
              <a:t>out,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for what nowadays they call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patriot: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 East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Prussia!’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‘Give himself out!’ cried Fritz. ‘He is! He is to lay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his title as soon as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Republic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declared;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heard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speech.’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‘Lay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Baron to take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President?’ returned Killian. ‘King Log, King Stork.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you’ll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fruits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0"/>
              </a:spcBef>
            </a:pPr>
            <a:r>
              <a:rPr dirty="0" sz="1450" spc="-15">
                <a:latin typeface="Times New Roman"/>
                <a:cs typeface="Times New Roman"/>
              </a:rPr>
              <a:t>‘Father,’ </a:t>
            </a:r>
            <a:r>
              <a:rPr dirty="0" sz="1450" spc="-10">
                <a:latin typeface="Times New Roman"/>
                <a:cs typeface="Times New Roman"/>
              </a:rPr>
              <a:t>whispered Ottilia, pulling at the speaker’s coat, ‘surely the gentleman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ill.’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 beg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pardon,’ cried the </a:t>
            </a:r>
            <a:r>
              <a:rPr dirty="0" sz="1450" spc="-20">
                <a:latin typeface="Times New Roman"/>
                <a:cs typeface="Times New Roman"/>
              </a:rPr>
              <a:t>farmer, </a:t>
            </a:r>
            <a:r>
              <a:rPr dirty="0" sz="1450" spc="-10">
                <a:latin typeface="Times New Roman"/>
                <a:cs typeface="Times New Roman"/>
              </a:rPr>
              <a:t>rewaking to hospitable thoughts; ‘can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offer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anything?’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 thank </a:t>
            </a:r>
            <a:r>
              <a:rPr dirty="0" sz="1450" spc="-5">
                <a:latin typeface="Times New Roman"/>
                <a:cs typeface="Times New Roman"/>
              </a:rPr>
              <a:t>you. I </a:t>
            </a:r>
            <a:r>
              <a:rPr dirty="0" sz="1450" spc="-10">
                <a:latin typeface="Times New Roman"/>
                <a:cs typeface="Times New Roman"/>
              </a:rPr>
              <a:t>am very </a:t>
            </a:r>
            <a:r>
              <a:rPr dirty="0" sz="1450" spc="-25">
                <a:latin typeface="Times New Roman"/>
                <a:cs typeface="Times New Roman"/>
              </a:rPr>
              <a:t>weary,’ </a:t>
            </a:r>
            <a:r>
              <a:rPr dirty="0" sz="1450" spc="-10">
                <a:latin typeface="Times New Roman"/>
                <a:cs typeface="Times New Roman"/>
              </a:rPr>
              <a:t>answered Otto. ‘I have presumed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strength.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bed,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grateful.’</a:t>
            </a:r>
            <a:endParaRPr sz="1450">
              <a:latin typeface="Times New Roman"/>
              <a:cs typeface="Times New Roman"/>
            </a:endParaRPr>
          </a:p>
          <a:p>
            <a:pPr marL="12700" marR="952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‘Ottilia,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candle!’ said the old man.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‘Indeed,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look </a:t>
            </a:r>
            <a:r>
              <a:rPr dirty="0" sz="1450" spc="-25">
                <a:latin typeface="Times New Roman"/>
                <a:cs typeface="Times New Roman"/>
              </a:rPr>
              <a:t>paley.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 little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cordial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water?</a:t>
            </a:r>
            <a:r>
              <a:rPr dirty="0" sz="1450" spc="4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No?</a:t>
            </a:r>
            <a:r>
              <a:rPr dirty="0" sz="1450" spc="4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beseech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bring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stranger’s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bed.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slept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roof,’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continued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stairs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guest;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‘for </a:t>
            </a:r>
            <a:r>
              <a:rPr dirty="0" sz="1450" spc="-5">
                <a:latin typeface="Times New Roman"/>
                <a:cs typeface="Times New Roman"/>
              </a:rPr>
              <a:t> good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food,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honest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wine,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grateful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conscience,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pleasant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chat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 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retires,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possets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apothecary’s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drugs.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sir,’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ushered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white-washed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sleeping-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room,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port.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small,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airy,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sheets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clean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kept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lavender.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window,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too,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looks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above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river,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there’s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music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river’s.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plays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same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tune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(and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that’s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favourite)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does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weary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men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fiddlers.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doors: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grateful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houses,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is,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952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‘Do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suppose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fear?’ she cried, and looked at him with such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heightened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colour, </a:t>
            </a:r>
            <a:r>
              <a:rPr dirty="0" sz="1450" spc="-10">
                <a:latin typeface="Times New Roman"/>
                <a:cs typeface="Times New Roman"/>
              </a:rPr>
              <a:t>such bright eyes,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smile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so abstruse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meaning, that the Baron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discarded 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 spc="-5">
                <a:latin typeface="Times New Roman"/>
                <a:cs typeface="Times New Roman"/>
              </a:rPr>
              <a:t> doubt.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‘Ah, madam!’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cried, plumping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his knees. ‘Seraphina! Do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permit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me? have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divined my secret? It is true—I </a:t>
            </a:r>
            <a:r>
              <a:rPr dirty="0" sz="1450" spc="-5">
                <a:latin typeface="Times New Roman"/>
                <a:cs typeface="Times New Roman"/>
              </a:rPr>
              <a:t>put </a:t>
            </a:r>
            <a:r>
              <a:rPr dirty="0" sz="1450" spc="-10">
                <a:latin typeface="Times New Roman"/>
                <a:cs typeface="Times New Roman"/>
              </a:rPr>
              <a:t>my life with joy into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power—I love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love with </a:t>
            </a:r>
            <a:r>
              <a:rPr dirty="0" sz="1450" spc="-15">
                <a:latin typeface="Times New Roman"/>
                <a:cs typeface="Times New Roman"/>
              </a:rPr>
              <a:t>ardour, </a:t>
            </a:r>
            <a:r>
              <a:rPr dirty="0" sz="1450" spc="-10">
                <a:latin typeface="Times New Roman"/>
                <a:cs typeface="Times New Roman"/>
              </a:rPr>
              <a:t>as an equal, 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mistress, 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brother-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in-arms,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adored,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desired,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sweet-hearted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Bride!’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waxing dithyrambic, ‘bride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reason and my senses, have </a:t>
            </a:r>
            <a:r>
              <a:rPr dirty="0" sz="1450" spc="-25">
                <a:latin typeface="Times New Roman"/>
                <a:cs typeface="Times New Roman"/>
              </a:rPr>
              <a:t>pity,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pity 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 spc="-10">
                <a:latin typeface="Times New Roman"/>
                <a:cs typeface="Times New Roman"/>
              </a:rPr>
              <a:t> 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love!’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wonder,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rage,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contempt.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offended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sickness;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appearance,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grovelled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bulkily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floor,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moved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nightmares.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shame!’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‘Absurd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odious!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say?’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Gondremark,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excellent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politician,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remained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 time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his knees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frame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mind which perhaps we are allowed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pity.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vanity,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iron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bosom,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raved.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could 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blotted all, if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could have withdrawn part, if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called her bride—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roaring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ears,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thus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regretfully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reviewed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declaration.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his feet tottering; and then, in that first moment when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dumb agony finds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vent in words, and the </a:t>
            </a:r>
            <a:r>
              <a:rPr dirty="0" sz="1450" spc="-5">
                <a:latin typeface="Times New Roman"/>
                <a:cs typeface="Times New Roman"/>
              </a:rPr>
              <a:t>tongue </a:t>
            </a:r>
            <a:r>
              <a:rPr dirty="0" sz="1450" spc="-10">
                <a:latin typeface="Times New Roman"/>
                <a:cs typeface="Times New Roman"/>
              </a:rPr>
              <a:t>betrays the inmost and worst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man,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permitted himself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retort which, for six weeks to </a:t>
            </a:r>
            <a:r>
              <a:rPr dirty="0" sz="1450" spc="-20">
                <a:latin typeface="Times New Roman"/>
                <a:cs typeface="Times New Roman"/>
              </a:rPr>
              <a:t>follow,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to repent 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leisure.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‘Ah,’ said he, ‘the Countess? Now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perceive the reason </a:t>
            </a:r>
            <a:r>
              <a:rPr dirty="0" sz="1450" spc="-5">
                <a:latin typeface="Times New Roman"/>
                <a:cs typeface="Times New Roman"/>
              </a:rPr>
              <a:t>of your </a:t>
            </a:r>
            <a:r>
              <a:rPr dirty="0" sz="1450" spc="-20">
                <a:latin typeface="Times New Roman"/>
                <a:cs typeface="Times New Roman"/>
              </a:rPr>
              <a:t>Highness’s </a:t>
            </a:r>
            <a:r>
              <a:rPr dirty="0" sz="1450" spc="-15">
                <a:latin typeface="Times New Roman"/>
                <a:cs typeface="Times New Roman"/>
              </a:rPr>
              <a:t> disorder.’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The lackey-like insolence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words was driven home </a:t>
            </a:r>
            <a:r>
              <a:rPr dirty="0" sz="1450" spc="-5">
                <a:latin typeface="Times New Roman"/>
                <a:cs typeface="Times New Roman"/>
              </a:rPr>
              <a:t>by a </a:t>
            </a:r>
            <a:r>
              <a:rPr dirty="0" sz="1450" spc="-10">
                <a:latin typeface="Times New Roman"/>
                <a:cs typeface="Times New Roman"/>
              </a:rPr>
              <a:t>more insolent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manner.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fell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</a:t>
            </a:r>
            <a:r>
              <a:rPr dirty="0" sz="1450" spc="-5">
                <a:latin typeface="Times New Roman"/>
                <a:cs typeface="Times New Roman"/>
              </a:rPr>
              <a:t> 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storm-clouds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already blackened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reason; she heard herself cry </a:t>
            </a:r>
            <a:r>
              <a:rPr dirty="0" sz="1450" spc="-5">
                <a:latin typeface="Times New Roman"/>
                <a:cs typeface="Times New Roman"/>
              </a:rPr>
              <a:t>out; </a:t>
            </a:r>
            <a:r>
              <a:rPr dirty="0" sz="1450" spc="-10">
                <a:latin typeface="Times New Roman"/>
                <a:cs typeface="Times New Roman"/>
              </a:rPr>
              <a:t>and when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cloud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dispersed,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flung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blood-stained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dagger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floor,</a:t>
            </a:r>
            <a:r>
              <a:rPr dirty="0" sz="1450" spc="-10">
                <a:latin typeface="Times New Roman"/>
                <a:cs typeface="Times New Roman"/>
              </a:rPr>
              <a:t> 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saw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 reeling back with open mouth and clapping his hand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wound.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next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moment,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oaths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heard,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leaped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savage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passion;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clutched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recoiled;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act,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stumbled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drooped.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scarce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fear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murderous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onslaught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ere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fell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feet.</a:t>
            </a:r>
            <a:endParaRPr sz="1450">
              <a:latin typeface="Times New Roman"/>
              <a:cs typeface="Times New Roman"/>
            </a:endParaRPr>
          </a:p>
          <a:p>
            <a:pPr algn="just" marL="12700" marR="655955">
              <a:lnSpc>
                <a:spcPts val="2300"/>
              </a:lnSpc>
              <a:spcBef>
                <a:spcPts val="105"/>
              </a:spcBef>
            </a:pPr>
            <a:r>
              <a:rPr dirty="0" sz="1450" spc="-10">
                <a:latin typeface="Times New Roman"/>
                <a:cs typeface="Times New Roman"/>
              </a:rPr>
              <a:t>He rose </a:t>
            </a:r>
            <a:r>
              <a:rPr dirty="0" sz="1450" spc="-5">
                <a:latin typeface="Times New Roman"/>
                <a:cs typeface="Times New Roman"/>
              </a:rPr>
              <a:t>upon one </a:t>
            </a:r>
            <a:r>
              <a:rPr dirty="0" sz="1450" spc="-10">
                <a:latin typeface="Times New Roman"/>
                <a:cs typeface="Times New Roman"/>
              </a:rPr>
              <a:t>elbow; she still staring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him, white with </a:t>
            </a:r>
            <a:r>
              <a:rPr dirty="0" sz="1450" spc="-20">
                <a:latin typeface="Times New Roman"/>
                <a:cs typeface="Times New Roman"/>
              </a:rPr>
              <a:t>horror.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-5">
                <a:latin typeface="Times New Roman"/>
                <a:cs typeface="Times New Roman"/>
              </a:rPr>
              <a:t>nn</a:t>
            </a:r>
            <a:r>
              <a:rPr dirty="0" sz="1450" spc="-10">
                <a:latin typeface="Times New Roman"/>
                <a:cs typeface="Times New Roman"/>
              </a:rPr>
              <a:t>a!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</a:t>
            </a:r>
            <a:r>
              <a:rPr dirty="0" sz="1450" spc="-5">
                <a:latin typeface="Times New Roman"/>
                <a:cs typeface="Times New Roman"/>
              </a:rPr>
              <a:t>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-5">
                <a:latin typeface="Times New Roman"/>
                <a:cs typeface="Times New Roman"/>
              </a:rPr>
              <a:t>nn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utterance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failed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fell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appearance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dead.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Seraphina ran to and fro in the room; she wrung her hands and cried aloud;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within she was all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uproar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5">
                <a:latin typeface="Times New Roman"/>
                <a:cs typeface="Times New Roman"/>
              </a:rPr>
              <a:t>terror, </a:t>
            </a:r>
            <a:r>
              <a:rPr dirty="0" sz="1450" spc="-10">
                <a:latin typeface="Times New Roman"/>
                <a:cs typeface="Times New Roman"/>
              </a:rPr>
              <a:t>and conscious </a:t>
            </a:r>
            <a:r>
              <a:rPr dirty="0" sz="1450" spc="-5">
                <a:latin typeface="Times New Roman"/>
                <a:cs typeface="Times New Roman"/>
              </a:rPr>
              <a:t>of no </a:t>
            </a:r>
            <a:r>
              <a:rPr dirty="0" sz="1450" spc="-10">
                <a:latin typeface="Times New Roman"/>
                <a:cs typeface="Times New Roman"/>
              </a:rPr>
              <a:t>articulate wish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awake.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knocking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door;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sprang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panting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beast, and with the strength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madness in her arms, till she had pushed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bolt. At this success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certain calm fell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reason. She went back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victim, the knocking growing </a:t>
            </a:r>
            <a:r>
              <a:rPr dirty="0" sz="1450" spc="-20">
                <a:latin typeface="Times New Roman"/>
                <a:cs typeface="Times New Roman"/>
              </a:rPr>
              <a:t>louder. </a:t>
            </a:r>
            <a:r>
              <a:rPr dirty="0" sz="1450" spc="-10">
                <a:latin typeface="Times New Roman"/>
                <a:cs typeface="Times New Roman"/>
              </a:rPr>
              <a:t>O yes,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dead. 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 killed him. He had called </a:t>
            </a:r>
            <a:r>
              <a:rPr dirty="0" sz="1450" spc="-5">
                <a:latin typeface="Times New Roman"/>
                <a:cs typeface="Times New Roman"/>
              </a:rPr>
              <a:t>upon von </a:t>
            </a:r>
            <a:r>
              <a:rPr dirty="0" sz="1450" spc="-10">
                <a:latin typeface="Times New Roman"/>
                <a:cs typeface="Times New Roman"/>
              </a:rPr>
              <a:t>Rosen with his latest breath; ah! who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 call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Seraphina? She had killed him. She,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whose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irresolute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scarce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prick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blood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bosom,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strength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cast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 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colossus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25">
                <a:latin typeface="Times New Roman"/>
                <a:cs typeface="Times New Roman"/>
              </a:rPr>
              <a:t>blow.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All this while the knocking was growing more uproarious and more unlike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staid career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life in such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palace. Scandal was at the </a:t>
            </a:r>
            <a:r>
              <a:rPr dirty="0" sz="1450" spc="-20">
                <a:latin typeface="Times New Roman"/>
                <a:cs typeface="Times New Roman"/>
              </a:rPr>
              <a:t>door, </a:t>
            </a:r>
            <a:r>
              <a:rPr dirty="0" sz="1450" spc="-10">
                <a:latin typeface="Times New Roman"/>
                <a:cs typeface="Times New Roman"/>
              </a:rPr>
              <a:t>with what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fatal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following she dreaded to conceive; and at the same time among the voices that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 began to summon her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name, she recognised the Chancellor’s. He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another,</a:t>
            </a:r>
            <a:r>
              <a:rPr dirty="0" sz="1450" spc="-10">
                <a:latin typeface="Times New Roman"/>
                <a:cs typeface="Times New Roman"/>
              </a:rPr>
              <a:t> somebody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 spc="-5">
                <a:latin typeface="Times New Roman"/>
                <a:cs typeface="Times New Roman"/>
              </a:rPr>
              <a:t> von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Greisengesang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called.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40">
                <a:latin typeface="Times New Roman"/>
                <a:cs typeface="Times New Roman"/>
              </a:rPr>
              <a:t>‘Your </a:t>
            </a:r>
            <a:r>
              <a:rPr dirty="0" sz="1450" spc="-10">
                <a:latin typeface="Times New Roman"/>
                <a:cs typeface="Times New Roman"/>
              </a:rPr>
              <a:t>Highness—yes!’ the old gentleman answered. </a:t>
            </a:r>
            <a:r>
              <a:rPr dirty="0" sz="1450" spc="-50">
                <a:latin typeface="Times New Roman"/>
                <a:cs typeface="Times New Roman"/>
              </a:rPr>
              <a:t>‘We </a:t>
            </a:r>
            <a:r>
              <a:rPr dirty="0" sz="1450" spc="-10">
                <a:latin typeface="Times New Roman"/>
                <a:cs typeface="Times New Roman"/>
              </a:rPr>
              <a:t>have heard cries,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fall. 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anything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amiss?’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‘Nothing,’ replied Seraphina ‘I desire to speak with </a:t>
            </a:r>
            <a:r>
              <a:rPr dirty="0" sz="1450" spc="-5">
                <a:latin typeface="Times New Roman"/>
                <a:cs typeface="Times New Roman"/>
              </a:rPr>
              <a:t>you. </a:t>
            </a:r>
            <a:r>
              <a:rPr dirty="0" sz="1450" spc="-10">
                <a:latin typeface="Times New Roman"/>
                <a:cs typeface="Times New Roman"/>
              </a:rPr>
              <a:t>Send </a:t>
            </a:r>
            <a:r>
              <a:rPr dirty="0" sz="1450" spc="-15">
                <a:latin typeface="Times New Roman"/>
                <a:cs typeface="Times New Roman"/>
              </a:rPr>
              <a:t>off </a:t>
            </a:r>
            <a:r>
              <a:rPr dirty="0" sz="1450" spc="-10">
                <a:latin typeface="Times New Roman"/>
                <a:cs typeface="Times New Roman"/>
              </a:rPr>
              <a:t>the rest.’ She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panted between each phrase;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her mind was </a:t>
            </a:r>
            <a:r>
              <a:rPr dirty="0" sz="1450" spc="-25">
                <a:latin typeface="Times New Roman"/>
                <a:cs typeface="Times New Roman"/>
              </a:rPr>
              <a:t>clear. </a:t>
            </a:r>
            <a:r>
              <a:rPr dirty="0" sz="1450" spc="-10">
                <a:latin typeface="Times New Roman"/>
                <a:cs typeface="Times New Roman"/>
              </a:rPr>
              <a:t>She let the looped curtain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both sides before she drew the bolt; and, thus secure from any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sudden eyeshot from without, admitted the obsequious </a:t>
            </a:r>
            <a:r>
              <a:rPr dirty="0" sz="1450" spc="-15">
                <a:latin typeface="Times New Roman"/>
                <a:cs typeface="Times New Roman"/>
              </a:rPr>
              <a:t>Chancellor, </a:t>
            </a:r>
            <a:r>
              <a:rPr dirty="0" sz="1450" spc="-10">
                <a:latin typeface="Times New Roman"/>
                <a:cs typeface="Times New Roman"/>
              </a:rPr>
              <a:t>and again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made fast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door.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Greisengesang clumsily revolved among the wings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curtain, so that 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clear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5">
                <a:latin typeface="Times New Roman"/>
                <a:cs typeface="Times New Roman"/>
              </a:rPr>
              <a:t>‘M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G</a:t>
            </a:r>
            <a:r>
              <a:rPr dirty="0" sz="1450" spc="-5">
                <a:latin typeface="Times New Roman"/>
                <a:cs typeface="Times New Roman"/>
              </a:rPr>
              <a:t>od</a:t>
            </a:r>
            <a:r>
              <a:rPr dirty="0" sz="1450" spc="-10">
                <a:latin typeface="Times New Roman"/>
                <a:cs typeface="Times New Roman"/>
              </a:rPr>
              <a:t>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-10">
                <a:latin typeface="Times New Roman"/>
                <a:cs typeface="Times New Roman"/>
              </a:rPr>
              <a:t>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killed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killed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him!’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‘Dear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unprecedented.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Lovers’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quarrels,’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added </a:t>
            </a:r>
            <a:r>
              <a:rPr dirty="0" sz="1450" spc="-20">
                <a:latin typeface="Times New Roman"/>
                <a:cs typeface="Times New Roman"/>
              </a:rPr>
              <a:t>ruefully, </a:t>
            </a:r>
            <a:r>
              <a:rPr dirty="0" sz="1450" spc="-10">
                <a:latin typeface="Times New Roman"/>
                <a:cs typeface="Times New Roman"/>
              </a:rPr>
              <a:t>‘redintegratio—’ and then paused. ‘But, my dear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madam,’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broke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‘in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name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practical,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do? </a:t>
            </a:r>
            <a:r>
              <a:rPr dirty="0" sz="1450" spc="-10">
                <a:latin typeface="Times New Roman"/>
                <a:cs typeface="Times New Roman"/>
              </a:rPr>
              <a:t>This is exceedingly grave; </a:t>
            </a:r>
            <a:r>
              <a:rPr dirty="0" sz="1450" spc="-20">
                <a:latin typeface="Times New Roman"/>
                <a:cs typeface="Times New Roman"/>
              </a:rPr>
              <a:t>morally, </a:t>
            </a:r>
            <a:r>
              <a:rPr dirty="0" sz="1450" spc="-10">
                <a:latin typeface="Times New Roman"/>
                <a:cs typeface="Times New Roman"/>
              </a:rPr>
              <a:t>madam, it is appalling.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take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liberty,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Highness, for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moment,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addressing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5">
                <a:latin typeface="Times New Roman"/>
                <a:cs typeface="Times New Roman"/>
              </a:rPr>
              <a:t>daughter,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loved although respected daughter;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 say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cannot conceal from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that this is morally most questionable. And, O dear me, we have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dead </a:t>
            </a:r>
            <a:r>
              <a:rPr dirty="0" sz="1450" spc="-5">
                <a:latin typeface="Times New Roman"/>
                <a:cs typeface="Times New Roman"/>
              </a:rPr>
              <a:t> body!’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She had watched him closely; </a:t>
            </a:r>
            <a:r>
              <a:rPr dirty="0" sz="1450" spc="-5">
                <a:latin typeface="Times New Roman"/>
                <a:cs typeface="Times New Roman"/>
              </a:rPr>
              <a:t>hope </a:t>
            </a:r>
            <a:r>
              <a:rPr dirty="0" sz="1450" spc="-10">
                <a:latin typeface="Times New Roman"/>
                <a:cs typeface="Times New Roman"/>
              </a:rPr>
              <a:t>fell to contempt; she drew away her skirts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weakness,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strength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her.</a:t>
            </a:r>
            <a:endParaRPr sz="145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‘See if </a:t>
            </a:r>
            <a:r>
              <a:rPr dirty="0" sz="1450" spc="-5">
                <a:latin typeface="Times New Roman"/>
                <a:cs typeface="Times New Roman"/>
              </a:rPr>
              <a:t>he be </a:t>
            </a:r>
            <a:r>
              <a:rPr dirty="0" sz="1450" spc="-10">
                <a:latin typeface="Times New Roman"/>
                <a:cs typeface="Times New Roman"/>
              </a:rPr>
              <a:t>dead,’ she said; </a:t>
            </a:r>
            <a:r>
              <a:rPr dirty="0" sz="1450" spc="-5">
                <a:latin typeface="Times New Roman"/>
                <a:cs typeface="Times New Roman"/>
              </a:rPr>
              <a:t>not one </a:t>
            </a:r>
            <a:r>
              <a:rPr dirty="0" sz="1450" spc="-10">
                <a:latin typeface="Times New Roman"/>
                <a:cs typeface="Times New Roman"/>
              </a:rPr>
              <a:t>word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explanation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defence; she had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scorned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justify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herself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creature: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‘See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dead’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all.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75"/>
              </a:spcBef>
            </a:pPr>
            <a:r>
              <a:rPr dirty="0" sz="1450" spc="-25">
                <a:latin typeface="Times New Roman"/>
                <a:cs typeface="Times New Roman"/>
              </a:rPr>
              <a:t>With </a:t>
            </a:r>
            <a:r>
              <a:rPr dirty="0" sz="1450" spc="-10">
                <a:latin typeface="Times New Roman"/>
                <a:cs typeface="Times New Roman"/>
              </a:rPr>
              <a:t>the greatest compunction, the Chancellor drew near; and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did so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wounded Baron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rolled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825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‘He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lives,’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courtier,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turning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effusively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Seraphina.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‘Madam,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 lives.’</a:t>
            </a:r>
            <a:endParaRPr sz="1450">
              <a:latin typeface="Times New Roman"/>
              <a:cs typeface="Times New Roman"/>
            </a:endParaRPr>
          </a:p>
          <a:p>
            <a:pPr marL="12700" marR="181610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‘Help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then,’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standing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fixed.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‘Bind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wound.’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‘Ma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5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mea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teste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cell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90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‘Can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handkerchief,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neck-cloth,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anything?’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cried;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same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moment,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light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muslin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gown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rent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flounce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tossed it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0">
                <a:latin typeface="Times New Roman"/>
                <a:cs typeface="Times New Roman"/>
              </a:rPr>
              <a:t>floor. </a:t>
            </a:r>
            <a:r>
              <a:rPr dirty="0" sz="1450" spc="-30">
                <a:latin typeface="Times New Roman"/>
                <a:cs typeface="Times New Roman"/>
              </a:rPr>
              <a:t>‘Take </a:t>
            </a:r>
            <a:r>
              <a:rPr dirty="0" sz="1450" spc="-10">
                <a:latin typeface="Times New Roman"/>
                <a:cs typeface="Times New Roman"/>
              </a:rPr>
              <a:t>that,’ she said, and for the first time directly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faced Greisengesang.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But the Chancellor held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his hands and turned away his head in </a:t>
            </a:r>
            <a:r>
              <a:rPr dirty="0" sz="1450" spc="-25">
                <a:latin typeface="Times New Roman"/>
                <a:cs typeface="Times New Roman"/>
              </a:rPr>
              <a:t>agony.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grasp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falling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torn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dainty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fabric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bodice;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ts val="1664"/>
              </a:lnSpc>
            </a:pPr>
            <a:r>
              <a:rPr dirty="0" sz="1450" spc="-10">
                <a:latin typeface="Times New Roman"/>
                <a:cs typeface="Times New Roman"/>
              </a:rPr>
              <a:t>—‘O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Highness!’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Greisengesang,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appalled,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terrible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disorder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735"/>
              </a:lnSpc>
            </a:pPr>
            <a:r>
              <a:rPr dirty="0" sz="1450" spc="-10">
                <a:latin typeface="Times New Roman"/>
                <a:cs typeface="Times New Roman"/>
              </a:rPr>
              <a:t>toilette!’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30">
                <a:latin typeface="Times New Roman"/>
                <a:cs typeface="Times New Roman"/>
              </a:rPr>
              <a:t>‘Take</a:t>
            </a:r>
            <a:r>
              <a:rPr dirty="0" sz="1450" spc="-5">
                <a:latin typeface="Times New Roman"/>
                <a:cs typeface="Times New Roman"/>
              </a:rPr>
              <a:t> up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flounce,’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Greisengesang turned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flutter to the Baron, and attempted some innocent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bungling measures. ‘He still breathes,’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kept saying. ‘All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yet over; 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 spc="-10">
                <a:latin typeface="Times New Roman"/>
                <a:cs typeface="Times New Roman"/>
              </a:rPr>
              <a:t> is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-5">
                <a:latin typeface="Times New Roman"/>
                <a:cs typeface="Times New Roman"/>
              </a:rPr>
              <a:t> gone.’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‘And </a:t>
            </a:r>
            <a:r>
              <a:rPr dirty="0" sz="1450" spc="-25">
                <a:latin typeface="Times New Roman"/>
                <a:cs typeface="Times New Roman"/>
              </a:rPr>
              <a:t>now,’ </a:t>
            </a:r>
            <a:r>
              <a:rPr dirty="0" sz="1450" spc="-10">
                <a:latin typeface="Times New Roman"/>
                <a:cs typeface="Times New Roman"/>
              </a:rPr>
              <a:t>said she ‘if that is all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can </a:t>
            </a:r>
            <a:r>
              <a:rPr dirty="0" sz="1450" spc="-5">
                <a:latin typeface="Times New Roman"/>
                <a:cs typeface="Times New Roman"/>
              </a:rPr>
              <a:t>do, </a:t>
            </a:r>
            <a:r>
              <a:rPr dirty="0" sz="1450" spc="-10">
                <a:latin typeface="Times New Roman"/>
                <a:cs typeface="Times New Roman"/>
              </a:rPr>
              <a:t>begone and get some porters;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 instantly</a:t>
            </a:r>
            <a:r>
              <a:rPr dirty="0" sz="1450" spc="-5">
                <a:latin typeface="Times New Roman"/>
                <a:cs typeface="Times New Roman"/>
              </a:rPr>
              <a:t> go </a:t>
            </a:r>
            <a:r>
              <a:rPr dirty="0" sz="1450" spc="-10">
                <a:latin typeface="Times New Roman"/>
                <a:cs typeface="Times New Roman"/>
              </a:rPr>
              <a:t>home.’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‘Madam,’ cried the </a:t>
            </a:r>
            <a:r>
              <a:rPr dirty="0" sz="1450" spc="-15">
                <a:latin typeface="Times New Roman"/>
                <a:cs typeface="Times New Roman"/>
              </a:rPr>
              <a:t>Chancellor, </a:t>
            </a:r>
            <a:r>
              <a:rPr dirty="0" sz="1450" spc="-10">
                <a:latin typeface="Times New Roman"/>
                <a:cs typeface="Times New Roman"/>
              </a:rPr>
              <a:t>‘if this most melancholy sight were seen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town—O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dear,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fall!’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piped.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‘There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litter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Palace,’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replied.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safe.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lay commands</a:t>
            </a:r>
            <a:r>
              <a:rPr dirty="0" sz="1450" spc="-5">
                <a:latin typeface="Times New Roman"/>
                <a:cs typeface="Times New Roman"/>
              </a:rPr>
              <a:t> upon you. </a:t>
            </a:r>
            <a:r>
              <a:rPr dirty="0" sz="1450" spc="-10">
                <a:latin typeface="Times New Roman"/>
                <a:cs typeface="Times New Roman"/>
              </a:rPr>
              <a:t>On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life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stands.’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 see it, dear Highness,’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jerked. ‘Clearly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see it. But how? what men?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Prince’s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servants—yes. They had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personal affection. They will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true, if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any.’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‘O,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them!’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‘Take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Sabra,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‘Sabra! The grand-mason?’ returned the </a:t>
            </a:r>
            <a:r>
              <a:rPr dirty="0" sz="1450" spc="-15">
                <a:latin typeface="Times New Roman"/>
                <a:cs typeface="Times New Roman"/>
              </a:rPr>
              <a:t>Chancellor, </a:t>
            </a:r>
            <a:r>
              <a:rPr dirty="0" sz="1450" spc="-10">
                <a:latin typeface="Times New Roman"/>
                <a:cs typeface="Times New Roman"/>
              </a:rPr>
              <a:t>aghast. ‘If </a:t>
            </a:r>
            <a:r>
              <a:rPr dirty="0" sz="1450" spc="-5">
                <a:latin typeface="Times New Roman"/>
                <a:cs typeface="Times New Roman"/>
              </a:rPr>
              <a:t>he but </a:t>
            </a:r>
            <a:r>
              <a:rPr dirty="0" sz="1450" spc="-10">
                <a:latin typeface="Times New Roman"/>
                <a:cs typeface="Times New Roman"/>
              </a:rPr>
              <a:t>saw this,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tocsin—we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butchered.’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She measured the depth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abasement </a:t>
            </a:r>
            <a:r>
              <a:rPr dirty="0" sz="1450" spc="-20">
                <a:latin typeface="Times New Roman"/>
                <a:cs typeface="Times New Roman"/>
              </a:rPr>
              <a:t>steadily. </a:t>
            </a:r>
            <a:r>
              <a:rPr dirty="0" sz="1450" spc="-30">
                <a:latin typeface="Times New Roman"/>
                <a:cs typeface="Times New Roman"/>
              </a:rPr>
              <a:t>‘Take </a:t>
            </a:r>
            <a:r>
              <a:rPr dirty="0" sz="1450" spc="-10">
                <a:latin typeface="Times New Roman"/>
                <a:cs typeface="Times New Roman"/>
              </a:rPr>
              <a:t>whom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must,’ 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Once she was alone she ran to the Baron, and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sickening heart </a:t>
            </a:r>
            <a:r>
              <a:rPr dirty="0" sz="1450" spc="-5">
                <a:latin typeface="Times New Roman"/>
                <a:cs typeface="Times New Roman"/>
              </a:rPr>
              <a:t>sought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allay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flux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blood.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touch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skin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charlatan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revolted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toes;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wound,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ignorant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deathly;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contended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shuddering,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skill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Chancellor’s, staunched the welling </a:t>
            </a:r>
            <a:r>
              <a:rPr dirty="0" sz="1450" spc="-20">
                <a:latin typeface="Times New Roman"/>
                <a:cs typeface="Times New Roman"/>
              </a:rPr>
              <a:t>injury.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unprejudiced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hate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 have admired the Baron in his swoon;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looked so great and shapely; 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so powerful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machine that lay arrested; and his features, cleared for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moment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temper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dissimulation,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purely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modelled.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762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thus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Seraphina.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victim,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lay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outspread,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twitching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little, his big chest unbared, fixed her with his ugliness; and her mind flitted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glimpse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Rumours began to sound about the Palace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feet running and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voices raised;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echoes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great arched staircase were voluble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some confusion;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 the gallery jarred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quick and heavy tramp. It was the </a:t>
            </a:r>
            <a:r>
              <a:rPr dirty="0" sz="1450" spc="-15">
                <a:latin typeface="Times New Roman"/>
                <a:cs typeface="Times New Roman"/>
              </a:rPr>
              <a:t>Chancellor, </a:t>
            </a:r>
            <a:r>
              <a:rPr dirty="0" sz="1450" spc="-10">
                <a:latin typeface="Times New Roman"/>
                <a:cs typeface="Times New Roman"/>
              </a:rPr>
              <a:t> followed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four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5">
                <a:latin typeface="Times New Roman"/>
                <a:cs typeface="Times New Roman"/>
              </a:rPr>
              <a:t>Otto’s </a:t>
            </a:r>
            <a:r>
              <a:rPr dirty="0" sz="1450" spc="-10">
                <a:latin typeface="Times New Roman"/>
                <a:cs typeface="Times New Roman"/>
              </a:rPr>
              <a:t>valets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0">
                <a:latin typeface="Times New Roman"/>
                <a:cs typeface="Times New Roman"/>
              </a:rPr>
              <a:t>litter. </a:t>
            </a:r>
            <a:r>
              <a:rPr dirty="0" sz="1450" spc="-10">
                <a:latin typeface="Times New Roman"/>
                <a:cs typeface="Times New Roman"/>
              </a:rPr>
              <a:t>The servants, when they were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admitted, stared at the dishevelled Princess and the wounded man; speech 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denied them,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their thoughts were riddled with </a:t>
            </a:r>
            <a:r>
              <a:rPr dirty="0" sz="1450" spc="-20">
                <a:latin typeface="Times New Roman"/>
                <a:cs typeface="Times New Roman"/>
              </a:rPr>
              <a:t>profanity. </a:t>
            </a:r>
            <a:r>
              <a:rPr dirty="0" sz="1450" spc="-10">
                <a:latin typeface="Times New Roman"/>
                <a:cs typeface="Times New Roman"/>
              </a:rPr>
              <a:t>Gondremark 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bundled </a:t>
            </a:r>
            <a:r>
              <a:rPr dirty="0" sz="1450" spc="-5">
                <a:latin typeface="Times New Roman"/>
                <a:cs typeface="Times New Roman"/>
              </a:rPr>
              <a:t>in; </a:t>
            </a:r>
            <a:r>
              <a:rPr dirty="0" sz="1450" spc="-10">
                <a:latin typeface="Times New Roman"/>
                <a:cs typeface="Times New Roman"/>
              </a:rPr>
              <a:t>the curtains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litter were lowered; the bearers carried it forth,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Chancellor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behind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Seraphina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window.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Pressing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pane,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terrace, where the lights contended; thence, the avenue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lamps that joined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town;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overhead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hollow</a:t>
            </a:r>
            <a:r>
              <a:rPr dirty="0" sz="1450" spc="-5">
                <a:latin typeface="Times New Roman"/>
                <a:cs typeface="Times New Roman"/>
              </a:rPr>
              <a:t> night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larger</a:t>
            </a:r>
            <a:r>
              <a:rPr dirty="0" sz="1450" spc="-10">
                <a:latin typeface="Times New Roman"/>
                <a:cs typeface="Times New Roman"/>
              </a:rPr>
              <a:t> stars.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Presently the small procession issued from the Palace, crossed the parade,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thread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glittering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alley: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swinging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couch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four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porters,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much-pondering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Chancellor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behind.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watched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dwindle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strange thoughts: her eyes fixed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scene, her mind still glancing right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left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overthrow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life and hopes. There was </a:t>
            </a:r>
            <a:r>
              <a:rPr dirty="0" sz="1450" spc="-5">
                <a:latin typeface="Times New Roman"/>
                <a:cs typeface="Times New Roman"/>
              </a:rPr>
              <a:t>no one </a:t>
            </a:r>
            <a:r>
              <a:rPr dirty="0" sz="1450" spc="-10">
                <a:latin typeface="Times New Roman"/>
                <a:cs typeface="Times New Roman"/>
              </a:rPr>
              <a:t>left in whom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might confide; </a:t>
            </a:r>
            <a:r>
              <a:rPr dirty="0" sz="1450" spc="-5">
                <a:latin typeface="Times New Roman"/>
                <a:cs typeface="Times New Roman"/>
              </a:rPr>
              <a:t>none </a:t>
            </a:r>
            <a:r>
              <a:rPr dirty="0" sz="1450" spc="-10">
                <a:latin typeface="Times New Roman"/>
                <a:cs typeface="Times New Roman"/>
              </a:rPr>
              <a:t>whose hand was </a:t>
            </a:r>
            <a:r>
              <a:rPr dirty="0" sz="1450" spc="-20">
                <a:latin typeface="Times New Roman"/>
                <a:cs typeface="Times New Roman"/>
              </a:rPr>
              <a:t>friendly, </a:t>
            </a:r>
            <a:r>
              <a:rPr dirty="0" sz="1450" spc="-5">
                <a:latin typeface="Times New Roman"/>
                <a:cs typeface="Times New Roman"/>
              </a:rPr>
              <a:t>or on </a:t>
            </a:r>
            <a:r>
              <a:rPr dirty="0" sz="1450" spc="-10">
                <a:latin typeface="Times New Roman"/>
                <a:cs typeface="Times New Roman"/>
              </a:rPr>
              <a:t>whom she dared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reckon for the barest </a:t>
            </a:r>
            <a:r>
              <a:rPr dirty="0" sz="1450" spc="-20">
                <a:latin typeface="Times New Roman"/>
                <a:cs typeface="Times New Roman"/>
              </a:rPr>
              <a:t>loyalty. </a:t>
            </a:r>
            <a:r>
              <a:rPr dirty="0" sz="1450" spc="-25">
                <a:latin typeface="Times New Roman"/>
                <a:cs typeface="Times New Roman"/>
              </a:rPr>
              <a:t>With </a:t>
            </a:r>
            <a:r>
              <a:rPr dirty="0" sz="1450" spc="-10">
                <a:latin typeface="Times New Roman"/>
                <a:cs typeface="Times New Roman"/>
              </a:rPr>
              <a:t>the fall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Gondremark, her </a:t>
            </a:r>
            <a:r>
              <a:rPr dirty="0" sz="1450" spc="-25">
                <a:latin typeface="Times New Roman"/>
                <a:cs typeface="Times New Roman"/>
              </a:rPr>
              <a:t>party, </a:t>
            </a:r>
            <a:r>
              <a:rPr dirty="0" sz="1450" spc="-10">
                <a:latin typeface="Times New Roman"/>
                <a:cs typeface="Times New Roman"/>
              </a:rPr>
              <a:t>her brief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popularity, </a:t>
            </a:r>
            <a:r>
              <a:rPr dirty="0" sz="1450" spc="-10">
                <a:latin typeface="Times New Roman"/>
                <a:cs typeface="Times New Roman"/>
              </a:rPr>
              <a:t>had fallen. So she sat crouched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window-seat, her brow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cool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pane;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dress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tatters,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barely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shielding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her;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revolving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bitter thoughts.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Meanwhile,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consequences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fast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mounting;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deceptive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quiet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night, downfall and red revolt were brewing. The litter had passed forth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between the iron gates and entered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streets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town. By what flying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panic,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thrill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air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communicated,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say?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passing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bustle in the Palace had already reached and re-echoed in the region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burghers. </a:t>
            </a:r>
            <a:r>
              <a:rPr dirty="0" sz="1450" spc="-15">
                <a:latin typeface="Times New Roman"/>
                <a:cs typeface="Times New Roman"/>
              </a:rPr>
              <a:t>Rumour, </a:t>
            </a:r>
            <a:r>
              <a:rPr dirty="0" sz="1450" spc="-10">
                <a:latin typeface="Times New Roman"/>
                <a:cs typeface="Times New Roman"/>
              </a:rPr>
              <a:t>with her loud </a:t>
            </a:r>
            <a:r>
              <a:rPr dirty="0" sz="1450" spc="-15">
                <a:latin typeface="Times New Roman"/>
                <a:cs typeface="Times New Roman"/>
              </a:rPr>
              <a:t>whisper, </a:t>
            </a:r>
            <a:r>
              <a:rPr dirty="0" sz="1450" spc="-10">
                <a:latin typeface="Times New Roman"/>
                <a:cs typeface="Times New Roman"/>
              </a:rPr>
              <a:t>hissed about the town; men left their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homes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knowing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why;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knots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formed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along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boulevard;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lamps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limes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crowd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blacker.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And now through the midst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expectant </a:t>
            </a:r>
            <a:r>
              <a:rPr dirty="0" sz="1450" spc="-20">
                <a:latin typeface="Times New Roman"/>
                <a:cs typeface="Times New Roman"/>
              </a:rPr>
              <a:t>company, </a:t>
            </a:r>
            <a:r>
              <a:rPr dirty="0" sz="1450" spc="-10">
                <a:latin typeface="Times New Roman"/>
                <a:cs typeface="Times New Roman"/>
              </a:rPr>
              <a:t>the unusual sight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closed litter was observed approaching, and trotting hard behind it that great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dignitary Cancellarius Greisengesang. Silence looked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as it went </a:t>
            </a:r>
            <a:r>
              <a:rPr dirty="0" sz="1450" spc="-5">
                <a:latin typeface="Times New Roman"/>
                <a:cs typeface="Times New Roman"/>
              </a:rPr>
              <a:t>by; </a:t>
            </a:r>
            <a:r>
              <a:rPr dirty="0" sz="1450" spc="-10">
                <a:latin typeface="Times New Roman"/>
                <a:cs typeface="Times New Roman"/>
              </a:rPr>
              <a:t>and 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soon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passed,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whispering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seethed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boiling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pot.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knots </a:t>
            </a:r>
            <a:r>
              <a:rPr dirty="0" sz="1450" spc="-10">
                <a:latin typeface="Times New Roman"/>
                <a:cs typeface="Times New Roman"/>
              </a:rPr>
              <a:t>were sundered; and </a:t>
            </a:r>
            <a:r>
              <a:rPr dirty="0" sz="1450" spc="-20">
                <a:latin typeface="Times New Roman"/>
                <a:cs typeface="Times New Roman"/>
              </a:rPr>
              <a:t>gradually,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following </a:t>
            </a:r>
            <a:r>
              <a:rPr dirty="0" sz="1450" spc="-15">
                <a:latin typeface="Times New Roman"/>
                <a:cs typeface="Times New Roman"/>
              </a:rPr>
              <a:t>another, </a:t>
            </a:r>
            <a:r>
              <a:rPr dirty="0" sz="1450" spc="-10">
                <a:latin typeface="Times New Roman"/>
                <a:cs typeface="Times New Roman"/>
              </a:rPr>
              <a:t>the whole mob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procession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escort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curtained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litter.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Soon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spokesmen,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bolder than their mates, began to ply the Chancellor 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questions. Never had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more need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great art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falsehood,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whose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exercise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richly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lived.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stumbled,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master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passion,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350">
              <a:lnSpc>
                <a:spcPts val="1730"/>
              </a:lnSpc>
              <a:spcBef>
                <a:spcPts val="155"/>
              </a:spcBef>
            </a:pPr>
            <a:r>
              <a:rPr dirty="0" sz="1450" spc="-20">
                <a:latin typeface="Times New Roman"/>
                <a:cs typeface="Times New Roman"/>
              </a:rPr>
              <a:t>fear, </a:t>
            </a:r>
            <a:r>
              <a:rPr dirty="0" sz="1450" spc="-10">
                <a:latin typeface="Times New Roman"/>
                <a:cs typeface="Times New Roman"/>
              </a:rPr>
              <a:t>betraying him. He was pressed;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became incoherent; and then from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jolting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litter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groan.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instant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hubbub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gathering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crowd as 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natural signal, the </a:t>
            </a:r>
            <a:r>
              <a:rPr dirty="0" sz="1450" spc="-15">
                <a:latin typeface="Times New Roman"/>
                <a:cs typeface="Times New Roman"/>
              </a:rPr>
              <a:t>clear-eyed </a:t>
            </a:r>
            <a:r>
              <a:rPr dirty="0" sz="1450" spc="-10">
                <a:latin typeface="Times New Roman"/>
                <a:cs typeface="Times New Roman"/>
              </a:rPr>
              <a:t>quavering Chancellor heard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catch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clock before it strikes the </a:t>
            </a:r>
            <a:r>
              <a:rPr dirty="0" sz="1450" spc="-5">
                <a:latin typeface="Times New Roman"/>
                <a:cs typeface="Times New Roman"/>
              </a:rPr>
              <a:t>hour of </a:t>
            </a:r>
            <a:r>
              <a:rPr dirty="0" sz="1450" spc="-10">
                <a:latin typeface="Times New Roman"/>
                <a:cs typeface="Times New Roman"/>
              </a:rPr>
              <a:t>doom; and for ten seconds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forgot himself. This shall atone for many sins. He plucked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bearer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sleeve. ‘Bid the Princess flee. All is lost,’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whispered. And the next moment 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babbling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multitude.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Five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minutes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later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wild-eyed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servant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burst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armoury.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‘All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lost!’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Chancellor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bids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flee.’ 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same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time,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 the </a:t>
            </a:r>
            <a:r>
              <a:rPr dirty="0" sz="1450" spc="-20">
                <a:latin typeface="Times New Roman"/>
                <a:cs typeface="Times New Roman"/>
              </a:rPr>
              <a:t>window, </a:t>
            </a:r>
            <a:r>
              <a:rPr dirty="0" sz="1450" spc="-10">
                <a:latin typeface="Times New Roman"/>
                <a:cs typeface="Times New Roman"/>
              </a:rPr>
              <a:t>Seraphina saw the black rush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populace begin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invade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lamplit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avenue.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‘Thank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Georg,’ she said. ‘I thank </a:t>
            </a:r>
            <a:r>
              <a:rPr dirty="0" sz="1450" spc="-5">
                <a:latin typeface="Times New Roman"/>
                <a:cs typeface="Times New Roman"/>
              </a:rPr>
              <a:t>you. </a:t>
            </a:r>
            <a:r>
              <a:rPr dirty="0" sz="1450" spc="-10">
                <a:latin typeface="Times New Roman"/>
                <a:cs typeface="Times New Roman"/>
              </a:rPr>
              <a:t>Go.’ And as the man still lingered,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bid</a:t>
            </a:r>
            <a:r>
              <a:rPr dirty="0" sz="1450" spc="-5">
                <a:latin typeface="Times New Roman"/>
                <a:cs typeface="Times New Roman"/>
              </a:rPr>
              <a:t> you go,’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‘Save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-5">
                <a:latin typeface="Times New Roman"/>
                <a:cs typeface="Times New Roman"/>
              </a:rPr>
              <a:t> 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private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passage,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hours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later,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Amalia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Seraphina, the last Princess, followed Otto Johann Friedrich, the last Prince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21740" marR="1196340" indent="-17780">
              <a:lnSpc>
                <a:spcPct val="132400"/>
              </a:lnSpc>
            </a:pPr>
            <a:r>
              <a:rPr dirty="0" sz="1450" spc="-15" b="1">
                <a:latin typeface="Times New Roman"/>
                <a:cs typeface="Times New Roman"/>
              </a:rPr>
              <a:t>BOOK</a:t>
            </a:r>
            <a:r>
              <a:rPr dirty="0" sz="1450" spc="-10" b="1">
                <a:latin typeface="Times New Roman"/>
                <a:cs typeface="Times New Roman"/>
              </a:rPr>
              <a:t> </a:t>
            </a:r>
            <a:r>
              <a:rPr dirty="0" sz="1450" spc="-25" b="1">
                <a:latin typeface="Times New Roman"/>
                <a:cs typeface="Times New Roman"/>
              </a:rPr>
              <a:t>III—FORTUNATE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20" b="1">
                <a:latin typeface="Times New Roman"/>
                <a:cs typeface="Times New Roman"/>
              </a:rPr>
              <a:t>MISFORTUNE </a:t>
            </a:r>
            <a:r>
              <a:rPr dirty="0" sz="1450" spc="-35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CHAPTER </a:t>
            </a:r>
            <a:r>
              <a:rPr dirty="0" sz="1450" spc="-10" b="1">
                <a:latin typeface="Times New Roman"/>
                <a:cs typeface="Times New Roman"/>
              </a:rPr>
              <a:t>I—PRINCESS</a:t>
            </a:r>
            <a:r>
              <a:rPr dirty="0" sz="1450" spc="-15" b="1">
                <a:latin typeface="Times New Roman"/>
                <a:cs typeface="Times New Roman"/>
              </a:rPr>
              <a:t> CINDERELLA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</a:pP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15">
                <a:latin typeface="Times New Roman"/>
                <a:cs typeface="Times New Roman"/>
              </a:rPr>
              <a:t>porter, </a:t>
            </a:r>
            <a:r>
              <a:rPr dirty="0" sz="1450" spc="-10">
                <a:latin typeface="Times New Roman"/>
                <a:cs typeface="Times New Roman"/>
              </a:rPr>
              <a:t>drawn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growing turmoil, had vanished from the postern,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door </a:t>
            </a:r>
            <a:r>
              <a:rPr dirty="0" sz="1450" spc="-10">
                <a:latin typeface="Times New Roman"/>
                <a:cs typeface="Times New Roman"/>
              </a:rPr>
              <a:t>stood open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darkness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night. As Seraphina fled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terraces, the cries and loud footing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mob drew nearer the doomed palace;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rush was like the rush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cavalry; the sound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shattering lamps tingled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above the rest; and, overtowering all, she heard her own name bandied among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shouters.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 bugle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sounded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door of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guard-room;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 gun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fired; and then with the yell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hundreds, Mittwalden Palace was carried 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rush.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Sped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these dire sounds and voices, the Princess scaled the long garden,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skimming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bird the starlit stairways; crossed the Park, which was in that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place narrow; and plunged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farther side into the rude shelter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forest. So, at </a:t>
            </a:r>
            <a:r>
              <a:rPr dirty="0" sz="1450" spc="-5">
                <a:latin typeface="Times New Roman"/>
                <a:cs typeface="Times New Roman"/>
              </a:rPr>
              <a:t>a bound, </a:t>
            </a:r>
            <a:r>
              <a:rPr dirty="0" sz="1450" spc="-10">
                <a:latin typeface="Times New Roman"/>
                <a:cs typeface="Times New Roman"/>
              </a:rPr>
              <a:t>she left the discretion and the cheerful lamps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Palace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evenings; ceased utterly to </a:t>
            </a:r>
            <a:r>
              <a:rPr dirty="0" sz="1450" spc="-5">
                <a:latin typeface="Times New Roman"/>
                <a:cs typeface="Times New Roman"/>
              </a:rPr>
              <a:t>be a </a:t>
            </a:r>
            <a:r>
              <a:rPr dirty="0" sz="1450" spc="-10">
                <a:latin typeface="Times New Roman"/>
                <a:cs typeface="Times New Roman"/>
              </a:rPr>
              <a:t>sovereign lady; and, falling from the whole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height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civilisation,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ragged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Cinderella.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She went direct before her through an open tract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forest, full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brush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birches,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starlight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guided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beyond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again,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thread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columned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blackness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grove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joining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overhead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thatch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 long branches. At that </a:t>
            </a:r>
            <a:r>
              <a:rPr dirty="0" sz="1450" spc="-5">
                <a:latin typeface="Times New Roman"/>
                <a:cs typeface="Times New Roman"/>
              </a:rPr>
              <a:t>hour </a:t>
            </a:r>
            <a:r>
              <a:rPr dirty="0" sz="1450" spc="-10">
                <a:latin typeface="Times New Roman"/>
                <a:cs typeface="Times New Roman"/>
              </a:rPr>
              <a:t>the place was breathless;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horror </a:t>
            </a:r>
            <a:r>
              <a:rPr dirty="0" sz="1450" spc="-5">
                <a:latin typeface="Times New Roman"/>
                <a:cs typeface="Times New Roman"/>
              </a:rPr>
              <a:t>of night </a:t>
            </a:r>
            <a:r>
              <a:rPr dirty="0" sz="1450" spc="-10">
                <a:latin typeface="Times New Roman"/>
                <a:cs typeface="Times New Roman"/>
              </a:rPr>
              <a:t>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presence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occupied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dungeon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wood;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went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groping,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knocking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825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against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boles—her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ear,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betweenwhiles,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strained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aching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unrewarded.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slope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ground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upward,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encouraged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her;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presently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issued </a:t>
            </a:r>
            <a:r>
              <a:rPr dirty="0" sz="1450" spc="-5">
                <a:latin typeface="Times New Roman"/>
                <a:cs typeface="Times New Roman"/>
              </a:rPr>
              <a:t>on a </a:t>
            </a:r>
            <a:r>
              <a:rPr dirty="0" sz="1450" spc="-10">
                <a:latin typeface="Times New Roman"/>
                <a:cs typeface="Times New Roman"/>
              </a:rPr>
              <a:t>rocky hill that stood forth above the sea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forest. All around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 other hill-tops, big and little; sable vales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forest between; overhead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heaven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brilliancy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countless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stars;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along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western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sky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dim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forms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mountains.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glory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night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laid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hold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her;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eyes shone with stars; she dipped her sight into the coolness and brightness 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0">
                <a:latin typeface="Times New Roman"/>
                <a:cs typeface="Times New Roman"/>
              </a:rPr>
              <a:t>sky, </a:t>
            </a:r>
            <a:r>
              <a:rPr dirty="0" sz="1450" spc="-10">
                <a:latin typeface="Times New Roman"/>
                <a:cs typeface="Times New Roman"/>
              </a:rPr>
              <a:t>as she might have dipped her wrist into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spring; and her heart, 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ethereal shock, began to move more </a:t>
            </a:r>
            <a:r>
              <a:rPr dirty="0" sz="1450" spc="-20">
                <a:latin typeface="Times New Roman"/>
                <a:cs typeface="Times New Roman"/>
              </a:rPr>
              <a:t>soberly. </a:t>
            </a:r>
            <a:r>
              <a:rPr dirty="0" sz="1450" spc="-10">
                <a:latin typeface="Times New Roman"/>
                <a:cs typeface="Times New Roman"/>
              </a:rPr>
              <a:t>The sun that sails overhead,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ploughing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gold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fields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daylight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azure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uttering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signal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man’s </a:t>
            </a:r>
            <a:r>
              <a:rPr dirty="0" sz="1450" spc="-10">
                <a:latin typeface="Times New Roman"/>
                <a:cs typeface="Times New Roman"/>
              </a:rPr>
              <a:t>myriads, has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word apart for man the individual; and the moon,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violin, only praises and laments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private </a:t>
            </a:r>
            <a:r>
              <a:rPr dirty="0" sz="1450" spc="-20">
                <a:latin typeface="Times New Roman"/>
                <a:cs typeface="Times New Roman"/>
              </a:rPr>
              <a:t>destiny. </a:t>
            </a:r>
            <a:r>
              <a:rPr dirty="0" sz="1450" spc="-10">
                <a:latin typeface="Times New Roman"/>
                <a:cs typeface="Times New Roman"/>
              </a:rPr>
              <a:t>The stars alone, cheerful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whisperers, confer quietly with each </a:t>
            </a:r>
            <a:r>
              <a:rPr dirty="0" sz="1450" spc="-5">
                <a:latin typeface="Times New Roman"/>
                <a:cs typeface="Times New Roman"/>
              </a:rPr>
              <a:t>of us </a:t>
            </a:r>
            <a:r>
              <a:rPr dirty="0" sz="1450" spc="-10">
                <a:latin typeface="Times New Roman"/>
                <a:cs typeface="Times New Roman"/>
              </a:rPr>
              <a:t>like friends; they give ear to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sorrows </a:t>
            </a:r>
            <a:r>
              <a:rPr dirty="0" sz="1450" spc="-20">
                <a:latin typeface="Times New Roman"/>
                <a:cs typeface="Times New Roman"/>
              </a:rPr>
              <a:t>smilingly, </a:t>
            </a:r>
            <a:r>
              <a:rPr dirty="0" sz="1450" spc="-10">
                <a:latin typeface="Times New Roman"/>
                <a:cs typeface="Times New Roman"/>
              </a:rPr>
              <a:t>like wise old men, rich in tolerance; and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their </a:t>
            </a:r>
            <a:r>
              <a:rPr dirty="0" sz="1450" spc="-5">
                <a:latin typeface="Times New Roman"/>
                <a:cs typeface="Times New Roman"/>
              </a:rPr>
              <a:t>double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scale,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small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vast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imagination,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keep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double </a:t>
            </a:r>
            <a:r>
              <a:rPr dirty="0" sz="1450" spc="-10">
                <a:latin typeface="Times New Roman"/>
                <a:cs typeface="Times New Roman"/>
              </a:rPr>
              <a:t>character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25">
                <a:latin typeface="Times New Roman"/>
                <a:cs typeface="Times New Roman"/>
              </a:rPr>
              <a:t>man’s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nature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fate.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50"/>
              </a:spcBef>
            </a:pPr>
            <a:r>
              <a:rPr dirty="0" sz="1450" spc="-10">
                <a:latin typeface="Times New Roman"/>
                <a:cs typeface="Times New Roman"/>
              </a:rPr>
              <a:t>There sat the Princess, beautifully looking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20">
                <a:latin typeface="Times New Roman"/>
                <a:cs typeface="Times New Roman"/>
              </a:rPr>
              <a:t>beauty, </a:t>
            </a:r>
            <a:r>
              <a:rPr dirty="0" sz="1450" spc="-10">
                <a:latin typeface="Times New Roman"/>
                <a:cs typeface="Times New Roman"/>
              </a:rPr>
              <a:t>in council with these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glad advisers. Bright like pictures, clear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voice in the porches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25">
                <a:latin typeface="Times New Roman"/>
                <a:cs typeface="Times New Roman"/>
              </a:rPr>
              <a:t>ear, 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memory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re-enacted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tumult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evening: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dancing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fan, the big Baron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his knees, the blood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polished </a:t>
            </a:r>
            <a:r>
              <a:rPr dirty="0" sz="1450" spc="-15">
                <a:latin typeface="Times New Roman"/>
                <a:cs typeface="Times New Roman"/>
              </a:rPr>
              <a:t>floor, </a:t>
            </a:r>
            <a:r>
              <a:rPr dirty="0" sz="1450" spc="-10">
                <a:latin typeface="Times New Roman"/>
                <a:cs typeface="Times New Roman"/>
              </a:rPr>
              <a:t>the knocking,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swing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litter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avenue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lamps,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messenger,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charging mob; and yet all were far away and phantasmal, and she was still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healingly conscious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peace and glory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night. She looked towards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Mittwalden; and above the hill-top, which already hid it from her </a:t>
            </a:r>
            <a:r>
              <a:rPr dirty="0" sz="1450" spc="-30">
                <a:latin typeface="Times New Roman"/>
                <a:cs typeface="Times New Roman"/>
              </a:rPr>
              <a:t>view,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throbbing redness hinted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fire. Better so: better so, that she should fall 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tragic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greatness,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</a:t>
            </a:r>
            <a:r>
              <a:rPr dirty="0" sz="1450" spc="-5">
                <a:latin typeface="Times New Roman"/>
                <a:cs typeface="Times New Roman"/>
              </a:rPr>
              <a:t> 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blazing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felt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trace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pity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concern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Grünewald: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period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closed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20">
                <a:latin typeface="Times New Roman"/>
                <a:cs typeface="Times New Roman"/>
              </a:rPr>
              <a:t>ever,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wrench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wounded vanity alone surviving. She had </a:t>
            </a:r>
            <a:r>
              <a:rPr dirty="0" sz="1450" spc="-5">
                <a:latin typeface="Times New Roman"/>
                <a:cs typeface="Times New Roman"/>
              </a:rPr>
              <a:t>but one </a:t>
            </a:r>
            <a:r>
              <a:rPr dirty="0" sz="1450" spc="-10">
                <a:latin typeface="Times New Roman"/>
                <a:cs typeface="Times New Roman"/>
              </a:rPr>
              <a:t>clear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idea: to flee;—and </a:t>
            </a:r>
            <a:r>
              <a:rPr dirty="0" sz="1450" spc="-15">
                <a:latin typeface="Times New Roman"/>
                <a:cs typeface="Times New Roman"/>
              </a:rPr>
              <a:t>another, </a:t>
            </a:r>
            <a:r>
              <a:rPr dirty="0" sz="1450" spc="-10">
                <a:latin typeface="Times New Roman"/>
                <a:cs typeface="Times New Roman"/>
              </a:rPr>
              <a:t>obscure and half-rejected, although still obeyed: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flee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direction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Felsenburg.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duty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perform,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free Otto—so her mind said, very coldly;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her heart embraced the notion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duty even with </a:t>
            </a:r>
            <a:r>
              <a:rPr dirty="0" sz="1450" spc="-15">
                <a:latin typeface="Times New Roman"/>
                <a:cs typeface="Times New Roman"/>
              </a:rPr>
              <a:t>ardour, </a:t>
            </a:r>
            <a:r>
              <a:rPr dirty="0" sz="1450" spc="-10">
                <a:latin typeface="Times New Roman"/>
                <a:cs typeface="Times New Roman"/>
              </a:rPr>
              <a:t>and her hands began to yearn for the grasp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kindness.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50"/>
              </a:spcBef>
            </a:pPr>
            <a:r>
              <a:rPr dirty="0" sz="1450" spc="-10">
                <a:latin typeface="Times New Roman"/>
                <a:cs typeface="Times New Roman"/>
              </a:rPr>
              <a:t>She rose,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start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recollection, and plunged down the slope into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covert. The woods received and closed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30">
                <a:latin typeface="Times New Roman"/>
                <a:cs typeface="Times New Roman"/>
              </a:rPr>
              <a:t>her.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wandered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hasted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blot,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uncheered,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unpiloted.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there,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indeed,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rents in the wood-roof,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glimmer attracted her; here and there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tree stood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 its neighbours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some force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outline; here and there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brushing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leaves,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notable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blackness,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shine,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relieved,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exaggerate,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solid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oppression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night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silence.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betweenwhiles,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unfeatured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darkness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redouble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whole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night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gloating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steps. 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silence,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grow and </a:t>
            </a:r>
            <a:r>
              <a:rPr dirty="0" sz="1450" spc="-25">
                <a:latin typeface="Times New Roman"/>
                <a:cs typeface="Times New Roman"/>
              </a:rPr>
              <a:t>grow, </a:t>
            </a:r>
            <a:r>
              <a:rPr dirty="0" sz="1450" spc="-10">
                <a:latin typeface="Times New Roman"/>
                <a:cs typeface="Times New Roman"/>
              </a:rPr>
              <a:t>till it weighed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breathing; and then she would address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herself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run,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stumbling,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falling,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hurrying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presently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whole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rocked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along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her.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noise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own mad passage through the silence spread and echoed, and filled the </a:t>
            </a:r>
            <a:r>
              <a:rPr dirty="0" sz="1450" spc="-5">
                <a:latin typeface="Times New Roman"/>
                <a:cs typeface="Times New Roman"/>
              </a:rPr>
              <a:t> night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20">
                <a:latin typeface="Times New Roman"/>
                <a:cs typeface="Times New Roman"/>
              </a:rPr>
              <a:t>terror. </a:t>
            </a:r>
            <a:r>
              <a:rPr dirty="0" sz="1450" spc="-10">
                <a:latin typeface="Times New Roman"/>
                <a:cs typeface="Times New Roman"/>
              </a:rPr>
              <a:t>Panic hunted her: Panic from the trees reached forth 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clutching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branches;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darkness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peopled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strange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forms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faces. She strangled and fled before her fears. And yet in the last fortress,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reason, blown </a:t>
            </a:r>
            <a:r>
              <a:rPr dirty="0" sz="1450" spc="-5">
                <a:latin typeface="Times New Roman"/>
                <a:cs typeface="Times New Roman"/>
              </a:rPr>
              <a:t>upon by </a:t>
            </a:r>
            <a:r>
              <a:rPr dirty="0" sz="1450" spc="-10">
                <a:latin typeface="Times New Roman"/>
                <a:cs typeface="Times New Roman"/>
              </a:rPr>
              <a:t>these gusts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5">
                <a:latin typeface="Times New Roman"/>
                <a:cs typeface="Times New Roman"/>
              </a:rPr>
              <a:t>terror, </a:t>
            </a:r>
            <a:r>
              <a:rPr dirty="0" sz="1450" spc="-10">
                <a:latin typeface="Times New Roman"/>
                <a:cs typeface="Times New Roman"/>
              </a:rPr>
              <a:t>still shone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troubled light.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25">
                <a:latin typeface="Times New Roman"/>
                <a:cs typeface="Times New Roman"/>
              </a:rPr>
              <a:t>knew, </a:t>
            </a:r>
            <a:r>
              <a:rPr dirty="0" sz="1450" spc="-10">
                <a:latin typeface="Times New Roman"/>
                <a:cs typeface="Times New Roman"/>
              </a:rPr>
              <a:t>yet could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act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knowledge; she knew that she must stop,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yet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ran.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already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madness,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suddenly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narrow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clearing. At the same time the din grew </a:t>
            </a:r>
            <a:r>
              <a:rPr dirty="0" sz="1450" spc="-15">
                <a:latin typeface="Times New Roman"/>
                <a:cs typeface="Times New Roman"/>
              </a:rPr>
              <a:t>louder, </a:t>
            </a:r>
            <a:r>
              <a:rPr dirty="0" sz="1450" spc="-10">
                <a:latin typeface="Times New Roman"/>
                <a:cs typeface="Times New Roman"/>
              </a:rPr>
              <a:t>and she became conscious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vague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forms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fields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whiteness.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earth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gave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way;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fell and found her feet again with an incredible shock to her senses, and 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 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swallowed</a:t>
            </a:r>
            <a:r>
              <a:rPr dirty="0" sz="1450" spc="-5">
                <a:latin typeface="Times New Roman"/>
                <a:cs typeface="Times New Roman"/>
              </a:rPr>
              <a:t> up.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herself,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standing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mid-leg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icy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eddy </a:t>
            </a:r>
            <a:r>
              <a:rPr dirty="0" sz="1450" spc="-5">
                <a:latin typeface="Times New Roman"/>
                <a:cs typeface="Times New Roman"/>
              </a:rPr>
              <a:t>of a brook, </a:t>
            </a:r>
            <a:r>
              <a:rPr dirty="0" sz="1450" spc="-10">
                <a:latin typeface="Times New Roman"/>
                <a:cs typeface="Times New Roman"/>
              </a:rPr>
              <a:t>and leaning with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hand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rock from which it poured.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spray had wet her </a:t>
            </a:r>
            <a:r>
              <a:rPr dirty="0" sz="1450" spc="-25">
                <a:latin typeface="Times New Roman"/>
                <a:cs typeface="Times New Roman"/>
              </a:rPr>
              <a:t>hair.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saw the white cascade, the stars wavering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shaken </a:t>
            </a:r>
            <a:r>
              <a:rPr dirty="0" sz="1450" spc="-5">
                <a:latin typeface="Times New Roman"/>
                <a:cs typeface="Times New Roman"/>
              </a:rPr>
              <a:t>pool, </a:t>
            </a:r>
            <a:r>
              <a:rPr dirty="0" sz="1450" spc="-10">
                <a:latin typeface="Times New Roman"/>
                <a:cs typeface="Times New Roman"/>
              </a:rPr>
              <a:t>foam flitting, and high overhead the tall pines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either hand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serenely drinking starshine; and in the sudden quiet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spirit she heard 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joy the firm </a:t>
            </a:r>
            <a:r>
              <a:rPr dirty="0" sz="1450" spc="-5">
                <a:latin typeface="Times New Roman"/>
                <a:cs typeface="Times New Roman"/>
              </a:rPr>
              <a:t>plunge of </a:t>
            </a:r>
            <a:r>
              <a:rPr dirty="0" sz="1450" spc="-10">
                <a:latin typeface="Times New Roman"/>
                <a:cs typeface="Times New Roman"/>
              </a:rPr>
              <a:t>the cataract in the </a:t>
            </a:r>
            <a:r>
              <a:rPr dirty="0" sz="1450" spc="-5">
                <a:latin typeface="Times New Roman"/>
                <a:cs typeface="Times New Roman"/>
              </a:rPr>
              <a:t>pool.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scrambled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forth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dripping.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the face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proved weakness, to adventure again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horror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blackness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groves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suicide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reason.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alley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brook, </a:t>
            </a:r>
            <a:r>
              <a:rPr dirty="0" sz="1450" spc="-10">
                <a:latin typeface="Times New Roman"/>
                <a:cs typeface="Times New Roman"/>
              </a:rPr>
              <a:t>with the kind stars above </a:t>
            </a:r>
            <a:r>
              <a:rPr dirty="0" sz="1450" spc="-20">
                <a:latin typeface="Times New Roman"/>
                <a:cs typeface="Times New Roman"/>
              </a:rPr>
              <a:t>her, </a:t>
            </a:r>
            <a:r>
              <a:rPr dirty="0" sz="1450" spc="-10">
                <a:latin typeface="Times New Roman"/>
                <a:cs typeface="Times New Roman"/>
              </a:rPr>
              <a:t>and the moon presently swimming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sight,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await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alarm.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lane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pine-trees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rapidly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down-hill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woods;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it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wider thoroughfare than the brook needed, and here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 were little dimpling lawns and coves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forest, where the starshine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slumbered. Such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paced,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patience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bravely;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hill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saw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brook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coming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series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cascades; and now approached the </a:t>
            </a:r>
            <a:r>
              <a:rPr dirty="0" sz="1450" spc="-15">
                <a:latin typeface="Times New Roman"/>
                <a:cs typeface="Times New Roman"/>
              </a:rPr>
              <a:t>margin, </a:t>
            </a:r>
            <a:r>
              <a:rPr dirty="0" sz="1450" spc="-10">
                <a:latin typeface="Times New Roman"/>
                <a:cs typeface="Times New Roman"/>
              </a:rPr>
              <a:t>where it welled among the rushes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silently; and now gazed at the great company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heaven with an enduring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wonder. </a:t>
            </a:r>
            <a:r>
              <a:rPr dirty="0" sz="1450" spc="-10">
                <a:latin typeface="Times New Roman"/>
                <a:cs typeface="Times New Roman"/>
              </a:rPr>
              <a:t>The early evening had fallen chill,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was now temperate; </a:t>
            </a:r>
            <a:r>
              <a:rPr dirty="0" sz="1450" spc="-5">
                <a:latin typeface="Times New Roman"/>
                <a:cs typeface="Times New Roman"/>
              </a:rPr>
              <a:t> out of </a:t>
            </a:r>
            <a:r>
              <a:rPr dirty="0" sz="1450" spc="-10">
                <a:latin typeface="Times New Roman"/>
                <a:cs typeface="Times New Roman"/>
              </a:rPr>
              <a:t>the recesses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wood there came mild airs as from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deep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peaceful breathing; and the dew was heavy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grass and the tight-shut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daisies.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girl’s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night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naked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heaven;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fears were overpast, she was touched to the soul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its serene amenity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peace. Kindly the host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heaven blinked down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that wandering Princess;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honest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brook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no </a:t>
            </a:r>
            <a:r>
              <a:rPr dirty="0" sz="1450" spc="-10">
                <a:latin typeface="Times New Roman"/>
                <a:cs typeface="Times New Roman"/>
              </a:rPr>
              <a:t>words</a:t>
            </a:r>
            <a:r>
              <a:rPr dirty="0" sz="1450" spc="-5">
                <a:latin typeface="Times New Roman"/>
                <a:cs typeface="Times New Roman"/>
              </a:rPr>
              <a:t> 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encourage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her.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71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aware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wonderful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revolution,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compared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fire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Mittwalden Palace was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the crack and flash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percussion-cap.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countenance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regarded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insensibly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change; the grass </a:t>
            </a:r>
            <a:r>
              <a:rPr dirty="0" sz="1450" spc="-5">
                <a:latin typeface="Times New Roman"/>
                <a:cs typeface="Times New Roman"/>
              </a:rPr>
              <a:t>too, </a:t>
            </a:r>
            <a:r>
              <a:rPr dirty="0" sz="1450" spc="-10">
                <a:latin typeface="Times New Roman"/>
                <a:cs typeface="Times New Roman"/>
              </a:rPr>
              <a:t>short as it was, and the whole winding staircase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brook’s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course,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wear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solemn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freshness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appearance.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slow transfiguration reached her heart, and played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it, and transpierced 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serious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thrill.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about;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whole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nature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back, brimful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meaning, finger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lip, leaking its glad secret. She looked </a:t>
            </a:r>
            <a:r>
              <a:rPr dirty="0" sz="1450" spc="-5">
                <a:latin typeface="Times New Roman"/>
                <a:cs typeface="Times New Roman"/>
              </a:rPr>
              <a:t>up.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Heaven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almost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emptied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stars.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lingered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shone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changed and waning brightness, and began to faint in their stations. And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colour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sky itself was the most wonderful; for the rich blue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 now melted and softened and brightened; and there had succeeded in its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place </a:t>
            </a:r>
            <a:r>
              <a:rPr dirty="0" sz="1450" spc="-5">
                <a:latin typeface="Times New Roman"/>
                <a:cs typeface="Times New Roman"/>
              </a:rPr>
              <a:t>a hue </a:t>
            </a:r>
            <a:r>
              <a:rPr dirty="0" sz="1450" spc="-10">
                <a:latin typeface="Times New Roman"/>
                <a:cs typeface="Times New Roman"/>
              </a:rPr>
              <a:t>that has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name, and that is never seen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as the herald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morning.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‘O!’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catching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voice,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‘O!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dawn!’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breath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passed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brook,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looped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skirts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fairly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the dim alleys. As she ran, her ears were aware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many pipings, more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beautiful than music; in the small dish-shaped houses in the fork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giant arms,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 they had lain all night, lover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20">
                <a:latin typeface="Times New Roman"/>
                <a:cs typeface="Times New Roman"/>
              </a:rPr>
              <a:t>lover, </a:t>
            </a:r>
            <a:r>
              <a:rPr dirty="0" sz="1450" spc="-10">
                <a:latin typeface="Times New Roman"/>
                <a:cs typeface="Times New Roman"/>
              </a:rPr>
              <a:t>warmly pressed, the bright-eyed,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big-hearted singers began to awaken for the </a:t>
            </a:r>
            <a:r>
              <a:rPr dirty="0" sz="1450" spc="-30">
                <a:latin typeface="Times New Roman"/>
                <a:cs typeface="Times New Roman"/>
              </a:rPr>
              <a:t>day. </a:t>
            </a:r>
            <a:r>
              <a:rPr dirty="0" sz="1450" spc="-10">
                <a:latin typeface="Times New Roman"/>
                <a:cs typeface="Times New Roman"/>
              </a:rPr>
              <a:t>Her heart melted and flowed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forth to them in kindness. And </a:t>
            </a:r>
            <a:r>
              <a:rPr dirty="0" sz="1450" spc="-25">
                <a:latin typeface="Times New Roman"/>
                <a:cs typeface="Times New Roman"/>
              </a:rPr>
              <a:t>they, </a:t>
            </a:r>
            <a:r>
              <a:rPr dirty="0" sz="1450" spc="-10">
                <a:latin typeface="Times New Roman"/>
                <a:cs typeface="Times New Roman"/>
              </a:rPr>
              <a:t>from their small and high perches in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clerestories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cathedral,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peered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sidelong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ragged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flitted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carpet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tassel.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Soon she had struggled 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certain hill-top, and saw far before her the silent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inflooding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0">
                <a:latin typeface="Times New Roman"/>
                <a:cs typeface="Times New Roman"/>
              </a:rPr>
              <a:t>day. </a:t>
            </a:r>
            <a:r>
              <a:rPr dirty="0" sz="1450" spc="-10">
                <a:latin typeface="Times New Roman"/>
                <a:cs typeface="Times New Roman"/>
              </a:rPr>
              <a:t>Out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East it welled and whitened; the darkness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trembled into light; and the stars were extinguished like the street-lamps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human </a:t>
            </a:r>
            <a:r>
              <a:rPr dirty="0" sz="1450" spc="-30">
                <a:latin typeface="Times New Roman"/>
                <a:cs typeface="Times New Roman"/>
              </a:rPr>
              <a:t>city. </a:t>
            </a:r>
            <a:r>
              <a:rPr dirty="0" sz="1450" spc="-10">
                <a:latin typeface="Times New Roman"/>
                <a:cs typeface="Times New Roman"/>
              </a:rPr>
              <a:t>The whiteness brightened into </a:t>
            </a:r>
            <a:r>
              <a:rPr dirty="0" sz="1450" spc="-15">
                <a:latin typeface="Times New Roman"/>
                <a:cs typeface="Times New Roman"/>
              </a:rPr>
              <a:t>silver, </a:t>
            </a:r>
            <a:r>
              <a:rPr dirty="0" sz="1450" spc="-10">
                <a:latin typeface="Times New Roman"/>
                <a:cs typeface="Times New Roman"/>
              </a:rPr>
              <a:t>the silver warmed into </a:t>
            </a:r>
            <a:r>
              <a:rPr dirty="0" sz="1450" spc="-5">
                <a:latin typeface="Times New Roman"/>
                <a:cs typeface="Times New Roman"/>
              </a:rPr>
              <a:t>gold,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gold kindled into pure and living fire; and the face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East was barred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elemental scarlet. The day drew its first long breath, steady and chill;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leagues around the woods sighed and shivered. And then, at </a:t>
            </a:r>
            <a:r>
              <a:rPr dirty="0" sz="1450" spc="-5">
                <a:latin typeface="Times New Roman"/>
                <a:cs typeface="Times New Roman"/>
              </a:rPr>
              <a:t>one bound,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sun had floated </a:t>
            </a:r>
            <a:r>
              <a:rPr dirty="0" sz="1450" spc="-5">
                <a:latin typeface="Times New Roman"/>
                <a:cs typeface="Times New Roman"/>
              </a:rPr>
              <a:t>up; </a:t>
            </a:r>
            <a:r>
              <a:rPr dirty="0" sz="1450" spc="-10">
                <a:latin typeface="Times New Roman"/>
                <a:cs typeface="Times New Roman"/>
              </a:rPr>
              <a:t>and her startled eyes received </a:t>
            </a:r>
            <a:r>
              <a:rPr dirty="0" sz="1450" spc="-25">
                <a:latin typeface="Times New Roman"/>
                <a:cs typeface="Times New Roman"/>
              </a:rPr>
              <a:t>day’s </a:t>
            </a:r>
            <a:r>
              <a:rPr dirty="0" sz="1450" spc="-10">
                <a:latin typeface="Times New Roman"/>
                <a:cs typeface="Times New Roman"/>
              </a:rPr>
              <a:t>first </a:t>
            </a:r>
            <a:r>
              <a:rPr dirty="0" sz="1450" spc="-25">
                <a:latin typeface="Times New Roman"/>
                <a:cs typeface="Times New Roman"/>
              </a:rPr>
              <a:t>arrow, </a:t>
            </a:r>
            <a:r>
              <a:rPr dirty="0" sz="1450" spc="-10">
                <a:latin typeface="Times New Roman"/>
                <a:cs typeface="Times New Roman"/>
              </a:rPr>
              <a:t>and quailed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buffet.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side,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shadows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leaped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ambush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fell prone. The day was come, plain and garish; and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the steep and solitary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eastern heaven, the </a:t>
            </a:r>
            <a:r>
              <a:rPr dirty="0" sz="1450" spc="-5">
                <a:latin typeface="Times New Roman"/>
                <a:cs typeface="Times New Roman"/>
              </a:rPr>
              <a:t>sun, </a:t>
            </a:r>
            <a:r>
              <a:rPr dirty="0" sz="1450" spc="-10">
                <a:latin typeface="Times New Roman"/>
                <a:cs typeface="Times New Roman"/>
              </a:rPr>
              <a:t>victorious over his competitors, continued slowly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royally 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Seraphina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drooped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leaning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shrill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joy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woodlands mocking </a:t>
            </a:r>
            <a:r>
              <a:rPr dirty="0" sz="1450" spc="-30">
                <a:latin typeface="Times New Roman"/>
                <a:cs typeface="Times New Roman"/>
              </a:rPr>
              <a:t>her.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shelter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night,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thrilling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joyous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dawn, were over; and </a:t>
            </a:r>
            <a:r>
              <a:rPr dirty="0" sz="1450" spc="-30">
                <a:latin typeface="Times New Roman"/>
                <a:cs typeface="Times New Roman"/>
              </a:rPr>
              <a:t>now, </a:t>
            </a:r>
            <a:r>
              <a:rPr dirty="0" sz="1450" spc="-10">
                <a:latin typeface="Times New Roman"/>
                <a:cs typeface="Times New Roman"/>
              </a:rPr>
              <a:t>in the </a:t>
            </a:r>
            <a:r>
              <a:rPr dirty="0" sz="1450" spc="-5">
                <a:latin typeface="Times New Roman"/>
                <a:cs typeface="Times New Roman"/>
              </a:rPr>
              <a:t>hot </a:t>
            </a:r>
            <a:r>
              <a:rPr dirty="0" sz="1450" spc="-10">
                <a:latin typeface="Times New Roman"/>
                <a:cs typeface="Times New Roman"/>
              </a:rPr>
              <a:t>eye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0">
                <a:latin typeface="Times New Roman"/>
                <a:cs typeface="Times New Roman"/>
              </a:rPr>
              <a:t>day, </a:t>
            </a:r>
            <a:r>
              <a:rPr dirty="0" sz="1450" spc="-10">
                <a:latin typeface="Times New Roman"/>
                <a:cs typeface="Times New Roman"/>
              </a:rPr>
              <a:t>she turned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uneasily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sighingly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her.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</a:t>
            </a:r>
            <a:r>
              <a:rPr dirty="0" sz="1450" spc="-10">
                <a:latin typeface="Times New Roman"/>
                <a:cs typeface="Times New Roman"/>
              </a:rPr>
              <a:t> among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lower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woods,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pillar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smoke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mounting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melting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gold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blue.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There, surely </a:t>
            </a:r>
            <a:r>
              <a:rPr dirty="0" sz="1450" spc="-5">
                <a:latin typeface="Times New Roman"/>
                <a:cs typeface="Times New Roman"/>
              </a:rPr>
              <a:t>enough, </a:t>
            </a:r>
            <a:r>
              <a:rPr dirty="0" sz="1450" spc="-10">
                <a:latin typeface="Times New Roman"/>
                <a:cs typeface="Times New Roman"/>
              </a:rPr>
              <a:t>were human folk, the hearth-surrounders. </a:t>
            </a:r>
            <a:r>
              <a:rPr dirty="0" sz="1450" spc="-25">
                <a:latin typeface="Times New Roman"/>
                <a:cs typeface="Times New Roman"/>
              </a:rPr>
              <a:t>Man’s </a:t>
            </a:r>
            <a:r>
              <a:rPr dirty="0" sz="1450" spc="-10">
                <a:latin typeface="Times New Roman"/>
                <a:cs typeface="Times New Roman"/>
              </a:rPr>
              <a:t>fingers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laid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twigs;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man’s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breath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quickened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encouraged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baby flames; and </a:t>
            </a:r>
            <a:r>
              <a:rPr dirty="0" sz="1450" spc="-30">
                <a:latin typeface="Times New Roman"/>
                <a:cs typeface="Times New Roman"/>
              </a:rPr>
              <a:t>now,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 the fire caught, it would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playing ruddily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its </a:t>
            </a:r>
            <a:r>
              <a:rPr dirty="0" sz="1450" spc="-20">
                <a:latin typeface="Times New Roman"/>
                <a:cs typeface="Times New Roman"/>
              </a:rPr>
              <a:t>creator. </a:t>
            </a:r>
            <a:r>
              <a:rPr dirty="0" sz="1450" spc="-10">
                <a:latin typeface="Times New Roman"/>
                <a:cs typeface="Times New Roman"/>
              </a:rPr>
              <a:t>At the thought, she felt a-cold and little and lost in that great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out-of-doors. The electric shock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sun-beams and the unhuman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beauty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woods began to irk and daunt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10">
                <a:latin typeface="Times New Roman"/>
                <a:cs typeface="Times New Roman"/>
              </a:rPr>
              <a:t>The covert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house,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decent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privacy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rooms,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swept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regulated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denotes</a:t>
            </a:r>
            <a:r>
              <a:rPr dirty="0" sz="1450" spc="-5">
                <a:latin typeface="Times New Roman"/>
                <a:cs typeface="Times New Roman"/>
              </a:rPr>
              <a:t> or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beautifies the home life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man, began to draw her as with cords. The pillar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smoke was now risen into some stream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moving air; it began to lean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sideways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pennon;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thereupon,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summons,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plunged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labyrinth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She left day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high </a:t>
            </a:r>
            <a:r>
              <a:rPr dirty="0" sz="1450" spc="-5">
                <a:latin typeface="Times New Roman"/>
                <a:cs typeface="Times New Roman"/>
              </a:rPr>
              <a:t>ground. </a:t>
            </a:r>
            <a:r>
              <a:rPr dirty="0" sz="1450" spc="-10">
                <a:latin typeface="Times New Roman"/>
                <a:cs typeface="Times New Roman"/>
              </a:rPr>
              <a:t>In the lower groves there still lingered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blue early twilight and the seizing freshness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0">
                <a:latin typeface="Times New Roman"/>
                <a:cs typeface="Times New Roman"/>
              </a:rPr>
              <a:t>dew. </a:t>
            </a:r>
            <a:r>
              <a:rPr dirty="0" sz="1450" spc="-10">
                <a:latin typeface="Times New Roman"/>
                <a:cs typeface="Times New Roman"/>
              </a:rPr>
              <a:t>But here and there,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above this field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0">
                <a:latin typeface="Times New Roman"/>
                <a:cs typeface="Times New Roman"/>
              </a:rPr>
              <a:t>shadow, </a:t>
            </a:r>
            <a:r>
              <a:rPr dirty="0" sz="1450" spc="-10">
                <a:latin typeface="Times New Roman"/>
                <a:cs typeface="Times New Roman"/>
              </a:rPr>
              <a:t>the head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great outspread pine was already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glorious with day; and here and there, through the breaches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hills,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sun-beams made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and luminous </a:t>
            </a:r>
            <a:r>
              <a:rPr dirty="0" sz="1450" spc="-25">
                <a:latin typeface="Times New Roman"/>
                <a:cs typeface="Times New Roman"/>
              </a:rPr>
              <a:t>entry. </a:t>
            </a:r>
            <a:r>
              <a:rPr dirty="0" sz="1450" spc="-10">
                <a:latin typeface="Times New Roman"/>
                <a:cs typeface="Times New Roman"/>
              </a:rPr>
              <a:t>Here Seraphina hastened along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forest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paths.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lost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sight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pilot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smoke,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blew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another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way,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conducted herself in that great wilderness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direction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sun. </a:t>
            </a:r>
            <a:r>
              <a:rPr dirty="0" sz="1450" spc="-10">
                <a:latin typeface="Times New Roman"/>
                <a:cs typeface="Times New Roman"/>
              </a:rPr>
              <a:t>But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presently fresh signs bespoke the neighbourhood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man; felled trunks, white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slivers from the axe, bundles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green </a:t>
            </a:r>
            <a:r>
              <a:rPr dirty="0" sz="1450" spc="-5">
                <a:latin typeface="Times New Roman"/>
                <a:cs typeface="Times New Roman"/>
              </a:rPr>
              <a:t>boughs, </a:t>
            </a:r>
            <a:r>
              <a:rPr dirty="0" sz="1450" spc="-10">
                <a:latin typeface="Times New Roman"/>
                <a:cs typeface="Times New Roman"/>
              </a:rPr>
              <a:t>and stacks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firewood. These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guided her forward; until she came forth at last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clearing whence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smoke arose. A </a:t>
            </a:r>
            <a:r>
              <a:rPr dirty="0" sz="1450" spc="-5">
                <a:latin typeface="Times New Roman"/>
                <a:cs typeface="Times New Roman"/>
              </a:rPr>
              <a:t>hut </a:t>
            </a:r>
            <a:r>
              <a:rPr dirty="0" sz="1450" spc="-10">
                <a:latin typeface="Times New Roman"/>
                <a:cs typeface="Times New Roman"/>
              </a:rPr>
              <a:t>stood in the clear </a:t>
            </a:r>
            <a:r>
              <a:rPr dirty="0" sz="1450" spc="-20">
                <a:latin typeface="Times New Roman"/>
                <a:cs typeface="Times New Roman"/>
              </a:rPr>
              <a:t>shadow, </a:t>
            </a:r>
            <a:r>
              <a:rPr dirty="0" sz="1450" spc="-10">
                <a:latin typeface="Times New Roman"/>
                <a:cs typeface="Times New Roman"/>
              </a:rPr>
              <a:t>hard </a:t>
            </a:r>
            <a:r>
              <a:rPr dirty="0" sz="1450" spc="-5">
                <a:latin typeface="Times New Roman"/>
                <a:cs typeface="Times New Roman"/>
              </a:rPr>
              <a:t>by a </a:t>
            </a:r>
            <a:r>
              <a:rPr dirty="0" sz="1450" spc="-10">
                <a:latin typeface="Times New Roman"/>
                <a:cs typeface="Times New Roman"/>
              </a:rPr>
              <a:t>brook which made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series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inconsiderable falls;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threshold the Princess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saw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sun- </a:t>
            </a:r>
            <a:r>
              <a:rPr dirty="0" sz="1450" spc="-5">
                <a:latin typeface="Times New Roman"/>
                <a:cs typeface="Times New Roman"/>
              </a:rPr>
              <a:t> burnt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hard-featured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woodman,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standing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hands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behind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gazing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skyward.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directly: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beautiful,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bright-eyed,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haggard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vision;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splendidly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arrayed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pitifully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tattered;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diamond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ear-drops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glittering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her ears; and with the movement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coming,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small breast showing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hiding among the ragged covert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laces. At that ambiguous </a:t>
            </a:r>
            <a:r>
              <a:rPr dirty="0" sz="1450" spc="-20">
                <a:latin typeface="Times New Roman"/>
                <a:cs typeface="Times New Roman"/>
              </a:rPr>
              <a:t>hour,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coming as she did from the great silence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forest, the man drew back from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something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elfin.</a:t>
            </a:r>
            <a:endParaRPr sz="1450">
              <a:latin typeface="Times New Roman"/>
              <a:cs typeface="Times New Roman"/>
            </a:endParaRPr>
          </a:p>
          <a:p>
            <a:pPr algn="just" marL="12700" marR="1200150">
              <a:lnSpc>
                <a:spcPts val="2300"/>
              </a:lnSpc>
              <a:spcBef>
                <a:spcPts val="110"/>
              </a:spcBef>
            </a:pPr>
            <a:r>
              <a:rPr dirty="0" sz="1450" spc="-10">
                <a:latin typeface="Times New Roman"/>
                <a:cs typeface="Times New Roman"/>
              </a:rPr>
              <a:t>‘I am cold,’ she said, ‘and </a:t>
            </a:r>
            <a:r>
              <a:rPr dirty="0" sz="1450" spc="-25">
                <a:latin typeface="Times New Roman"/>
                <a:cs typeface="Times New Roman"/>
              </a:rPr>
              <a:t>weary. </a:t>
            </a:r>
            <a:r>
              <a:rPr dirty="0" sz="1450" spc="-10">
                <a:latin typeface="Times New Roman"/>
                <a:cs typeface="Times New Roman"/>
              </a:rPr>
              <a:t>Let me rest beside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fire.’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woodman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visibly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commoved,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nothing.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‘I will </a:t>
            </a:r>
            <a:r>
              <a:rPr dirty="0" sz="1450" spc="-25">
                <a:latin typeface="Times New Roman"/>
                <a:cs typeface="Times New Roman"/>
              </a:rPr>
              <a:t>pay,’ </a:t>
            </a:r>
            <a:r>
              <a:rPr dirty="0" sz="1450" spc="-10">
                <a:latin typeface="Times New Roman"/>
                <a:cs typeface="Times New Roman"/>
              </a:rPr>
              <a:t>she said, and then repented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words, catching perhaps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spark 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terror from his frightened eyes. But, as usual, her courage rekindled brighter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the check. She </a:t>
            </a:r>
            <a:r>
              <a:rPr dirty="0" sz="1450" spc="-5">
                <a:latin typeface="Times New Roman"/>
                <a:cs typeface="Times New Roman"/>
              </a:rPr>
              <a:t>put </a:t>
            </a:r>
            <a:r>
              <a:rPr dirty="0" sz="1450" spc="-10">
                <a:latin typeface="Times New Roman"/>
                <a:cs typeface="Times New Roman"/>
              </a:rPr>
              <a:t>him from the </a:t>
            </a:r>
            <a:r>
              <a:rPr dirty="0" sz="1450" spc="-5">
                <a:latin typeface="Times New Roman"/>
                <a:cs typeface="Times New Roman"/>
              </a:rPr>
              <a:t>door </a:t>
            </a:r>
            <a:r>
              <a:rPr dirty="0" sz="1450" spc="-10">
                <a:latin typeface="Times New Roman"/>
                <a:cs typeface="Times New Roman"/>
              </a:rPr>
              <a:t>and entered;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followed her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superstitious </a:t>
            </a:r>
            <a:r>
              <a:rPr dirty="0" sz="1450" spc="-20">
                <a:latin typeface="Times New Roman"/>
                <a:cs typeface="Times New Roman"/>
              </a:rPr>
              <a:t>wonder.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5">
                <a:latin typeface="Times New Roman"/>
                <a:cs typeface="Times New Roman"/>
              </a:rPr>
              <a:t>Within,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hut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rough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dark;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stone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served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hearth,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twigs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few dry branches burned with the brisk sounds and all the variable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beauty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fire. The very sight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 composed her; she crouched hard </a:t>
            </a:r>
            <a:r>
              <a:rPr dirty="0" sz="1450" spc="-5">
                <a:latin typeface="Times New Roman"/>
                <a:cs typeface="Times New Roman"/>
              </a:rPr>
              <a:t>by 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earth floor and shivered in the </a:t>
            </a:r>
            <a:r>
              <a:rPr dirty="0" sz="1450" spc="-25">
                <a:latin typeface="Times New Roman"/>
                <a:cs typeface="Times New Roman"/>
              </a:rPr>
              <a:t>glow, </a:t>
            </a:r>
            <a:r>
              <a:rPr dirty="0" sz="1450" spc="-10">
                <a:latin typeface="Times New Roman"/>
                <a:cs typeface="Times New Roman"/>
              </a:rPr>
              <a:t>and looked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eating blaze 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admiration.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woodman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staring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guest: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wreck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889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rich dress, the bare arms, the bedraggled laces and the gems. He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 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utter.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‘Give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food,’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she,—‘here,</a:t>
            </a:r>
            <a:r>
              <a:rPr dirty="0" sz="1450" spc="-5">
                <a:latin typeface="Times New Roman"/>
                <a:cs typeface="Times New Roman"/>
              </a:rPr>
              <a:t> by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pitcher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coarse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wine,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bread,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piece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cheese,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handful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raw onions. The bread was hard and </a:t>
            </a:r>
            <a:r>
              <a:rPr dirty="0" sz="1450" spc="-20">
                <a:latin typeface="Times New Roman"/>
                <a:cs typeface="Times New Roman"/>
              </a:rPr>
              <a:t>sour, </a:t>
            </a:r>
            <a:r>
              <a:rPr dirty="0" sz="1450" spc="-10">
                <a:latin typeface="Times New Roman"/>
                <a:cs typeface="Times New Roman"/>
              </a:rPr>
              <a:t>the cheese like leather; even the </a:t>
            </a:r>
            <a:r>
              <a:rPr dirty="0" sz="1450" spc="-5">
                <a:latin typeface="Times New Roman"/>
                <a:cs typeface="Times New Roman"/>
              </a:rPr>
              <a:t> onion, </a:t>
            </a:r>
            <a:r>
              <a:rPr dirty="0" sz="1450" spc="-10">
                <a:latin typeface="Times New Roman"/>
                <a:cs typeface="Times New Roman"/>
              </a:rPr>
              <a:t>which ranks with the </a:t>
            </a:r>
            <a:r>
              <a:rPr dirty="0" sz="1450" spc="-15">
                <a:latin typeface="Times New Roman"/>
                <a:cs typeface="Times New Roman"/>
              </a:rPr>
              <a:t>truffle </a:t>
            </a:r>
            <a:r>
              <a:rPr dirty="0" sz="1450" spc="-10">
                <a:latin typeface="Times New Roman"/>
                <a:cs typeface="Times New Roman"/>
              </a:rPr>
              <a:t>and the nectarine in the chief place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honour of </a:t>
            </a:r>
            <a:r>
              <a:rPr dirty="0" sz="1450" spc="-20">
                <a:latin typeface="Times New Roman"/>
                <a:cs typeface="Times New Roman"/>
              </a:rPr>
              <a:t>earth’s </a:t>
            </a:r>
            <a:r>
              <a:rPr dirty="0" sz="1450" spc="-10">
                <a:latin typeface="Times New Roman"/>
                <a:cs typeface="Times New Roman"/>
              </a:rPr>
              <a:t>fruits,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perhaps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dish for princesses when </a:t>
            </a:r>
            <a:r>
              <a:rPr dirty="0" sz="1450" spc="-35">
                <a:latin typeface="Times New Roman"/>
                <a:cs typeface="Times New Roman"/>
              </a:rPr>
              <a:t>raw. </a:t>
            </a:r>
            <a:r>
              <a:rPr dirty="0" sz="1450" spc="-10">
                <a:latin typeface="Times New Roman"/>
                <a:cs typeface="Times New Roman"/>
              </a:rPr>
              <a:t>But 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ate, if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with appetite, with courage; and when she had eaten, did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disdain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pitcher.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tasted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gross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food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nor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drunk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another;</a:t>
            </a:r>
            <a:r>
              <a:rPr dirty="0" sz="1450" spc="-5">
                <a:latin typeface="Times New Roman"/>
                <a:cs typeface="Times New Roman"/>
              </a:rPr>
              <a:t> 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readily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accepts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circumstances than the bravest man. All that while, the woodman continued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observe her </a:t>
            </a:r>
            <a:r>
              <a:rPr dirty="0" sz="1450" spc="-20">
                <a:latin typeface="Times New Roman"/>
                <a:cs typeface="Times New Roman"/>
              </a:rPr>
              <a:t>furtively, </a:t>
            </a:r>
            <a:r>
              <a:rPr dirty="0" sz="1450" spc="-10">
                <a:latin typeface="Times New Roman"/>
                <a:cs typeface="Times New Roman"/>
              </a:rPr>
              <a:t>many low thoughts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fear and greed contending in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clearly,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knew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begone.</a:t>
            </a:r>
            <a:endParaRPr sz="1450">
              <a:latin typeface="Times New Roman"/>
              <a:cs typeface="Times New Roman"/>
            </a:endParaRPr>
          </a:p>
          <a:p>
            <a:pPr marL="12700" marR="2549525">
              <a:lnSpc>
                <a:spcPts val="2300"/>
              </a:lnSpc>
              <a:spcBef>
                <a:spcPts val="105"/>
              </a:spcBef>
            </a:pPr>
            <a:r>
              <a:rPr dirty="0" sz="1450" spc="-10">
                <a:latin typeface="Times New Roman"/>
                <a:cs typeface="Times New Roman"/>
              </a:rPr>
              <a:t>Presently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arose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offered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florin.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70">
                <a:latin typeface="Times New Roman"/>
                <a:cs typeface="Times New Roman"/>
              </a:rPr>
              <a:t>W</a:t>
            </a:r>
            <a:r>
              <a:rPr dirty="0" sz="1450" spc="-10">
                <a:latin typeface="Times New Roman"/>
                <a:cs typeface="Times New Roman"/>
              </a:rPr>
              <a:t>il</a:t>
            </a:r>
            <a:r>
              <a:rPr dirty="0" sz="1450" spc="-5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-10">
                <a:latin typeface="Times New Roman"/>
                <a:cs typeface="Times New Roman"/>
              </a:rPr>
              <a:t>?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k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endParaRPr sz="1450">
              <a:latin typeface="Times New Roman"/>
              <a:cs typeface="Times New Roman"/>
            </a:endParaRPr>
          </a:p>
          <a:p>
            <a:pPr marL="12700" marR="450850">
              <a:lnSpc>
                <a:spcPts val="2300"/>
              </a:lnSpc>
              <a:spcBef>
                <a:spcPts val="10"/>
              </a:spcBef>
            </a:pP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tongue.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he.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serenely.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465"/>
              </a:spcBef>
            </a:pPr>
            <a:r>
              <a:rPr dirty="0" sz="1450" spc="-60">
                <a:latin typeface="Times New Roman"/>
                <a:cs typeface="Times New Roman"/>
              </a:rPr>
              <a:t>Yet </a:t>
            </a:r>
            <a:r>
              <a:rPr dirty="0" sz="1450" spc="-10">
                <a:latin typeface="Times New Roman"/>
                <a:cs typeface="Times New Roman"/>
              </a:rPr>
              <a:t>her heart trembled, for she saw his hand stretched forth as if to arrest </a:t>
            </a:r>
            <a:r>
              <a:rPr dirty="0" sz="1450" spc="-20">
                <a:latin typeface="Times New Roman"/>
                <a:cs typeface="Times New Roman"/>
              </a:rPr>
              <a:t>her,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his unsteady eyes wandering to his axe. A beaten path led westward from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clearing, and she swiftly followed it. She did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glance behind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10">
                <a:latin typeface="Times New Roman"/>
                <a:cs typeface="Times New Roman"/>
              </a:rPr>
              <a:t>But 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soon as the least turning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path had concealed her from the </a:t>
            </a:r>
            <a:r>
              <a:rPr dirty="0" sz="1450" spc="-20">
                <a:latin typeface="Times New Roman"/>
                <a:cs typeface="Times New Roman"/>
              </a:rPr>
              <a:t>woodman’s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slipped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deemed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herself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safety.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By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strong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sunshine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pierced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thousand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places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pine-thatch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forest, fired the red boles, irradiated the cool aisles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0">
                <a:latin typeface="Times New Roman"/>
                <a:cs typeface="Times New Roman"/>
              </a:rPr>
              <a:t>shadow,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burned in jewels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grass. The gum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these trees was dearer to the senses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 the gums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Araby; each pine, in the lusty morning sunlight, burned its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wood-incense;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breeze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toss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rooted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censers,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shade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sun-gem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flitting,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swift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swallows,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thick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bees;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wake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brushing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bustle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sounds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murmured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40">
                <a:latin typeface="Times New Roman"/>
                <a:cs typeface="Times New Roman"/>
              </a:rPr>
              <a:t>by.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On she passed, and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and down, in sun and shadow; now aloft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bare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ridge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rocks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birches,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lizards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snakes;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anon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the deep grove among sunless pillars. Now she followed wandering wood-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paths, in the maze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valleys; and again, from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hill-top, beheld the distant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mountains and the great birds circling under the </a:t>
            </a:r>
            <a:r>
              <a:rPr dirty="0" sz="1450" spc="-30">
                <a:latin typeface="Times New Roman"/>
                <a:cs typeface="Times New Roman"/>
              </a:rPr>
              <a:t>sky. </a:t>
            </a:r>
            <a:r>
              <a:rPr dirty="0" sz="1450" spc="-10">
                <a:latin typeface="Times New Roman"/>
                <a:cs typeface="Times New Roman"/>
              </a:rPr>
              <a:t>She would see afar </a:t>
            </a:r>
            <a:r>
              <a:rPr dirty="0" sz="1450" spc="-15">
                <a:latin typeface="Times New Roman"/>
                <a:cs typeface="Times New Roman"/>
              </a:rPr>
              <a:t>off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nestling hamlet, and </a:t>
            </a:r>
            <a:r>
              <a:rPr dirty="0" sz="1450" spc="-5">
                <a:latin typeface="Times New Roman"/>
                <a:cs typeface="Times New Roman"/>
              </a:rPr>
              <a:t>go </a:t>
            </a:r>
            <a:r>
              <a:rPr dirty="0" sz="1450" spc="-10">
                <a:latin typeface="Times New Roman"/>
                <a:cs typeface="Times New Roman"/>
              </a:rPr>
              <a:t>round to avoid it. </a:t>
            </a:r>
            <a:r>
              <a:rPr dirty="0" sz="1450" spc="-25">
                <a:latin typeface="Times New Roman"/>
                <a:cs typeface="Times New Roman"/>
              </a:rPr>
              <a:t>Below, </a:t>
            </a:r>
            <a:r>
              <a:rPr dirty="0" sz="1450" spc="-10">
                <a:latin typeface="Times New Roman"/>
                <a:cs typeface="Times New Roman"/>
              </a:rPr>
              <a:t>she traced the course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foam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mountain torrents. Nearer hand, she saw where the tender springs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welled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silence,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oozed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green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moss;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favoured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hollows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whole family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infant rivers would combine, and tinkle in the stones, and lie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pools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bathing-place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sparrows,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sheer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rock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rods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98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after all,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house like </a:t>
            </a:r>
            <a:r>
              <a:rPr dirty="0" sz="1450" spc="-25">
                <a:latin typeface="Times New Roman"/>
                <a:cs typeface="Times New Roman"/>
              </a:rPr>
              <a:t>God’s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out-of-doors. And </a:t>
            </a:r>
            <a:r>
              <a:rPr dirty="0" sz="1450" spc="-25">
                <a:latin typeface="Times New Roman"/>
                <a:cs typeface="Times New Roman"/>
              </a:rPr>
              <a:t>lastly,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 quiets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 like saying his prayers. So here,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take my kind leave </a:t>
            </a:r>
            <a:r>
              <a:rPr dirty="0" sz="1450" spc="-5">
                <a:latin typeface="Times New Roman"/>
                <a:cs typeface="Times New Roman"/>
              </a:rPr>
              <a:t>of you </a:t>
            </a:r>
            <a:r>
              <a:rPr dirty="0" sz="1450" spc="-10">
                <a:latin typeface="Times New Roman"/>
                <a:cs typeface="Times New Roman"/>
              </a:rPr>
              <a:t>until to-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morrow;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prayerful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slumber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prince.’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twentieth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courteous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inclination,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left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guest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alone.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97155" marR="88900" indent="98425">
              <a:lnSpc>
                <a:spcPts val="1730"/>
              </a:lnSpc>
            </a:pPr>
            <a:r>
              <a:rPr dirty="0" sz="1450" spc="-15" b="1">
                <a:latin typeface="Times New Roman"/>
                <a:cs typeface="Times New Roman"/>
              </a:rPr>
              <a:t>CHAPTER</a:t>
            </a:r>
            <a:r>
              <a:rPr dirty="0" sz="1450" spc="-10" b="1">
                <a:latin typeface="Times New Roman"/>
                <a:cs typeface="Times New Roman"/>
              </a:rPr>
              <a:t> III—IN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WHICH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PRINCE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20" b="1">
                <a:latin typeface="Times New Roman"/>
                <a:cs typeface="Times New Roman"/>
              </a:rPr>
              <a:t>COMFORTS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AGE AND 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BEAUTY</a:t>
            </a:r>
            <a:r>
              <a:rPr dirty="0" sz="1450" spc="-5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AND</a:t>
            </a:r>
            <a:r>
              <a:rPr dirty="0" sz="1450" spc="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DELIVERS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A</a:t>
            </a:r>
            <a:r>
              <a:rPr dirty="0" sz="1450" spc="-7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LECTURE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ON</a:t>
            </a:r>
            <a:r>
              <a:rPr dirty="0" sz="1450" spc="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DISCRETION</a:t>
            </a:r>
            <a:r>
              <a:rPr dirty="0" sz="1450" spc="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IN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LOVE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early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abroad: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chorus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birds,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pure and quiet </a:t>
            </a:r>
            <a:r>
              <a:rPr dirty="0" sz="1450" spc="-25">
                <a:latin typeface="Times New Roman"/>
                <a:cs typeface="Times New Roman"/>
              </a:rPr>
              <a:t>air,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slanting sunlight and the mile-long shadows. </a:t>
            </a:r>
            <a:r>
              <a:rPr dirty="0" sz="1450" spc="-6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 had passed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miserable night, the freshness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hour </a:t>
            </a:r>
            <a:r>
              <a:rPr dirty="0" sz="1450" spc="-10">
                <a:latin typeface="Times New Roman"/>
                <a:cs typeface="Times New Roman"/>
              </a:rPr>
              <a:t>was tonic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reviving; to steal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march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his slumbering fellows,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the Adam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coming </a:t>
            </a:r>
            <a:r>
              <a:rPr dirty="0" sz="1450" spc="-30">
                <a:latin typeface="Times New Roman"/>
                <a:cs typeface="Times New Roman"/>
              </a:rPr>
              <a:t>day, </a:t>
            </a:r>
            <a:r>
              <a:rPr dirty="0" sz="1450" spc="-10">
                <a:latin typeface="Times New Roman"/>
                <a:cs typeface="Times New Roman"/>
              </a:rPr>
              <a:t>composed and fortified his spirits; and the Prince, breathing deep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pausing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went, walked in the wet fields beside his </a:t>
            </a:r>
            <a:r>
              <a:rPr dirty="0" sz="1450" spc="-20">
                <a:latin typeface="Times New Roman"/>
                <a:cs typeface="Times New Roman"/>
              </a:rPr>
              <a:t>shadow, </a:t>
            </a:r>
            <a:r>
              <a:rPr dirty="0" sz="1450" spc="-10">
                <a:latin typeface="Times New Roman"/>
                <a:cs typeface="Times New Roman"/>
              </a:rPr>
              <a:t>and 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trellised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path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valley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brook,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turned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 The stream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break-neck, boiling Highland </a:t>
            </a:r>
            <a:r>
              <a:rPr dirty="0" sz="1450" spc="-20">
                <a:latin typeface="Times New Roman"/>
                <a:cs typeface="Times New Roman"/>
              </a:rPr>
              <a:t>river. </a:t>
            </a:r>
            <a:r>
              <a:rPr dirty="0" sz="1450" spc="-10">
                <a:latin typeface="Times New Roman"/>
                <a:cs typeface="Times New Roman"/>
              </a:rPr>
              <a:t>Hard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farm, 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leaped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precipice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thick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grey-mare’s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tail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twisted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filaments,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lay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worked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bubbled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lynn.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middle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quaking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pool a </a:t>
            </a:r>
            <a:r>
              <a:rPr dirty="0" sz="1450" spc="-10">
                <a:latin typeface="Times New Roman"/>
                <a:cs typeface="Times New Roman"/>
              </a:rPr>
              <a:t>rock protruded, shelving 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cape; and thither Otto scrambled and sat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 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ponder.</a:t>
            </a:r>
            <a:endParaRPr sz="1450">
              <a:latin typeface="Times New Roman"/>
              <a:cs typeface="Times New Roman"/>
            </a:endParaRPr>
          </a:p>
          <a:p>
            <a:pPr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Soon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struck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screen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branches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early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hanging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bower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above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fall;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golden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lights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flitting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shadows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marbled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surface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seething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pot;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rays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plunged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deep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waters;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spark,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bright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diamond,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 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swaying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eddy.</a:t>
            </a:r>
            <a:r>
              <a:rPr dirty="0" sz="1450" spc="4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grow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warm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lingered,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heady;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lights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swam,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weaving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maze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across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shaken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pool;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impending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rock,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reflections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danced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butterflies;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air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fanned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waterfall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by a </a:t>
            </a:r>
            <a:r>
              <a:rPr dirty="0" sz="1450" spc="-10">
                <a:latin typeface="Times New Roman"/>
                <a:cs typeface="Times New Roman"/>
              </a:rPr>
              <a:t>swinging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curtain.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Otto, who was weary with tossing and beset with horrid phantoms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remorse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jealousy,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instantly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sun-chequered,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echoing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corner.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Holding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feet,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stared</a:t>
            </a:r>
            <a:r>
              <a:rPr dirty="0" sz="1450" spc="-5">
                <a:latin typeface="Times New Roman"/>
                <a:cs typeface="Times New Roman"/>
              </a:rPr>
              <a:t> out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drowsy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trance,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wondering,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admiring, musing, losing his way among uncertain thoughts. There is nothing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external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bearing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unconscious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bustle,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obscurely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liquid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laws,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river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contends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obstructions. It seems the very play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man and </a:t>
            </a:r>
            <a:r>
              <a:rPr dirty="0" sz="1450" spc="-20">
                <a:latin typeface="Times New Roman"/>
                <a:cs typeface="Times New Roman"/>
              </a:rPr>
              <a:t>destiny, </a:t>
            </a:r>
            <a:r>
              <a:rPr dirty="0" sz="1450" spc="-10">
                <a:latin typeface="Times New Roman"/>
                <a:cs typeface="Times New Roman"/>
              </a:rPr>
              <a:t>and as Otto pored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 recurrent changes,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30">
                <a:latin typeface="Times New Roman"/>
                <a:cs typeface="Times New Roman"/>
              </a:rPr>
              <a:t>grew,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equal steps, the sleepier and the more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profound. Eddy and Prince were alike jostled in their purpose, alike anchored </a:t>
            </a:r>
            <a:r>
              <a:rPr dirty="0" sz="1450" spc="-5">
                <a:latin typeface="Times New Roman"/>
                <a:cs typeface="Times New Roman"/>
              </a:rPr>
              <a:t> by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intangible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influences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corner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world.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Eddy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1430">
              <a:lnSpc>
                <a:spcPts val="1730"/>
              </a:lnSpc>
              <a:spcBef>
                <a:spcPts val="155"/>
              </a:spcBef>
            </a:pP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crystal. Upon all these things, as she still sped along in the bright </a:t>
            </a:r>
            <a:r>
              <a:rPr dirty="0" sz="1450" spc="-25">
                <a:latin typeface="Times New Roman"/>
                <a:cs typeface="Times New Roman"/>
              </a:rPr>
              <a:t>air,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rapture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surprise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joyful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fainting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heart;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seemed so novel, they touched so strangely home, they were so hued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scented,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beset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canopied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dome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blue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air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heaven.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At length, when she was well </a:t>
            </a:r>
            <a:r>
              <a:rPr dirty="0" sz="1450" spc="-25">
                <a:latin typeface="Times New Roman"/>
                <a:cs typeface="Times New Roman"/>
              </a:rPr>
              <a:t>weary, </a:t>
            </a:r>
            <a:r>
              <a:rPr dirty="0" sz="1450" spc="-10">
                <a:latin typeface="Times New Roman"/>
                <a:cs typeface="Times New Roman"/>
              </a:rPr>
              <a:t>she came </a:t>
            </a:r>
            <a:r>
              <a:rPr dirty="0" sz="1450" spc="-5">
                <a:latin typeface="Times New Roman"/>
                <a:cs typeface="Times New Roman"/>
              </a:rPr>
              <a:t>upon a </a:t>
            </a:r>
            <a:r>
              <a:rPr dirty="0" sz="1450" spc="-10">
                <a:latin typeface="Times New Roman"/>
                <a:cs typeface="Times New Roman"/>
              </a:rPr>
              <a:t>wide and shallow </a:t>
            </a:r>
            <a:r>
              <a:rPr dirty="0" sz="1450" spc="-5">
                <a:latin typeface="Times New Roman"/>
                <a:cs typeface="Times New Roman"/>
              </a:rPr>
              <a:t>pool.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Stones stood in it, like islands; bulrushes fringed the coast; the floor was paved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needles;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themselves,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roots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promontories, looked down silently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their green images. She crept to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margin </a:t>
            </a:r>
            <a:r>
              <a:rPr dirty="0" sz="1450" spc="-10">
                <a:latin typeface="Times New Roman"/>
                <a:cs typeface="Times New Roman"/>
              </a:rPr>
              <a:t>and beheld herself with </a:t>
            </a:r>
            <a:r>
              <a:rPr dirty="0" sz="1450" spc="-15">
                <a:latin typeface="Times New Roman"/>
                <a:cs typeface="Times New Roman"/>
              </a:rPr>
              <a:t>wonder,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hollow and bright-eyed phantom,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ruins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robe.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breeze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shook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image;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marred with flies; and at that she smiled; and from the fading circles, 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counterpart smiled back to her and looked </a:t>
            </a:r>
            <a:r>
              <a:rPr dirty="0" sz="1450" spc="-5">
                <a:latin typeface="Times New Roman"/>
                <a:cs typeface="Times New Roman"/>
              </a:rPr>
              <a:t>kind. </a:t>
            </a:r>
            <a:r>
              <a:rPr dirty="0" sz="1450" spc="-10">
                <a:latin typeface="Times New Roman"/>
                <a:cs typeface="Times New Roman"/>
              </a:rPr>
              <a:t>She sat long in the warm </a:t>
            </a:r>
            <a:r>
              <a:rPr dirty="0" sz="1450" spc="-5">
                <a:latin typeface="Times New Roman"/>
                <a:cs typeface="Times New Roman"/>
              </a:rPr>
              <a:t>sun,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pitied her bare arms that were all bruised and marred with falling,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marvelled to see that she was </a:t>
            </a:r>
            <a:r>
              <a:rPr dirty="0" sz="1450" spc="-25">
                <a:latin typeface="Times New Roman"/>
                <a:cs typeface="Times New Roman"/>
              </a:rPr>
              <a:t>dirty, </a:t>
            </a:r>
            <a:r>
              <a:rPr dirty="0" sz="1450" spc="-10">
                <a:latin typeface="Times New Roman"/>
                <a:cs typeface="Times New Roman"/>
              </a:rPr>
              <a:t>and could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grow to believe that she had </a:t>
            </a:r>
            <a:r>
              <a:rPr dirty="0" sz="1450" spc="-5">
                <a:latin typeface="Times New Roman"/>
                <a:cs typeface="Times New Roman"/>
              </a:rPr>
              <a:t> gone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strange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disorder.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Then,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sigh,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addressed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herself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make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toilette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forest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mirror, </a:t>
            </a:r>
            <a:r>
              <a:rPr dirty="0" sz="1450" spc="-10">
                <a:latin typeface="Times New Roman"/>
                <a:cs typeface="Times New Roman"/>
              </a:rPr>
              <a:t>washed herself pure from all the stains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adventure, took </a:t>
            </a:r>
            <a:r>
              <a:rPr dirty="0" sz="1450" spc="-15">
                <a:latin typeface="Times New Roman"/>
                <a:cs typeface="Times New Roman"/>
              </a:rPr>
              <a:t>off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jewels and wrapped them in her handkerchief, re-arranged the tatters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dress, and took down the folds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25">
                <a:latin typeface="Times New Roman"/>
                <a:cs typeface="Times New Roman"/>
              </a:rPr>
              <a:t>hair. </a:t>
            </a:r>
            <a:r>
              <a:rPr dirty="0" sz="1450" spc="-10">
                <a:latin typeface="Times New Roman"/>
                <a:cs typeface="Times New Roman"/>
              </a:rPr>
              <a:t>She shook it round her face, and the </a:t>
            </a:r>
            <a:r>
              <a:rPr dirty="0" sz="1450" spc="-5">
                <a:latin typeface="Times New Roman"/>
                <a:cs typeface="Times New Roman"/>
              </a:rPr>
              <a:t> pool </a:t>
            </a:r>
            <a:r>
              <a:rPr dirty="0" sz="1450" spc="-10">
                <a:latin typeface="Times New Roman"/>
                <a:cs typeface="Times New Roman"/>
              </a:rPr>
              <a:t>repeated her thus veiled. Her hair had smelt like violets, she remembered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 saying; and so now she tried to smell it, and then shook her head,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sadly,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herself.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childish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echo.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-5">
                <a:latin typeface="Times New Roman"/>
                <a:cs typeface="Times New Roman"/>
              </a:rPr>
              <a:t> up;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children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looking</a:t>
            </a:r>
            <a:r>
              <a:rPr dirty="0" sz="1450" spc="-5">
                <a:latin typeface="Times New Roman"/>
                <a:cs typeface="Times New Roman"/>
              </a:rPr>
              <a:t> on,—a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girl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smaller </a:t>
            </a:r>
            <a:r>
              <a:rPr dirty="0" sz="1450" spc="-30">
                <a:latin typeface="Times New Roman"/>
                <a:cs typeface="Times New Roman"/>
              </a:rPr>
              <a:t>boy, </a:t>
            </a:r>
            <a:r>
              <a:rPr dirty="0" sz="1450" spc="-10">
                <a:latin typeface="Times New Roman"/>
                <a:cs typeface="Times New Roman"/>
              </a:rPr>
              <a:t>standing, like playthings,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pool, </a:t>
            </a:r>
            <a:r>
              <a:rPr dirty="0" sz="1450" spc="-10">
                <a:latin typeface="Times New Roman"/>
                <a:cs typeface="Times New Roman"/>
              </a:rPr>
              <a:t>below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spreading pine.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children,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startled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5">
                <a:latin typeface="Times New Roman"/>
                <a:cs typeface="Times New Roman"/>
              </a:rPr>
              <a:t>‘W</a:t>
            </a:r>
            <a:r>
              <a:rPr dirty="0" sz="1450" spc="-5">
                <a:latin typeface="Times New Roman"/>
                <a:cs typeface="Times New Roman"/>
              </a:rPr>
              <a:t>ho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-10">
                <a:latin typeface="Times New Roman"/>
                <a:cs typeface="Times New Roman"/>
              </a:rPr>
              <a:t>?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</a:t>
            </a:r>
            <a:r>
              <a:rPr dirty="0" sz="1450" spc="-10">
                <a:latin typeface="Times New Roman"/>
                <a:cs typeface="Times New Roman"/>
              </a:rPr>
              <a:t>arsel</a:t>
            </a:r>
            <a:r>
              <a:rPr dirty="0" sz="1450" spc="-10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The mites huddled together and drew back; and </a:t>
            </a:r>
            <a:r>
              <a:rPr dirty="0" sz="1450" spc="-15">
                <a:latin typeface="Times New Roman"/>
                <a:cs typeface="Times New Roman"/>
              </a:rPr>
              <a:t>Seraphina’s </a:t>
            </a:r>
            <a:r>
              <a:rPr dirty="0" sz="1450" spc="-10">
                <a:latin typeface="Times New Roman"/>
                <a:cs typeface="Times New Roman"/>
              </a:rPr>
              <a:t>heart reproached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frightened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things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quaint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little,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alive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senses.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thought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birds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two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visitors;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 little </a:t>
            </a:r>
            <a:r>
              <a:rPr dirty="0" sz="1450" spc="-15">
                <a:latin typeface="Times New Roman"/>
                <a:cs typeface="Times New Roman"/>
              </a:rPr>
              <a:t>larger </a:t>
            </a:r>
            <a:r>
              <a:rPr dirty="0" sz="1450" spc="-10">
                <a:latin typeface="Times New Roman"/>
                <a:cs typeface="Times New Roman"/>
              </a:rPr>
              <a:t>and so far more innocent. On their clear faces, as in </a:t>
            </a:r>
            <a:r>
              <a:rPr dirty="0" sz="1450" spc="-5">
                <a:latin typeface="Times New Roman"/>
                <a:cs typeface="Times New Roman"/>
              </a:rPr>
              <a:t>a pool,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reflection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fears.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gracious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purpose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arose.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‘Come,’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afraid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step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towards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But alas! at the first moment, the two </a:t>
            </a:r>
            <a:r>
              <a:rPr dirty="0" sz="1450" spc="-5">
                <a:latin typeface="Times New Roman"/>
                <a:cs typeface="Times New Roman"/>
              </a:rPr>
              <a:t>poor </a:t>
            </a:r>
            <a:r>
              <a:rPr dirty="0" sz="1450" spc="-10">
                <a:latin typeface="Times New Roman"/>
                <a:cs typeface="Times New Roman"/>
              </a:rPr>
              <a:t>babes in the wood turned and ran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helter-skelter from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The most desolate pang was struck into the </a:t>
            </a:r>
            <a:r>
              <a:rPr dirty="0" sz="1450" spc="-20">
                <a:latin typeface="Times New Roman"/>
                <a:cs typeface="Times New Roman"/>
              </a:rPr>
              <a:t>girl’s </a:t>
            </a:r>
            <a:r>
              <a:rPr dirty="0" sz="1450" spc="-10">
                <a:latin typeface="Times New Roman"/>
                <a:cs typeface="Times New Roman"/>
              </a:rPr>
              <a:t>heart. Here she was, twenty-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two—soon twenty-three—and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 spc="-10">
                <a:latin typeface="Times New Roman"/>
                <a:cs typeface="Times New Roman"/>
              </a:rPr>
              <a:t>creature loved her; </a:t>
            </a:r>
            <a:r>
              <a:rPr dirty="0" sz="1450" spc="-5">
                <a:latin typeface="Times New Roman"/>
                <a:cs typeface="Times New Roman"/>
              </a:rPr>
              <a:t>none but </a:t>
            </a:r>
            <a:r>
              <a:rPr dirty="0" sz="1450" spc="-10">
                <a:latin typeface="Times New Roman"/>
                <a:cs typeface="Times New Roman"/>
              </a:rPr>
              <a:t>Otto;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forgive?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weeping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alone,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1719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889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mean death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madness. Hastily she trod the thoughts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burning paper;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hastily rolled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her locks, and with terror </a:t>
            </a:r>
            <a:r>
              <a:rPr dirty="0" sz="1450" spc="-5">
                <a:latin typeface="Times New Roman"/>
                <a:cs typeface="Times New Roman"/>
              </a:rPr>
              <a:t>dogging </a:t>
            </a:r>
            <a:r>
              <a:rPr dirty="0" sz="1450" spc="-20">
                <a:latin typeface="Times New Roman"/>
                <a:cs typeface="Times New Roman"/>
              </a:rPr>
              <a:t>her, </a:t>
            </a:r>
            <a:r>
              <a:rPr dirty="0" sz="1450" spc="-10">
                <a:latin typeface="Times New Roman"/>
                <a:cs typeface="Times New Roman"/>
              </a:rPr>
              <a:t>and her whole bosom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sick 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grief,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resumed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journey.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Past ten in the forenoon, she struck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high-road, marching in that place uphill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between two stately groves,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river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sunlight; and here, dead </a:t>
            </a:r>
            <a:r>
              <a:rPr dirty="0" sz="1450" spc="-25">
                <a:latin typeface="Times New Roman"/>
                <a:cs typeface="Times New Roman"/>
              </a:rPr>
              <a:t>weary, </a:t>
            </a:r>
            <a:r>
              <a:rPr dirty="0" sz="1450" spc="-10">
                <a:latin typeface="Times New Roman"/>
                <a:cs typeface="Times New Roman"/>
              </a:rPr>
              <a:t>careless 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consequences,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courage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civilised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neighbourhood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road, she stretched herself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green </a:t>
            </a:r>
            <a:r>
              <a:rPr dirty="0" sz="1450" spc="-15">
                <a:latin typeface="Times New Roman"/>
                <a:cs typeface="Times New Roman"/>
              </a:rPr>
              <a:t>margin </a:t>
            </a:r>
            <a:r>
              <a:rPr dirty="0" sz="1450" spc="-10">
                <a:latin typeface="Times New Roman"/>
                <a:cs typeface="Times New Roman"/>
              </a:rPr>
              <a:t>in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shadow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tree. Sleep closed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20">
                <a:latin typeface="Times New Roman"/>
                <a:cs typeface="Times New Roman"/>
              </a:rPr>
              <a:t>her,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 first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horror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fainting,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ceased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struggle,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kindly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embracing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her.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taken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home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little, from all her toils and sorrows, to her </a:t>
            </a:r>
            <a:r>
              <a:rPr dirty="0" sz="1450" spc="-15">
                <a:latin typeface="Times New Roman"/>
                <a:cs typeface="Times New Roman"/>
              </a:rPr>
              <a:t>Father’s </a:t>
            </a:r>
            <a:r>
              <a:rPr dirty="0" sz="1450" spc="-10">
                <a:latin typeface="Times New Roman"/>
                <a:cs typeface="Times New Roman"/>
              </a:rPr>
              <a:t>arms. And there in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meanwhile her </a:t>
            </a:r>
            <a:r>
              <a:rPr dirty="0" sz="1450" spc="-5">
                <a:latin typeface="Times New Roman"/>
                <a:cs typeface="Times New Roman"/>
              </a:rPr>
              <a:t>body </a:t>
            </a:r>
            <a:r>
              <a:rPr dirty="0" sz="1450" spc="-10">
                <a:latin typeface="Times New Roman"/>
                <a:cs typeface="Times New Roman"/>
              </a:rPr>
              <a:t>lay exposed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highwayside, in tattered finery; and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either hand from the woods the birds came flying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and calling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others,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debated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-5">
                <a:latin typeface="Times New Roman"/>
                <a:cs typeface="Times New Roman"/>
              </a:rPr>
              <a:t> tongue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strange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appearance.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sun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pursued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journey;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shadow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flitted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feet,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shrank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higher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15">
                <a:latin typeface="Times New Roman"/>
                <a:cs typeface="Times New Roman"/>
              </a:rPr>
              <a:t>higher, </a:t>
            </a:r>
            <a:r>
              <a:rPr dirty="0" sz="1450" spc="-10">
                <a:latin typeface="Times New Roman"/>
                <a:cs typeface="Times New Roman"/>
              </a:rPr>
              <a:t>and was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point of </a:t>
            </a:r>
            <a:r>
              <a:rPr dirty="0" sz="1450" spc="-10">
                <a:latin typeface="Times New Roman"/>
                <a:cs typeface="Times New Roman"/>
              </a:rPr>
              <a:t>leaving her </a:t>
            </a:r>
            <a:r>
              <a:rPr dirty="0" sz="1450" spc="-15">
                <a:latin typeface="Times New Roman"/>
                <a:cs typeface="Times New Roman"/>
              </a:rPr>
              <a:t>altogether, </a:t>
            </a:r>
            <a:r>
              <a:rPr dirty="0" sz="1450" spc="-10">
                <a:latin typeface="Times New Roman"/>
                <a:cs typeface="Times New Roman"/>
              </a:rPr>
              <a:t>when the rumble </a:t>
            </a:r>
            <a:r>
              <a:rPr dirty="0" sz="1450" spc="-5">
                <a:latin typeface="Times New Roman"/>
                <a:cs typeface="Times New Roman"/>
              </a:rPr>
              <a:t> of a </a:t>
            </a:r>
            <a:r>
              <a:rPr dirty="0" sz="1450" spc="-10">
                <a:latin typeface="Times New Roman"/>
                <a:cs typeface="Times New Roman"/>
              </a:rPr>
              <a:t>coach was signalled to and fro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birds. The road in that part was very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steep; the rumble drew near with great deliberation; and ten minutes passed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walking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sober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elderly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gait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grassy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margin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highway,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pleasantly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around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walked.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paused,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took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note-book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entry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pencil; and any spy who had been near enough would have heard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 mumbling words as though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were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poet testing verses. The voice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wheels was still faint, and it was plain the traveller had far outstripped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carriage.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drawn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near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lay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asleep,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alighted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her;</a:t>
            </a:r>
            <a:r>
              <a:rPr dirty="0" sz="1450" spc="-5">
                <a:latin typeface="Times New Roman"/>
                <a:cs typeface="Times New Roman"/>
              </a:rPr>
              <a:t> 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did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started,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pocketed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note-book,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approached. There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milestone close to where she lay;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sat down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and coolly studied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10">
                <a:latin typeface="Times New Roman"/>
                <a:cs typeface="Times New Roman"/>
              </a:rPr>
              <a:t>She lay </a:t>
            </a:r>
            <a:r>
              <a:rPr dirty="0" sz="1450" spc="-5">
                <a:latin typeface="Times New Roman"/>
                <a:cs typeface="Times New Roman"/>
              </a:rPr>
              <a:t>upon one </a:t>
            </a:r>
            <a:r>
              <a:rPr dirty="0" sz="1450" spc="-10">
                <a:latin typeface="Times New Roman"/>
                <a:cs typeface="Times New Roman"/>
              </a:rPr>
              <a:t>side, all curled and sunken, 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brow </a:t>
            </a:r>
            <a:r>
              <a:rPr dirty="0" sz="1450" spc="-5">
                <a:latin typeface="Times New Roman"/>
                <a:cs typeface="Times New Roman"/>
              </a:rPr>
              <a:t>on one </a:t>
            </a:r>
            <a:r>
              <a:rPr dirty="0" sz="1450" spc="-10">
                <a:latin typeface="Times New Roman"/>
                <a:cs typeface="Times New Roman"/>
              </a:rPr>
              <a:t>bare arm, the other stretched </a:t>
            </a:r>
            <a:r>
              <a:rPr dirty="0" sz="1450" spc="-5">
                <a:latin typeface="Times New Roman"/>
                <a:cs typeface="Times New Roman"/>
              </a:rPr>
              <a:t>out, </a:t>
            </a:r>
            <a:r>
              <a:rPr dirty="0" sz="1450" spc="-10">
                <a:latin typeface="Times New Roman"/>
                <a:cs typeface="Times New Roman"/>
              </a:rPr>
              <a:t>limp and dimpled. Her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body,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thing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scarce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mark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life.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breathing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stirred her </a:t>
            </a:r>
            <a:r>
              <a:rPr dirty="0" sz="1450" spc="-5">
                <a:latin typeface="Times New Roman"/>
                <a:cs typeface="Times New Roman"/>
              </a:rPr>
              <a:t>not. </a:t>
            </a:r>
            <a:r>
              <a:rPr dirty="0" sz="1450" spc="-10">
                <a:latin typeface="Times New Roman"/>
                <a:cs typeface="Times New Roman"/>
              </a:rPr>
              <a:t>The deadliest fatigue was thus confessed in every language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sleeping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flesh.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traveller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smiled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grimly.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statue,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made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grudging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inventory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charms: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figure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touching freedom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forgetfulness surprised him; the flush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slumber became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like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20">
                <a:latin typeface="Times New Roman"/>
                <a:cs typeface="Times New Roman"/>
              </a:rPr>
              <a:t>flower.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‘Upon my word,’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thought, ‘I did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think the girl could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so </a:t>
            </a:r>
            <a:r>
              <a:rPr dirty="0" sz="1450" spc="-20">
                <a:latin typeface="Times New Roman"/>
                <a:cs typeface="Times New Roman"/>
              </a:rPr>
              <a:t>pretty. </a:t>
            </a:r>
            <a:r>
              <a:rPr dirty="0" sz="1450" spc="-10">
                <a:latin typeface="Times New Roman"/>
                <a:cs typeface="Times New Roman"/>
              </a:rPr>
              <a:t>And 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think,’ he </a:t>
            </a:r>
            <a:r>
              <a:rPr dirty="0" sz="1450" spc="-10">
                <a:latin typeface="Times New Roman"/>
                <a:cs typeface="Times New Roman"/>
              </a:rPr>
              <a:t>added, ‘that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under obligation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to use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word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this!’ He </a:t>
            </a:r>
            <a:r>
              <a:rPr dirty="0" sz="1450" spc="-5">
                <a:latin typeface="Times New Roman"/>
                <a:cs typeface="Times New Roman"/>
              </a:rPr>
              <a:t> put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forth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stick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touched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her;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awoke,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cry,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looked</a:t>
            </a:r>
            <a:r>
              <a:rPr dirty="0" sz="1450" spc="-5">
                <a:latin typeface="Times New Roman"/>
                <a:cs typeface="Times New Roman"/>
              </a:rPr>
              <a:t> upon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wildly.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slept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-5">
                <a:latin typeface="Times New Roman"/>
                <a:cs typeface="Times New Roman"/>
              </a:rPr>
              <a:t> nodding.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075" cy="931862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But 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uttered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sounds.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‘Compose yourself,’ said he, giving her certainly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brave example in his own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demeanour. </a:t>
            </a:r>
            <a:r>
              <a:rPr dirty="0" sz="1450" spc="-10">
                <a:latin typeface="Times New Roman"/>
                <a:cs typeface="Times New Roman"/>
              </a:rPr>
              <a:t>‘My chaise is close at hand;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shall have,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trust, the singular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entertainment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abducting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sovereign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‘Si</a:t>
            </a:r>
            <a:r>
              <a:rPr dirty="0" sz="1450" spc="-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</a:t>
            </a:r>
            <a:r>
              <a:rPr dirty="0" sz="1450" spc="-5">
                <a:latin typeface="Times New Roman"/>
                <a:cs typeface="Times New Roman"/>
              </a:rPr>
              <a:t>ohn</a:t>
            </a:r>
            <a:r>
              <a:rPr dirty="0" sz="1450" spc="-10">
                <a:latin typeface="Times New Roman"/>
                <a:cs typeface="Times New Roman"/>
              </a:rPr>
              <a:t>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‘At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Highness’s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disposal,’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sprang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feet.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‘O!’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‘have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Mittwalden?’</a:t>
            </a:r>
            <a:endParaRPr sz="1450">
              <a:latin typeface="Times New Roman"/>
              <a:cs typeface="Times New Roman"/>
            </a:endParaRPr>
          </a:p>
          <a:p>
            <a:pPr marL="12700" marR="1016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‘This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morning,’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returned,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left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it;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less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likely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behold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him!’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Baron—’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paused.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‘Madam,’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answered,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meant,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quite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Judith;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after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hours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elapsed,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probably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relieved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fairly well.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took his news this morning ere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left. Doing fairly well, they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suffering </a:t>
            </a:r>
            <a:r>
              <a:rPr dirty="0" sz="1450" spc="-20">
                <a:latin typeface="Times New Roman"/>
                <a:cs typeface="Times New Roman"/>
              </a:rPr>
              <a:t>acutely. </a:t>
            </a:r>
            <a:r>
              <a:rPr dirty="0" sz="1450" spc="-15">
                <a:latin typeface="Times New Roman"/>
                <a:cs typeface="Times New Roman"/>
              </a:rPr>
              <a:t>Hey?—acutely. </a:t>
            </a:r>
            <a:r>
              <a:rPr dirty="0" sz="1450" spc="-10">
                <a:latin typeface="Times New Roman"/>
                <a:cs typeface="Times New Roman"/>
              </a:rPr>
              <a:t>They could hear his groans in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next room.’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anything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‘It is reported,’ replied Sir </a:t>
            </a:r>
            <a:r>
              <a:rPr dirty="0" sz="1450" spc="-5">
                <a:latin typeface="Times New Roman"/>
                <a:cs typeface="Times New Roman"/>
              </a:rPr>
              <a:t>John, </a:t>
            </a:r>
            <a:r>
              <a:rPr dirty="0" sz="1450" spc="-10">
                <a:latin typeface="Times New Roman"/>
                <a:cs typeface="Times New Roman"/>
              </a:rPr>
              <a:t>with the same pleasurable deliberation, ‘that 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 spc="-10">
                <a:latin typeface="Times New Roman"/>
                <a:cs typeface="Times New Roman"/>
              </a:rPr>
              <a:t> that</a:t>
            </a:r>
            <a:r>
              <a:rPr dirty="0" sz="1450" spc="-5">
                <a:latin typeface="Times New Roman"/>
                <a:cs typeface="Times New Roman"/>
              </a:rPr>
              <a:t> point your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authority.’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‘Sir </a:t>
            </a:r>
            <a:r>
              <a:rPr dirty="0" sz="1450" spc="-5">
                <a:latin typeface="Times New Roman"/>
                <a:cs typeface="Times New Roman"/>
              </a:rPr>
              <a:t>John,’ </a:t>
            </a:r>
            <a:r>
              <a:rPr dirty="0" sz="1450" spc="-10">
                <a:latin typeface="Times New Roman"/>
                <a:cs typeface="Times New Roman"/>
              </a:rPr>
              <a:t>she said </a:t>
            </a:r>
            <a:r>
              <a:rPr dirty="0" sz="1450" spc="-20">
                <a:latin typeface="Times New Roman"/>
                <a:cs typeface="Times New Roman"/>
              </a:rPr>
              <a:t>eagerly, </a:t>
            </a:r>
            <a:r>
              <a:rPr dirty="0" sz="1450" spc="-10">
                <a:latin typeface="Times New Roman"/>
                <a:cs typeface="Times New Roman"/>
              </a:rPr>
              <a:t>‘you were generous enough to speak about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carriage. </a:t>
            </a:r>
            <a:r>
              <a:rPr dirty="0" sz="1450" spc="-25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you, I </a:t>
            </a:r>
            <a:r>
              <a:rPr dirty="0" sz="1450" spc="-10">
                <a:latin typeface="Times New Roman"/>
                <a:cs typeface="Times New Roman"/>
              </a:rPr>
              <a:t>beseech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take me to the Felsenburg?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business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extreme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importance.’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 can refuse </a:t>
            </a:r>
            <a:r>
              <a:rPr dirty="0" sz="1450" spc="-5">
                <a:latin typeface="Times New Roman"/>
                <a:cs typeface="Times New Roman"/>
              </a:rPr>
              <a:t>you nothing,’ </a:t>
            </a:r>
            <a:r>
              <a:rPr dirty="0" sz="1450" spc="-10">
                <a:latin typeface="Times New Roman"/>
                <a:cs typeface="Times New Roman"/>
              </a:rPr>
              <a:t>replied the old gentleman, gravely and seriously </a:t>
            </a:r>
            <a:r>
              <a:rPr dirty="0" sz="1450" spc="-5">
                <a:latin typeface="Times New Roman"/>
                <a:cs typeface="Times New Roman"/>
              </a:rPr>
              <a:t> enough. </a:t>
            </a:r>
            <a:r>
              <a:rPr dirty="0" sz="1450" spc="-15">
                <a:latin typeface="Times New Roman"/>
                <a:cs typeface="Times New Roman"/>
              </a:rPr>
              <a:t>‘Whatever, </a:t>
            </a:r>
            <a:r>
              <a:rPr dirty="0" sz="1450" spc="-10">
                <a:latin typeface="Times New Roman"/>
                <a:cs typeface="Times New Roman"/>
              </a:rPr>
              <a:t>madam, it is in my power to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that shall </a:t>
            </a:r>
            <a:r>
              <a:rPr dirty="0" sz="1450" spc="-5">
                <a:latin typeface="Times New Roman"/>
                <a:cs typeface="Times New Roman"/>
              </a:rPr>
              <a:t>be done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pleasure. As soon as my chaise shall overtake us, it is yours to carry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will. But,’ added he, reverting to his former </a:t>
            </a:r>
            <a:r>
              <a:rPr dirty="0" sz="1450" spc="-15">
                <a:latin typeface="Times New Roman"/>
                <a:cs typeface="Times New Roman"/>
              </a:rPr>
              <a:t>manner, </a:t>
            </a:r>
            <a:r>
              <a:rPr dirty="0" sz="1450" spc="-10">
                <a:latin typeface="Times New Roman"/>
                <a:cs typeface="Times New Roman"/>
              </a:rPr>
              <a:t>‘I observe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 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care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hought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</a:t>
            </a:r>
            <a:r>
              <a:rPr dirty="0" sz="1450" spc="-10">
                <a:latin typeface="Times New Roman"/>
                <a:cs typeface="Times New Roman"/>
              </a:rPr>
              <a:t>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</a:t>
            </a:r>
            <a:r>
              <a:rPr dirty="0" sz="1450" spc="-10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ng.’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‘Prodigious!’ 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Baronet.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thought?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loss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toilettes leave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cold? </a:t>
            </a:r>
            <a:r>
              <a:rPr dirty="0" sz="1450" spc="-35">
                <a:latin typeface="Times New Roman"/>
                <a:cs typeface="Times New Roman"/>
              </a:rPr>
              <a:t>Well, </a:t>
            </a:r>
            <a:r>
              <a:rPr dirty="0" sz="1450" spc="-10">
                <a:latin typeface="Times New Roman"/>
                <a:cs typeface="Times New Roman"/>
              </a:rPr>
              <a:t>madam,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admire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fortitude. And the state,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too?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left, the government was sitting,—the new government,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which 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least two members must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known to </a:t>
            </a:r>
            <a:r>
              <a:rPr dirty="0" sz="1450" spc="-5">
                <a:latin typeface="Times New Roman"/>
                <a:cs typeface="Times New Roman"/>
              </a:rPr>
              <a:t>you by </a:t>
            </a:r>
            <a:r>
              <a:rPr dirty="0" sz="1450" spc="-10">
                <a:latin typeface="Times New Roman"/>
                <a:cs typeface="Times New Roman"/>
              </a:rPr>
              <a:t>name: Sabra, who had,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believe,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benefit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being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formed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employment—a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footman,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right?—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old friend the </a:t>
            </a:r>
            <a:r>
              <a:rPr dirty="0" sz="1450" spc="-15">
                <a:latin typeface="Times New Roman"/>
                <a:cs typeface="Times New Roman"/>
              </a:rPr>
              <a:t>Chancellor, </a:t>
            </a:r>
            <a:r>
              <a:rPr dirty="0" sz="1450" spc="-10">
                <a:latin typeface="Times New Roman"/>
                <a:cs typeface="Times New Roman"/>
              </a:rPr>
              <a:t>in something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subaltern position. But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convulsions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‘Sir </a:t>
            </a:r>
            <a:r>
              <a:rPr dirty="0" sz="1450" spc="-5">
                <a:latin typeface="Times New Roman"/>
                <a:cs typeface="Times New Roman"/>
              </a:rPr>
              <a:t>John,’ </a:t>
            </a:r>
            <a:r>
              <a:rPr dirty="0" sz="1450" spc="-10">
                <a:latin typeface="Times New Roman"/>
                <a:cs typeface="Times New Roman"/>
              </a:rPr>
              <a:t>she said, with an air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perfect </a:t>
            </a:r>
            <a:r>
              <a:rPr dirty="0" sz="1450" spc="-20">
                <a:latin typeface="Times New Roman"/>
                <a:cs typeface="Times New Roman"/>
              </a:rPr>
              <a:t>honesty, </a:t>
            </a:r>
            <a:r>
              <a:rPr dirty="0" sz="1450" spc="-10">
                <a:latin typeface="Times New Roman"/>
                <a:cs typeface="Times New Roman"/>
              </a:rPr>
              <a:t>‘I am sure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mean most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kindly,</a:t>
            </a:r>
            <a:r>
              <a:rPr dirty="0" sz="1450" spc="-5">
                <a:latin typeface="Times New Roman"/>
                <a:cs typeface="Times New Roman"/>
              </a:rPr>
              <a:t> but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matters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no </a:t>
            </a:r>
            <a:r>
              <a:rPr dirty="0" sz="1450" spc="-10">
                <a:latin typeface="Times New Roman"/>
                <a:cs typeface="Times New Roman"/>
              </a:rPr>
              <a:t>interest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Baronet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utterly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discountenanced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hailed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appearance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1719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71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his chaise with welcome, and,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way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saying something, proposed that they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walk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done;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helped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courtesy, </a:t>
            </a:r>
            <a:r>
              <a:rPr dirty="0" sz="1450" spc="-10">
                <a:latin typeface="Times New Roman"/>
                <a:cs typeface="Times New Roman"/>
              </a:rPr>
              <a:t>mounted to her side, and from various receptacles (for the chaise 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 completely fitted </a:t>
            </a:r>
            <a:r>
              <a:rPr dirty="0" sz="1450" spc="-5">
                <a:latin typeface="Times New Roman"/>
                <a:cs typeface="Times New Roman"/>
              </a:rPr>
              <a:t>out) </a:t>
            </a:r>
            <a:r>
              <a:rPr dirty="0" sz="1450" spc="-10">
                <a:latin typeface="Times New Roman"/>
                <a:cs typeface="Times New Roman"/>
              </a:rPr>
              <a:t>produced fruits and </a:t>
            </a:r>
            <a:r>
              <a:rPr dirty="0" sz="1450" spc="-15">
                <a:latin typeface="Times New Roman"/>
                <a:cs typeface="Times New Roman"/>
              </a:rPr>
              <a:t>truffled </a:t>
            </a:r>
            <a:r>
              <a:rPr dirty="0" sz="1450" spc="-20">
                <a:latin typeface="Times New Roman"/>
                <a:cs typeface="Times New Roman"/>
              </a:rPr>
              <a:t>liver, </a:t>
            </a:r>
            <a:r>
              <a:rPr dirty="0" sz="1450" spc="-10">
                <a:latin typeface="Times New Roman"/>
                <a:cs typeface="Times New Roman"/>
              </a:rPr>
              <a:t>beautiful white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bread,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bottle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delicate wine. </a:t>
            </a:r>
            <a:r>
              <a:rPr dirty="0" sz="1450" spc="-25">
                <a:latin typeface="Times New Roman"/>
                <a:cs typeface="Times New Roman"/>
              </a:rPr>
              <a:t>With </a:t>
            </a:r>
            <a:r>
              <a:rPr dirty="0" sz="1450" spc="-10">
                <a:latin typeface="Times New Roman"/>
                <a:cs typeface="Times New Roman"/>
              </a:rPr>
              <a:t>these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served her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5">
                <a:latin typeface="Times New Roman"/>
                <a:cs typeface="Times New Roman"/>
              </a:rPr>
              <a:t>father, </a:t>
            </a:r>
            <a:r>
              <a:rPr dirty="0" sz="1450" spc="-10">
                <a:latin typeface="Times New Roman"/>
                <a:cs typeface="Times New Roman"/>
              </a:rPr>
              <a:t> coaxing and praising her to fresh exertions; and during all that time, as though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silenced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laws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5">
                <a:latin typeface="Times New Roman"/>
                <a:cs typeface="Times New Roman"/>
              </a:rPr>
              <a:t>hospitality,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guilty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shadow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25">
                <a:latin typeface="Times New Roman"/>
                <a:cs typeface="Times New Roman"/>
              </a:rPr>
              <a:t>sneer. 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kindness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seemed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genuine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moved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gratitude.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‘Sir</a:t>
            </a:r>
            <a:r>
              <a:rPr dirty="0" sz="1450" spc="-5">
                <a:latin typeface="Times New Roman"/>
                <a:cs typeface="Times New Roman"/>
              </a:rPr>
              <a:t> John,’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hate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heart;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‘Ah, my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25">
                <a:latin typeface="Times New Roman"/>
                <a:cs typeface="Times New Roman"/>
              </a:rPr>
              <a:t>lady,’ </a:t>
            </a:r>
            <a:r>
              <a:rPr dirty="0" sz="1450" spc="-10">
                <a:latin typeface="Times New Roman"/>
                <a:cs typeface="Times New Roman"/>
              </a:rPr>
              <a:t>said he, with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disclaimer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accusation, ‘I have the </a:t>
            </a:r>
            <a:r>
              <a:rPr dirty="0" sz="1450" spc="-5">
                <a:latin typeface="Times New Roman"/>
                <a:cs typeface="Times New Roman"/>
              </a:rPr>
              <a:t> honour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much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5">
                <a:latin typeface="Times New Roman"/>
                <a:cs typeface="Times New Roman"/>
              </a:rPr>
              <a:t>husband’s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friend,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admirer.’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35">
                <a:latin typeface="Times New Roman"/>
                <a:cs typeface="Times New Roman"/>
              </a:rPr>
              <a:t>‘You!’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wrote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cruelly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‘Such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strange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path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grew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acquainted,’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John.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 written, madam, with particular cruelty (since that shall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the phrase)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fair self. </a:t>
            </a:r>
            <a:r>
              <a:rPr dirty="0" sz="1450" spc="-4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husband set me at </a:t>
            </a:r>
            <a:r>
              <a:rPr dirty="0" sz="1450" spc="-20">
                <a:latin typeface="Times New Roman"/>
                <a:cs typeface="Times New Roman"/>
              </a:rPr>
              <a:t>liberty, </a:t>
            </a:r>
            <a:r>
              <a:rPr dirty="0" sz="1450" spc="-10">
                <a:latin typeface="Times New Roman"/>
                <a:cs typeface="Times New Roman"/>
              </a:rPr>
              <a:t>gave me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passport, ordered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carriage,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boyish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spirit,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challenged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fight.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Knowing the nature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married life, </a:t>
            </a:r>
            <a:r>
              <a:rPr dirty="0" sz="1450" spc="-5">
                <a:latin typeface="Times New Roman"/>
                <a:cs typeface="Times New Roman"/>
              </a:rPr>
              <a:t>I thought </a:t>
            </a:r>
            <a:r>
              <a:rPr dirty="0" sz="1450" spc="-10">
                <a:latin typeface="Times New Roman"/>
                <a:cs typeface="Times New Roman"/>
              </a:rPr>
              <a:t>the dash and loyalty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showed delightful. “Do </a:t>
            </a:r>
            <a:r>
              <a:rPr dirty="0" sz="1450" spc="-5">
                <a:latin typeface="Times New Roman"/>
                <a:cs typeface="Times New Roman"/>
              </a:rPr>
              <a:t>not be </a:t>
            </a:r>
            <a:r>
              <a:rPr dirty="0" sz="1450" spc="-10">
                <a:latin typeface="Times New Roman"/>
                <a:cs typeface="Times New Roman"/>
              </a:rPr>
              <a:t>afraid,” says he; “if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killed, there is </a:t>
            </a:r>
            <a:r>
              <a:rPr dirty="0" sz="1450" spc="-5">
                <a:latin typeface="Times New Roman"/>
                <a:cs typeface="Times New Roman"/>
              </a:rPr>
              <a:t>nobody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me.”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appears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subsequently</a:t>
            </a:r>
            <a:r>
              <a:rPr dirty="0" sz="1450" spc="-5">
                <a:latin typeface="Times New Roman"/>
                <a:cs typeface="Times New Roman"/>
              </a:rPr>
              <a:t> thought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digress.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explained to him it was impossible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could fight! “Not 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strike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you?” says he. </a:t>
            </a:r>
            <a:r>
              <a:rPr dirty="0" sz="1450" spc="-50">
                <a:latin typeface="Times New Roman"/>
                <a:cs typeface="Times New Roman"/>
              </a:rPr>
              <a:t>Very </a:t>
            </a:r>
            <a:r>
              <a:rPr dirty="0" sz="1450" spc="-10">
                <a:latin typeface="Times New Roman"/>
                <a:cs typeface="Times New Roman"/>
              </a:rPr>
              <a:t>droll;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wish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could have </a:t>
            </a:r>
            <a:r>
              <a:rPr dirty="0" sz="1450" spc="-5">
                <a:latin typeface="Times New Roman"/>
                <a:cs typeface="Times New Roman"/>
              </a:rPr>
              <a:t>put </a:t>
            </a:r>
            <a:r>
              <a:rPr dirty="0" sz="1450" spc="-10">
                <a:latin typeface="Times New Roman"/>
                <a:cs typeface="Times New Roman"/>
              </a:rPr>
              <a:t>it in my </a:t>
            </a:r>
            <a:r>
              <a:rPr dirty="0" sz="1450" spc="-5">
                <a:latin typeface="Times New Roman"/>
                <a:cs typeface="Times New Roman"/>
              </a:rPr>
              <a:t>book. </a:t>
            </a:r>
            <a:r>
              <a:rPr dirty="0" sz="1450" spc="-15">
                <a:latin typeface="Times New Roman"/>
                <a:cs typeface="Times New Roman"/>
              </a:rPr>
              <a:t>However,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conquered, took the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gentleman to my high </a:t>
            </a:r>
            <a:r>
              <a:rPr dirty="0" sz="1450" spc="-15">
                <a:latin typeface="Times New Roman"/>
                <a:cs typeface="Times New Roman"/>
              </a:rPr>
              <a:t>favour, </a:t>
            </a:r>
            <a:r>
              <a:rPr dirty="0" sz="1450" spc="-10">
                <a:latin typeface="Times New Roman"/>
                <a:cs typeface="Times New Roman"/>
              </a:rPr>
              <a:t>and tore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scandal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spot. That is </a:t>
            </a:r>
            <a:r>
              <a:rPr dirty="0" sz="1450" spc="-5">
                <a:latin typeface="Times New Roman"/>
                <a:cs typeface="Times New Roman"/>
              </a:rPr>
              <a:t>one of </a:t>
            </a:r>
            <a:r>
              <a:rPr dirty="0" sz="1450" spc="-10">
                <a:latin typeface="Times New Roman"/>
                <a:cs typeface="Times New Roman"/>
              </a:rPr>
              <a:t>the little favours, madam,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husband.’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Seraphina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silence.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misjudged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pang</a:t>
            </a:r>
            <a:r>
              <a:rPr dirty="0" sz="1450" spc="-5">
                <a:latin typeface="Times New Roman"/>
                <a:cs typeface="Times New Roman"/>
              </a:rPr>
              <a:t> 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contemned;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none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Otto’s 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eagerness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approved,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went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straight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air.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 </a:t>
            </a:r>
            <a:r>
              <a:rPr dirty="0" sz="1450" spc="-5">
                <a:latin typeface="Times New Roman"/>
                <a:cs typeface="Times New Roman"/>
              </a:rPr>
              <a:t>John, </a:t>
            </a:r>
            <a:r>
              <a:rPr dirty="0" sz="1450" spc="-15">
                <a:latin typeface="Times New Roman"/>
                <a:cs typeface="Times New Roman"/>
              </a:rPr>
              <a:t>however, </a:t>
            </a:r>
            <a:r>
              <a:rPr dirty="0" sz="1450" spc="-10">
                <a:latin typeface="Times New Roman"/>
                <a:cs typeface="Times New Roman"/>
              </a:rPr>
              <a:t>after what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said, and as her </a:t>
            </a:r>
            <a:r>
              <a:rPr dirty="0" sz="1450" spc="-15">
                <a:latin typeface="Times New Roman"/>
                <a:cs typeface="Times New Roman"/>
              </a:rPr>
              <a:t>husband’s </a:t>
            </a:r>
            <a:r>
              <a:rPr dirty="0" sz="1450" spc="-10">
                <a:latin typeface="Times New Roman"/>
                <a:cs typeface="Times New Roman"/>
              </a:rPr>
              <a:t>friend, she 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prepared 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stoop.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‘What</a:t>
            </a:r>
            <a:r>
              <a:rPr dirty="0" sz="1450" spc="-5">
                <a:latin typeface="Times New Roman"/>
                <a:cs typeface="Times New Roman"/>
              </a:rPr>
              <a:t> do you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me?’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abruptly.</a:t>
            </a:r>
            <a:endParaRPr sz="1450">
              <a:latin typeface="Times New Roman"/>
              <a:cs typeface="Times New Roman"/>
            </a:endParaRPr>
          </a:p>
          <a:p>
            <a:pPr marL="12700" marR="1270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told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already,’</a:t>
            </a:r>
            <a:r>
              <a:rPr dirty="0" sz="1450" spc="-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John: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want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another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glass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</a:t>
            </a:r>
            <a:r>
              <a:rPr dirty="0" sz="1450" spc="-10">
                <a:latin typeface="Times New Roman"/>
                <a:cs typeface="Times New Roman"/>
              </a:rPr>
              <a:t> wine.’</a:t>
            </a:r>
            <a:endParaRPr sz="1450">
              <a:latin typeface="Times New Roman"/>
              <a:cs typeface="Times New Roman"/>
            </a:endParaRPr>
          </a:p>
          <a:p>
            <a:pPr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‘Come,’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‘this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unlike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you.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wont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afraid.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admire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husband: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name,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honest.’</a:t>
            </a:r>
            <a:endParaRPr sz="1450">
              <a:latin typeface="Times New Roman"/>
              <a:cs typeface="Times New Roman"/>
            </a:endParaRPr>
          </a:p>
          <a:p>
            <a:pPr marL="12700" marR="1016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admire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courage,’</a:t>
            </a:r>
            <a:r>
              <a:rPr dirty="0" sz="1450" spc="-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Baronet.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‘Beyond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guessed,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-5">
                <a:latin typeface="Times New Roman"/>
                <a:cs typeface="Times New Roman"/>
              </a:rPr>
              <a:t> our </a:t>
            </a:r>
            <a:r>
              <a:rPr dirty="0" sz="1450" spc="-10">
                <a:latin typeface="Times New Roman"/>
                <a:cs typeface="Times New Roman"/>
              </a:rPr>
              <a:t>natures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sympathetic.’</a:t>
            </a:r>
            <a:endParaRPr sz="1450">
              <a:latin typeface="Times New Roman"/>
              <a:cs typeface="Times New Roman"/>
            </a:endParaRPr>
          </a:p>
          <a:p>
            <a:pPr marL="12700" marR="789305">
              <a:lnSpc>
                <a:spcPts val="2300"/>
              </a:lnSpc>
              <a:spcBef>
                <a:spcPts val="50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spoke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scandal,’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pursued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40">
                <a:latin typeface="Times New Roman"/>
                <a:cs typeface="Times New Roman"/>
              </a:rPr>
              <a:t>‘Was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scandal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great?’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wa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-10">
                <a:latin typeface="Times New Roman"/>
                <a:cs typeface="Times New Roman"/>
              </a:rPr>
              <a:t>si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era</a:t>
            </a:r>
            <a:r>
              <a:rPr dirty="0" sz="1450" spc="-5">
                <a:latin typeface="Times New Roman"/>
                <a:cs typeface="Times New Roman"/>
              </a:rPr>
              <a:t>b</a:t>
            </a:r>
            <a:r>
              <a:rPr dirty="0" sz="1450" spc="-10">
                <a:latin typeface="Times New Roman"/>
                <a:cs typeface="Times New Roman"/>
              </a:rPr>
              <a:t>le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</a:t>
            </a:r>
            <a:r>
              <a:rPr dirty="0" sz="1450" spc="-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</a:t>
            </a:r>
            <a:r>
              <a:rPr dirty="0" sz="1450" spc="-5">
                <a:latin typeface="Times New Roman"/>
                <a:cs typeface="Times New Roman"/>
              </a:rPr>
              <a:t>ohn.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46467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</a:t>
            </a:r>
            <a:r>
              <a:rPr dirty="0" sz="1450" spc="-10">
                <a:latin typeface="Times New Roman"/>
                <a:cs typeface="Times New Roman"/>
              </a:rPr>
              <a:t>elie</a:t>
            </a:r>
            <a:r>
              <a:rPr dirty="0" sz="1450" spc="-5">
                <a:latin typeface="Times New Roman"/>
                <a:cs typeface="Times New Roman"/>
              </a:rPr>
              <a:t>v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it?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5">
                <a:latin typeface="Times New Roman"/>
                <a:cs typeface="Times New Roman"/>
              </a:rPr>
              <a:t>ema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‘O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5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</a:t>
            </a:r>
            <a:r>
              <a:rPr dirty="0" sz="1450" spc="-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</a:t>
            </a:r>
            <a:r>
              <a:rPr dirty="0" sz="1450" spc="-5">
                <a:latin typeface="Times New Roman"/>
                <a:cs typeface="Times New Roman"/>
              </a:rPr>
              <a:t>ohn,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qu</a:t>
            </a:r>
            <a:r>
              <a:rPr dirty="0" sz="1450" spc="-10">
                <a:latin typeface="Times New Roman"/>
                <a:cs typeface="Times New Roman"/>
              </a:rPr>
              <a:t>esti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-10">
                <a:latin typeface="Times New Roman"/>
                <a:cs typeface="Times New Roman"/>
              </a:rPr>
              <a:t>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‘Thank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for that answer!’ cried Seraphina. ‘And now here,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tell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honour,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soul,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spite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scandal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world,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 true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wife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stood.’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50">
                <a:latin typeface="Times New Roman"/>
                <a:cs typeface="Times New Roman"/>
              </a:rPr>
              <a:t>‘We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probably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agree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definition,’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observed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John.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‘O!’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abominably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used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him—I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that;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mean. But 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admire my husband,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insist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shall understand me: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blush.’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John;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‘nor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presumed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contrary.’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630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believe me?’ she cried.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think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guilty wife?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think 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 spc="-10">
                <a:latin typeface="Times New Roman"/>
                <a:cs typeface="Times New Roman"/>
              </a:rPr>
              <a:t> 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lover?’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‘Madam,’ returned the Baronet, ‘when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tore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my papers,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promised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husband to concern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5">
                <a:latin typeface="Times New Roman"/>
                <a:cs typeface="Times New Roman"/>
              </a:rPr>
              <a:t>affairs;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assure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desire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judge</a:t>
            </a:r>
            <a:r>
              <a:rPr dirty="0" sz="1450" spc="-5">
                <a:latin typeface="Times New Roman"/>
                <a:cs typeface="Times New Roman"/>
              </a:rPr>
              <a:t> you.’</a:t>
            </a:r>
            <a:endParaRPr sz="1450">
              <a:latin typeface="Times New Roman"/>
              <a:cs typeface="Times New Roman"/>
            </a:endParaRPr>
          </a:p>
          <a:p>
            <a:pPr algn="just" marL="12700" marR="243840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‘But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acquit me! Ah!’ she cried, ‘he will—he knows me better!’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 John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smiled.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16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istress?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k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</a:t>
            </a:r>
            <a:r>
              <a:rPr dirty="0" sz="1450" spc="-5">
                <a:latin typeface="Times New Roman"/>
                <a:cs typeface="Times New Roman"/>
              </a:rPr>
              <a:t>ph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‘At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20">
                <a:latin typeface="Times New Roman"/>
                <a:cs typeface="Times New Roman"/>
              </a:rPr>
              <a:t>woman’s </a:t>
            </a:r>
            <a:r>
              <a:rPr dirty="0" sz="1450" spc="-10">
                <a:latin typeface="Times New Roman"/>
                <a:cs typeface="Times New Roman"/>
              </a:rPr>
              <a:t>coolness,’ said Sir </a:t>
            </a:r>
            <a:r>
              <a:rPr dirty="0" sz="1450" spc="-5">
                <a:latin typeface="Times New Roman"/>
                <a:cs typeface="Times New Roman"/>
              </a:rPr>
              <a:t>John. </a:t>
            </a:r>
            <a:r>
              <a:rPr dirty="0" sz="1450" spc="-10">
                <a:latin typeface="Times New Roman"/>
                <a:cs typeface="Times New Roman"/>
              </a:rPr>
              <a:t>‘A man would scarce have had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courage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30">
                <a:latin typeface="Times New Roman"/>
                <a:cs typeface="Times New Roman"/>
              </a:rPr>
              <a:t>cry, </a:t>
            </a:r>
            <a:r>
              <a:rPr dirty="0" sz="1450" spc="-10">
                <a:latin typeface="Times New Roman"/>
                <a:cs typeface="Times New Roman"/>
              </a:rPr>
              <a:t>which was, for all that, very natural,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make </a:t>
            </a:r>
            <a:r>
              <a:rPr dirty="0" sz="1450" spc="-5">
                <a:latin typeface="Times New Roman"/>
                <a:cs typeface="Times New Roman"/>
              </a:rPr>
              <a:t>no doubt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quite true. But remark, madam—since </a:t>
            </a:r>
            <a:r>
              <a:rPr dirty="0" sz="1450" spc="-5">
                <a:latin typeface="Times New Roman"/>
                <a:cs typeface="Times New Roman"/>
              </a:rPr>
              <a:t>you do </a:t>
            </a:r>
            <a:r>
              <a:rPr dirty="0" sz="1450" spc="-10">
                <a:latin typeface="Times New Roman"/>
                <a:cs typeface="Times New Roman"/>
              </a:rPr>
              <a:t>me the </a:t>
            </a:r>
            <a:r>
              <a:rPr dirty="0" sz="1450" spc="-5">
                <a:latin typeface="Times New Roman"/>
                <a:cs typeface="Times New Roman"/>
              </a:rPr>
              <a:t>honour </a:t>
            </a:r>
            <a:r>
              <a:rPr dirty="0" sz="1450" spc="-10">
                <a:latin typeface="Times New Roman"/>
                <a:cs typeface="Times New Roman"/>
              </a:rPr>
              <a:t>to consult 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gravely—I have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pity for what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call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distresses.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been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completely selfish, and now reap the consequence. Had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once </a:t>
            </a:r>
            <a:r>
              <a:rPr dirty="0" sz="1450" spc="-5">
                <a:latin typeface="Times New Roman"/>
                <a:cs typeface="Times New Roman"/>
              </a:rPr>
              <a:t>thought 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husband, instead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singly thinking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yourself,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now 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 alone,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fugitive, with blood </a:t>
            </a:r>
            <a:r>
              <a:rPr dirty="0" sz="1450" spc="-5">
                <a:latin typeface="Times New Roman"/>
                <a:cs typeface="Times New Roman"/>
              </a:rPr>
              <a:t>upon your </a:t>
            </a:r>
            <a:r>
              <a:rPr dirty="0" sz="1450" spc="-10">
                <a:latin typeface="Times New Roman"/>
                <a:cs typeface="Times New Roman"/>
              </a:rPr>
              <a:t>hands, and hearing from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morose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Englishman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bitter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scandal.’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thank</a:t>
            </a:r>
            <a:r>
              <a:rPr dirty="0" sz="1450" spc="-5">
                <a:latin typeface="Times New Roman"/>
                <a:cs typeface="Times New Roman"/>
              </a:rPr>
              <a:t> you,’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quivering.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Will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stop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carriage?’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‘No,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John, ‘not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until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mistress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yourself.’</a:t>
            </a:r>
            <a:endParaRPr sz="1450">
              <a:latin typeface="Times New Roman"/>
              <a:cs typeface="Times New Roman"/>
            </a:endParaRPr>
          </a:p>
          <a:p>
            <a:pPr marL="12700" marR="889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pause,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during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carriage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rolled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rock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woodland.</a:t>
            </a:r>
            <a:endParaRPr sz="1450">
              <a:latin typeface="Times New Roman"/>
              <a:cs typeface="Times New Roman"/>
            </a:endParaRPr>
          </a:p>
          <a:p>
            <a:pPr marL="12700" marR="698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now,’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resumed,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perfect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steadiness,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‘will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consider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composed?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request</a:t>
            </a:r>
            <a:r>
              <a:rPr dirty="0" sz="1450" spc="-5">
                <a:latin typeface="Times New Roman"/>
                <a:cs typeface="Times New Roman"/>
              </a:rPr>
              <a:t> you,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gentleman,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out.’</a:t>
            </a:r>
            <a:endParaRPr sz="1450">
              <a:latin typeface="Times New Roman"/>
              <a:cs typeface="Times New Roman"/>
            </a:endParaRPr>
          </a:p>
          <a:p>
            <a:pPr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unwisely,’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replied.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‘Continue,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please,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use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carriage.’</a:t>
            </a:r>
            <a:endParaRPr sz="1450">
              <a:latin typeface="Times New Roman"/>
              <a:cs typeface="Times New Roman"/>
            </a:endParaRPr>
          </a:p>
          <a:p>
            <a:pPr marL="12700" marR="1016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‘Sir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John,’</a:t>
            </a:r>
            <a:r>
              <a:rPr dirty="0" sz="1450" spc="-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‘if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death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sitting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pile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stones,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alight!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blame,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thank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you;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others;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sooner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1719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016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draw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breath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beside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would—O!’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 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silent.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John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pulled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string,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alighted,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offered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hand;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refused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help.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 road had now issued from the valleys in which it had been winding,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 to that part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its course where it runs,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cornice, along the brow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steep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northward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Grünewald.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place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alighted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salient angle;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bold rock and some wind-tortured pine-trees overhung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 from above; far below the blue plains lay forth and melted into heaven;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 them the road, </a:t>
            </a:r>
            <a:r>
              <a:rPr dirty="0" sz="1450" spc="-5">
                <a:latin typeface="Times New Roman"/>
                <a:cs typeface="Times New Roman"/>
              </a:rPr>
              <a:t>by a </a:t>
            </a:r>
            <a:r>
              <a:rPr dirty="0" sz="1450" spc="-10">
                <a:latin typeface="Times New Roman"/>
                <a:cs typeface="Times New Roman"/>
              </a:rPr>
              <a:t>succession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bold zigzags, was seen mounting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tower</a:t>
            </a:r>
            <a:r>
              <a:rPr dirty="0" sz="1450" spc="-5">
                <a:latin typeface="Times New Roman"/>
                <a:cs typeface="Times New Roman"/>
              </a:rPr>
              <a:t> upon a </a:t>
            </a:r>
            <a:r>
              <a:rPr dirty="0" sz="1450" spc="-10">
                <a:latin typeface="Times New Roman"/>
                <a:cs typeface="Times New Roman"/>
              </a:rPr>
              <a:t>tall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cliff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view.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‘There,’ said the Baronet, pointing to the </a:t>
            </a:r>
            <a:r>
              <a:rPr dirty="0" sz="1450" spc="-20">
                <a:latin typeface="Times New Roman"/>
                <a:cs typeface="Times New Roman"/>
              </a:rPr>
              <a:t>tower, </a:t>
            </a:r>
            <a:r>
              <a:rPr dirty="0" sz="1450" spc="-10">
                <a:latin typeface="Times New Roman"/>
                <a:cs typeface="Times New Roman"/>
              </a:rPr>
              <a:t>‘you see the Felsenburg,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goal.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wish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good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journey,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regret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assistance.’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place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signal,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carriage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rolled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away.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Seraphina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stood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wayside,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gazing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blind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eyes.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John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had dismissed already from her mind: she hated him, that was </a:t>
            </a:r>
            <a:r>
              <a:rPr dirty="0" sz="1450" spc="-5">
                <a:latin typeface="Times New Roman"/>
                <a:cs typeface="Times New Roman"/>
              </a:rPr>
              <a:t>enough;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whatever Seraphina hated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contemned fell instantly to Lilliputian smallness,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was thenceforward steadily ignored in thought. 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matter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concern indeed. Her interview with Otto, which she had never yet forgiven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him, began to appear before her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very different light. He had come to </a:t>
            </a:r>
            <a:r>
              <a:rPr dirty="0" sz="1450" spc="-20">
                <a:latin typeface="Times New Roman"/>
                <a:cs typeface="Times New Roman"/>
              </a:rPr>
              <a:t>her,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 thrilling under recent insult, and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yet breathed from fighting her own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cause; and how that knowledge changed the value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words! </a:t>
            </a:r>
            <a:r>
              <a:rPr dirty="0" sz="1450" spc="-45">
                <a:latin typeface="Times New Roman"/>
                <a:cs typeface="Times New Roman"/>
              </a:rPr>
              <a:t>Yes,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must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loved her! this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brave feeling—it was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mere weakness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will.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she,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incapable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love?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so;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swallowed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tears, and yearned to see Otto, to explain all, to ask pity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knees 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transgressions, and, if all else were now beyond the reach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reparation,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restore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liberty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deprived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Swiftly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along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highway,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road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wound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15">
                <a:latin typeface="Times New Roman"/>
                <a:cs typeface="Times New Roman"/>
              </a:rPr>
              <a:t>bluffs </a:t>
            </a:r>
            <a:r>
              <a:rPr dirty="0" sz="1450" spc="-10">
                <a:latin typeface="Times New Roman"/>
                <a:cs typeface="Times New Roman"/>
              </a:rPr>
              <a:t>and gullies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mountain, saw and lost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glimpses the tall tower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stood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her,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purpled</a:t>
            </a:r>
            <a:r>
              <a:rPr dirty="0" sz="1450" spc="-5">
                <a:latin typeface="Times New Roman"/>
                <a:cs typeface="Times New Roman"/>
              </a:rPr>
              <a:t> by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mountain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air.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450" spc="-15" b="1">
                <a:latin typeface="Times New Roman"/>
                <a:cs typeface="Times New Roman"/>
              </a:rPr>
              <a:t>CHAPTER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25" b="1">
                <a:latin typeface="Times New Roman"/>
                <a:cs typeface="Times New Roman"/>
              </a:rPr>
              <a:t>II—TREATS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OF</a:t>
            </a:r>
            <a:r>
              <a:rPr dirty="0" sz="1450" spc="-6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A</a:t>
            </a:r>
            <a:r>
              <a:rPr dirty="0" sz="1450" spc="-8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CHRISTIAN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20" b="1">
                <a:latin typeface="Times New Roman"/>
                <a:cs typeface="Times New Roman"/>
              </a:rPr>
              <a:t>VIRTUE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</a:pP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rolling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prison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another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occupant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corner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front seat;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as this person </a:t>
            </a:r>
            <a:r>
              <a:rPr dirty="0" sz="1450" spc="-5">
                <a:latin typeface="Times New Roman"/>
                <a:cs typeface="Times New Roman"/>
              </a:rPr>
              <a:t>hung </a:t>
            </a:r>
            <a:r>
              <a:rPr dirty="0" sz="1450" spc="-10">
                <a:latin typeface="Times New Roman"/>
                <a:cs typeface="Times New Roman"/>
              </a:rPr>
              <a:t>his head and the brightness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carriage lamps shone outward, the Prince could only see it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man.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Colonel followed his prisoner and clapped-to the </a:t>
            </a:r>
            <a:r>
              <a:rPr dirty="0" sz="1450" spc="-5">
                <a:latin typeface="Times New Roman"/>
                <a:cs typeface="Times New Roman"/>
              </a:rPr>
              <a:t>door; </a:t>
            </a:r>
            <a:r>
              <a:rPr dirty="0" sz="1450" spc="-10">
                <a:latin typeface="Times New Roman"/>
                <a:cs typeface="Times New Roman"/>
              </a:rPr>
              <a:t>and at that the four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horses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immediately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swinging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trot.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‘Gentlemen,’ said the Colonel, after some little while had passed, ‘if we are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travel in silence, we might as well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at home.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5">
                <a:latin typeface="Times New Roman"/>
                <a:cs typeface="Times New Roman"/>
              </a:rPr>
              <a:t>appear,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course, in 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invidious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character;</a:t>
            </a:r>
            <a:r>
              <a:rPr dirty="0" sz="1450" spc="-5">
                <a:latin typeface="Times New Roman"/>
                <a:cs typeface="Times New Roman"/>
              </a:rPr>
              <a:t> 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taste,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fond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books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solidly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informing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talk,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unfortunately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condemned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guard-room.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Gentlemen, this is my chance: don’t spoil it for me.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here the pick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whole court, barring lovely woman;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author in the person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Doctor—’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‘G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tt</a:t>
            </a:r>
            <a:r>
              <a:rPr dirty="0" sz="1450" spc="-5">
                <a:latin typeface="Times New Roman"/>
                <a:cs typeface="Times New Roman"/>
              </a:rPr>
              <a:t>ho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o.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‘It appears,’ said the Doctor </a:t>
            </a:r>
            <a:r>
              <a:rPr dirty="0" sz="1450" spc="-20">
                <a:latin typeface="Times New Roman"/>
                <a:cs typeface="Times New Roman"/>
              </a:rPr>
              <a:t>bitterly, </a:t>
            </a:r>
            <a:r>
              <a:rPr dirty="0" sz="1450" spc="-10">
                <a:latin typeface="Times New Roman"/>
                <a:cs typeface="Times New Roman"/>
              </a:rPr>
              <a:t>‘that we must </a:t>
            </a:r>
            <a:r>
              <a:rPr dirty="0" sz="1450" spc="-5">
                <a:latin typeface="Times New Roman"/>
                <a:cs typeface="Times New Roman"/>
              </a:rPr>
              <a:t>go </a:t>
            </a:r>
            <a:r>
              <a:rPr dirty="0" sz="1450" spc="-20">
                <a:latin typeface="Times New Roman"/>
                <a:cs typeface="Times New Roman"/>
              </a:rPr>
              <a:t>together. </a:t>
            </a:r>
            <a:r>
              <a:rPr dirty="0" sz="1450" spc="-4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calculated</a:t>
            </a:r>
            <a:r>
              <a:rPr dirty="0" sz="1450" spc="-5">
                <a:latin typeface="Times New Roman"/>
                <a:cs typeface="Times New Roman"/>
              </a:rPr>
              <a:t> upon </a:t>
            </a:r>
            <a:r>
              <a:rPr dirty="0" sz="1450" spc="-10">
                <a:latin typeface="Times New Roman"/>
                <a:cs typeface="Times New Roman"/>
              </a:rPr>
              <a:t>that.’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544320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‘What </a:t>
            </a:r>
            <a:r>
              <a:rPr dirty="0" sz="1450" spc="-5">
                <a:latin typeface="Times New Roman"/>
                <a:cs typeface="Times New Roman"/>
              </a:rPr>
              <a:t>do you </a:t>
            </a:r>
            <a:r>
              <a:rPr dirty="0" sz="1450" spc="-10">
                <a:latin typeface="Times New Roman"/>
                <a:cs typeface="Times New Roman"/>
              </a:rPr>
              <a:t>infer?’ cried Otto; ‘that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arrested?’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inference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simple,’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Doctor.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‘Colonel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Gordon,’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‘oblige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far,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Hohenstockwitz.’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‘Gentlemen,’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Colonel,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‘you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arrested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same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warrant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name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Princess Seraphina, acting regent, countersigned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Prime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Minister Freiherr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Gondremark, and dated the day before </a:t>
            </a:r>
            <a:r>
              <a:rPr dirty="0" sz="1450" spc="-20">
                <a:latin typeface="Times New Roman"/>
                <a:cs typeface="Times New Roman"/>
              </a:rPr>
              <a:t>yesterday,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twelfth.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reveal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secrets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prison-house,’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added.</a:t>
            </a:r>
            <a:endParaRPr sz="1450">
              <a:latin typeface="Times New Roman"/>
              <a:cs typeface="Times New Roman"/>
            </a:endParaRPr>
          </a:p>
          <a:p>
            <a:pPr algn="just" marL="12700" marR="980440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‘Otto,’ said Gotthold, ‘I ask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pardon my suspicions.’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‘Gotthold,’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certain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465"/>
              </a:spcBef>
            </a:pPr>
            <a:r>
              <a:rPr dirty="0" sz="1450" spc="-40">
                <a:latin typeface="Times New Roman"/>
                <a:cs typeface="Times New Roman"/>
              </a:rPr>
              <a:t>‘Your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is,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magnanimous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hesitate,’ 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Colonel.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‘But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allow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me: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home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religion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means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grace: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propose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offer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them.’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saying,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Colonel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lighted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bright lamp which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attached to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side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carriage, and from below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front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seat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produced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goodly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basket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adorned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necks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bottles.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‘Tu </a:t>
            </a:r>
            <a:r>
              <a:rPr dirty="0" sz="1450" spc="-10">
                <a:latin typeface="Times New Roman"/>
                <a:cs typeface="Times New Roman"/>
              </a:rPr>
              <a:t>spem reducis—how does it </a:t>
            </a:r>
            <a:r>
              <a:rPr dirty="0" sz="1450" spc="-5">
                <a:latin typeface="Times New Roman"/>
                <a:cs typeface="Times New Roman"/>
              </a:rPr>
              <a:t>go, </a:t>
            </a:r>
            <a:r>
              <a:rPr dirty="0" sz="1450" spc="-10">
                <a:latin typeface="Times New Roman"/>
                <a:cs typeface="Times New Roman"/>
              </a:rPr>
              <a:t>Doctor?’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asked </a:t>
            </a:r>
            <a:r>
              <a:rPr dirty="0" sz="1450" spc="-25">
                <a:latin typeface="Times New Roman"/>
                <a:cs typeface="Times New Roman"/>
              </a:rPr>
              <a:t>gaily. </a:t>
            </a:r>
            <a:r>
              <a:rPr dirty="0" sz="1450" spc="-10">
                <a:latin typeface="Times New Roman"/>
                <a:cs typeface="Times New Roman"/>
              </a:rPr>
              <a:t>‘I am,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sense, 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host;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sure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both far too considerate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embarrassing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position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refuse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honour.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Gentlemen,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drink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Prince!’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‘Colonel,’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jovial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entertainer.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drink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Colonel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Gordon.’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Thereupon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three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took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wine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pleasantly;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carriage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lurch turned into the high-road and began to make better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speed.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All was bright within; the wine had coloured </a:t>
            </a:r>
            <a:r>
              <a:rPr dirty="0" sz="1450" spc="-15">
                <a:latin typeface="Times New Roman"/>
                <a:cs typeface="Times New Roman"/>
              </a:rPr>
              <a:t>Gotthold’s </a:t>
            </a:r>
            <a:r>
              <a:rPr dirty="0" sz="1450" spc="-10">
                <a:latin typeface="Times New Roman"/>
                <a:cs typeface="Times New Roman"/>
              </a:rPr>
              <a:t>cheek; dim forms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forest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trees,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dwindling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spiring,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scarves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starry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sky,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wide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 </a:t>
            </a:r>
            <a:r>
              <a:rPr dirty="0" sz="1450" spc="-20">
                <a:latin typeface="Times New Roman"/>
                <a:cs typeface="Times New Roman"/>
              </a:rPr>
              <a:t>narrow, </a:t>
            </a:r>
            <a:r>
              <a:rPr dirty="0" sz="1450" spc="-10">
                <a:latin typeface="Times New Roman"/>
                <a:cs typeface="Times New Roman"/>
              </a:rPr>
              <a:t>raced past the windows, through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that was left open the air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woods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nocturnal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raciness;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roll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wheels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tune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trotting horses sounded merrily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0">
                <a:latin typeface="Times New Roman"/>
                <a:cs typeface="Times New Roman"/>
              </a:rPr>
              <a:t>ear. Toast </a:t>
            </a:r>
            <a:r>
              <a:rPr dirty="0" sz="1450" spc="-10">
                <a:latin typeface="Times New Roman"/>
                <a:cs typeface="Times New Roman"/>
              </a:rPr>
              <a:t>followed toast;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glass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after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glass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bowed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across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emptied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trio;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presently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762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luxurious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spell,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influence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sound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quiet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confidential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laughter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interrupted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intervals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-10">
                <a:latin typeface="Times New Roman"/>
                <a:cs typeface="Times New Roman"/>
              </a:rPr>
              <a:t> meditative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silence.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‘Otto,’ said Gotthold, after </a:t>
            </a:r>
            <a:r>
              <a:rPr dirty="0" sz="1450" spc="-5">
                <a:latin typeface="Times New Roman"/>
                <a:cs typeface="Times New Roman"/>
              </a:rPr>
              <a:t>one of </a:t>
            </a:r>
            <a:r>
              <a:rPr dirty="0" sz="1450" spc="-10">
                <a:latin typeface="Times New Roman"/>
                <a:cs typeface="Times New Roman"/>
              </a:rPr>
              <a:t>these seasons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quiet, ‘I </a:t>
            </a:r>
            <a:r>
              <a:rPr dirty="0" sz="1450" spc="-5">
                <a:latin typeface="Times New Roman"/>
                <a:cs typeface="Times New Roman"/>
              </a:rPr>
              <a:t>do not </a:t>
            </a:r>
            <a:r>
              <a:rPr dirty="0" sz="1450" spc="-10">
                <a:latin typeface="Times New Roman"/>
                <a:cs typeface="Times New Roman"/>
              </a:rPr>
              <a:t>ask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0">
                <a:latin typeface="Times New Roman"/>
                <a:cs typeface="Times New Roman"/>
              </a:rPr>
              <a:t>Were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reversed,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forgive</a:t>
            </a:r>
            <a:r>
              <a:rPr dirty="0" sz="1450" spc="-5">
                <a:latin typeface="Times New Roman"/>
                <a:cs typeface="Times New Roman"/>
              </a:rPr>
              <a:t> you.’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25">
                <a:latin typeface="Times New Roman"/>
                <a:cs typeface="Times New Roman"/>
              </a:rPr>
              <a:t>‘Well,’ </a:t>
            </a:r>
            <a:r>
              <a:rPr dirty="0" sz="1450" spc="-10">
                <a:latin typeface="Times New Roman"/>
                <a:cs typeface="Times New Roman"/>
              </a:rPr>
              <a:t>said Otto, ‘it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phrase we use. </a:t>
            </a:r>
            <a:r>
              <a:rPr dirty="0" sz="1450" spc="-5">
                <a:latin typeface="Times New Roman"/>
                <a:cs typeface="Times New Roman"/>
              </a:rPr>
              <a:t>I do </a:t>
            </a:r>
            <a:r>
              <a:rPr dirty="0" sz="1450" spc="-10">
                <a:latin typeface="Times New Roman"/>
                <a:cs typeface="Times New Roman"/>
              </a:rPr>
              <a:t>forgive </a:t>
            </a:r>
            <a:r>
              <a:rPr dirty="0" sz="1450" spc="-5">
                <a:latin typeface="Times New Roman"/>
                <a:cs typeface="Times New Roman"/>
              </a:rPr>
              <a:t>you, but your </a:t>
            </a:r>
            <a:r>
              <a:rPr dirty="0" sz="1450" spc="-10">
                <a:latin typeface="Times New Roman"/>
                <a:cs typeface="Times New Roman"/>
              </a:rPr>
              <a:t>words and 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suspicions rankle; and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yours alone. It is idle, Colonel Gordon, in view 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the order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carrying </a:t>
            </a:r>
            <a:r>
              <a:rPr dirty="0" sz="1450" spc="-5">
                <a:latin typeface="Times New Roman"/>
                <a:cs typeface="Times New Roman"/>
              </a:rPr>
              <a:t>out, </a:t>
            </a:r>
            <a:r>
              <a:rPr dirty="0" sz="1450" spc="-10">
                <a:latin typeface="Times New Roman"/>
                <a:cs typeface="Times New Roman"/>
              </a:rPr>
              <a:t>to conceal from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the dissensions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family;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gone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public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property.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Well, 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gentlemen,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forgive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wife?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course,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do;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sense?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would certainly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stoop to any revenge; as certainly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could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think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5">
                <a:latin typeface="Times New Roman"/>
                <a:cs typeface="Times New Roman"/>
              </a:rPr>
              <a:t> but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one </a:t>
            </a:r>
            <a:r>
              <a:rPr dirty="0" sz="1450" spc="-10">
                <a:latin typeface="Times New Roman"/>
                <a:cs typeface="Times New Roman"/>
              </a:rPr>
              <a:t>changed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beyond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recognition.’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‘Allow me,’ returned the Colonel.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 permit me to </a:t>
            </a:r>
            <a:r>
              <a:rPr dirty="0" sz="1450" spc="-5">
                <a:latin typeface="Times New Roman"/>
                <a:cs typeface="Times New Roman"/>
              </a:rPr>
              <a:t>hope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addressing Christians? </a:t>
            </a:r>
            <a:r>
              <a:rPr dirty="0" sz="1450" spc="-70">
                <a:latin typeface="Times New Roman"/>
                <a:cs typeface="Times New Roman"/>
              </a:rPr>
              <a:t>We</a:t>
            </a:r>
            <a:r>
              <a:rPr dirty="0" sz="1450" spc="-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 all conscious,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trust, that we are miserable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sinners.’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 disown the consciousness,’ said Gotthold. </a:t>
            </a:r>
            <a:r>
              <a:rPr dirty="0" sz="1450" spc="-30">
                <a:latin typeface="Times New Roman"/>
                <a:cs typeface="Times New Roman"/>
              </a:rPr>
              <a:t>‘Warmed </a:t>
            </a:r>
            <a:r>
              <a:rPr dirty="0" sz="1450" spc="-10">
                <a:latin typeface="Times New Roman"/>
                <a:cs typeface="Times New Roman"/>
              </a:rPr>
              <a:t>with this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fluid,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deny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thesis.’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30">
                <a:latin typeface="Times New Roman"/>
                <a:cs typeface="Times New Roman"/>
              </a:rPr>
              <a:t>‘How, </a:t>
            </a:r>
            <a:r>
              <a:rPr dirty="0" sz="1450" spc="-10">
                <a:latin typeface="Times New Roman"/>
                <a:cs typeface="Times New Roman"/>
              </a:rPr>
              <a:t>sir?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never did anything wrong?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heard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asking pardon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 moment, </a:t>
            </a:r>
            <a:r>
              <a:rPr dirty="0" sz="1450" spc="-5">
                <a:latin typeface="Times New Roman"/>
                <a:cs typeface="Times New Roman"/>
              </a:rPr>
              <a:t>not of your </a:t>
            </a:r>
            <a:r>
              <a:rPr dirty="0" sz="1450" spc="-10">
                <a:latin typeface="Times New Roman"/>
                <a:cs typeface="Times New Roman"/>
              </a:rPr>
              <a:t>God,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5">
                <a:latin typeface="Times New Roman"/>
                <a:cs typeface="Times New Roman"/>
              </a:rPr>
              <a:t>but of a </a:t>
            </a:r>
            <a:r>
              <a:rPr dirty="0" sz="1450" spc="-10">
                <a:latin typeface="Times New Roman"/>
                <a:cs typeface="Times New Roman"/>
              </a:rPr>
              <a:t>common fellow-worm!’ the Colonel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expert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argument,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Oberst,’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Doctor.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‘Begad,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proud to hear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say </a:t>
            </a:r>
            <a:r>
              <a:rPr dirty="0" sz="1450" spc="-5">
                <a:latin typeface="Times New Roman"/>
                <a:cs typeface="Times New Roman"/>
              </a:rPr>
              <a:t>so,’ </a:t>
            </a:r>
            <a:r>
              <a:rPr dirty="0" sz="1450" spc="-10">
                <a:latin typeface="Times New Roman"/>
                <a:cs typeface="Times New Roman"/>
              </a:rPr>
              <a:t>said the Colonel. ‘I was well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grounded indeed at Aberdeen. And as for this matter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forgiveness, it comes,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loose views and (what is if anything more dangerous)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regular life. A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sound creed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bad </a:t>
            </a:r>
            <a:r>
              <a:rPr dirty="0" sz="1450" spc="-20">
                <a:latin typeface="Times New Roman"/>
                <a:cs typeface="Times New Roman"/>
              </a:rPr>
              <a:t>morality, </a:t>
            </a:r>
            <a:r>
              <a:rPr dirty="0" sz="1450" spc="-25">
                <a:latin typeface="Times New Roman"/>
                <a:cs typeface="Times New Roman"/>
              </a:rPr>
              <a:t>that’s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root of </a:t>
            </a:r>
            <a:r>
              <a:rPr dirty="0" sz="1450" spc="-10">
                <a:latin typeface="Times New Roman"/>
                <a:cs typeface="Times New Roman"/>
              </a:rPr>
              <a:t>wisdom.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two gentlemen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 too</a:t>
            </a:r>
            <a:r>
              <a:rPr dirty="0" sz="1450" spc="-5">
                <a:latin typeface="Times New Roman"/>
                <a:cs typeface="Times New Roman"/>
              </a:rPr>
              <a:t> good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forgiving.’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paradox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forced,’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‘Pardon me, Colonel,’ said the Prince; ‘I readily acquit </a:t>
            </a:r>
            <a:r>
              <a:rPr dirty="0" sz="1450" spc="-5">
                <a:latin typeface="Times New Roman"/>
                <a:cs typeface="Times New Roman"/>
              </a:rPr>
              <a:t>you of </a:t>
            </a:r>
            <a:r>
              <a:rPr dirty="0" sz="1450" spc="-10">
                <a:latin typeface="Times New Roman"/>
                <a:cs typeface="Times New Roman"/>
              </a:rPr>
              <a:t>any design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offence, </a:t>
            </a:r>
            <a:r>
              <a:rPr dirty="0" sz="1450" spc="-5">
                <a:latin typeface="Times New Roman"/>
                <a:cs typeface="Times New Roman"/>
              </a:rPr>
              <a:t>but your </a:t>
            </a:r>
            <a:r>
              <a:rPr dirty="0" sz="1450" spc="-10">
                <a:latin typeface="Times New Roman"/>
                <a:cs typeface="Times New Roman"/>
              </a:rPr>
              <a:t>words bite like satire. Is this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time, </a:t>
            </a:r>
            <a:r>
              <a:rPr dirty="0" sz="1450" spc="-5">
                <a:latin typeface="Times New Roman"/>
                <a:cs typeface="Times New Roman"/>
              </a:rPr>
              <a:t>do you </a:t>
            </a:r>
            <a:r>
              <a:rPr dirty="0" sz="1450" spc="-10">
                <a:latin typeface="Times New Roman"/>
                <a:cs typeface="Times New Roman"/>
              </a:rPr>
              <a:t>think, when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wish to hear myself called </a:t>
            </a:r>
            <a:r>
              <a:rPr dirty="0" sz="1450" spc="-5">
                <a:latin typeface="Times New Roman"/>
                <a:cs typeface="Times New Roman"/>
              </a:rPr>
              <a:t>good, </a:t>
            </a:r>
            <a:r>
              <a:rPr dirty="0" sz="1450" spc="-10">
                <a:latin typeface="Times New Roman"/>
                <a:cs typeface="Times New Roman"/>
              </a:rPr>
              <a:t>now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paying the penalty (and am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just)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prolonged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misconduct?’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‘O, pardon me!’ cried the Colonel.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have never been expelled from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divinity hall;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never been broke.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was: broke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neglect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military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duty. </a:t>
            </a:r>
            <a:r>
              <a:rPr dirty="0" sz="1450" spc="-60">
                <a:latin typeface="Times New Roman"/>
                <a:cs typeface="Times New Roman"/>
              </a:rPr>
              <a:t>To </a:t>
            </a:r>
            <a:r>
              <a:rPr dirty="0" sz="1450" spc="-10">
                <a:latin typeface="Times New Roman"/>
                <a:cs typeface="Times New Roman"/>
              </a:rPr>
              <a:t>tell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the open truth,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the worse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drink; </a:t>
            </a:r>
            <a:r>
              <a:rPr dirty="0" sz="1450" spc="-30">
                <a:latin typeface="Times New Roman"/>
                <a:cs typeface="Times New Roman"/>
              </a:rPr>
              <a:t>it’s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never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25">
                <a:latin typeface="Times New Roman"/>
                <a:cs typeface="Times New Roman"/>
              </a:rPr>
              <a:t>now,’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added, taking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his glass. ‘But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see, who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 really tasted the defects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own </a:t>
            </a:r>
            <a:r>
              <a:rPr dirty="0" sz="1450" spc="-15">
                <a:latin typeface="Times New Roman"/>
                <a:cs typeface="Times New Roman"/>
              </a:rPr>
              <a:t>character, </a:t>
            </a:r>
            <a:r>
              <a:rPr dirty="0" sz="1450" spc="-10">
                <a:latin typeface="Times New Roman"/>
                <a:cs typeface="Times New Roman"/>
              </a:rPr>
              <a:t>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have, and has come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regard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blind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teetotum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knocking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begins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learn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very different view about forgiveness.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talk </a:t>
            </a:r>
            <a:r>
              <a:rPr dirty="0" sz="1450" spc="-5">
                <a:latin typeface="Times New Roman"/>
                <a:cs typeface="Times New Roman"/>
              </a:rPr>
              <a:t>of not </a:t>
            </a:r>
            <a:r>
              <a:rPr dirty="0" sz="1450" spc="-10">
                <a:latin typeface="Times New Roman"/>
                <a:cs typeface="Times New Roman"/>
              </a:rPr>
              <a:t>forgiving others,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forgive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before;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date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8890">
              <a:lnSpc>
                <a:spcPts val="1730"/>
              </a:lnSpc>
              <a:spcBef>
                <a:spcPts val="155"/>
              </a:spcBef>
            </a:pPr>
            <a:r>
              <a:rPr dirty="0" sz="1450" spc="-5">
                <a:latin typeface="Times New Roman"/>
                <a:cs typeface="Times New Roman"/>
              </a:rPr>
              <a:t>be a </a:t>
            </a:r>
            <a:r>
              <a:rPr dirty="0" sz="1450" spc="-10">
                <a:latin typeface="Times New Roman"/>
                <a:cs typeface="Times New Roman"/>
              </a:rPr>
              <a:t>long one. My </a:t>
            </a:r>
            <a:r>
              <a:rPr dirty="0" sz="1450" spc="-15">
                <a:latin typeface="Times New Roman"/>
                <a:cs typeface="Times New Roman"/>
              </a:rPr>
              <a:t>father, </a:t>
            </a:r>
            <a:r>
              <a:rPr dirty="0" sz="1450" spc="-10">
                <a:latin typeface="Times New Roman"/>
                <a:cs typeface="Times New Roman"/>
              </a:rPr>
              <a:t>the Reverend Alexander Gordon, was </a:t>
            </a:r>
            <a:r>
              <a:rPr dirty="0" sz="1450" spc="-5">
                <a:latin typeface="Times New Roman"/>
                <a:cs typeface="Times New Roman"/>
              </a:rPr>
              <a:t>a good </a:t>
            </a:r>
            <a:r>
              <a:rPr dirty="0" sz="1450" spc="-10">
                <a:latin typeface="Times New Roman"/>
                <a:cs typeface="Times New Roman"/>
              </a:rPr>
              <a:t>man,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damned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others.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one,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difference.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forgive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mortal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green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life.’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Colonel,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duellist,’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Gotthold.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‘A different thing, </a:t>
            </a:r>
            <a:r>
              <a:rPr dirty="0" sz="1450" spc="-20">
                <a:latin typeface="Times New Roman"/>
                <a:cs typeface="Times New Roman"/>
              </a:rPr>
              <a:t>sir,’ </a:t>
            </a:r>
            <a:r>
              <a:rPr dirty="0" sz="1450" spc="-10">
                <a:latin typeface="Times New Roman"/>
                <a:cs typeface="Times New Roman"/>
              </a:rPr>
              <a:t>replied the </a:t>
            </a:r>
            <a:r>
              <a:rPr dirty="0" sz="1450" spc="-20">
                <a:latin typeface="Times New Roman"/>
                <a:cs typeface="Times New Roman"/>
              </a:rPr>
              <a:t>soldier. </a:t>
            </a:r>
            <a:r>
              <a:rPr dirty="0" sz="1450" spc="-10">
                <a:latin typeface="Times New Roman"/>
                <a:cs typeface="Times New Roman"/>
              </a:rPr>
              <a:t>‘Professional etiquette.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trust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 unchristian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feeling.’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Presently after the Colonel fell into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deep sleep and his companions looked 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 spc="-10">
                <a:latin typeface="Times New Roman"/>
                <a:cs typeface="Times New Roman"/>
              </a:rPr>
              <a:t> each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other,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smiling.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odd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fis</a:t>
            </a:r>
            <a:r>
              <a:rPr dirty="0" sz="1450" spc="-5">
                <a:latin typeface="Times New Roman"/>
                <a:cs typeface="Times New Roman"/>
              </a:rPr>
              <a:t>h,’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G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tt</a:t>
            </a:r>
            <a:r>
              <a:rPr dirty="0" sz="1450" spc="-5">
                <a:latin typeface="Times New Roman"/>
                <a:cs typeface="Times New Roman"/>
              </a:rPr>
              <a:t>ho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strange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guardian,’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‘Rightly looked </a:t>
            </a:r>
            <a:r>
              <a:rPr dirty="0" sz="1450" spc="-5">
                <a:latin typeface="Times New Roman"/>
                <a:cs typeface="Times New Roman"/>
              </a:rPr>
              <a:t>upon,’ </a:t>
            </a:r>
            <a:r>
              <a:rPr dirty="0" sz="1450" spc="-10">
                <a:latin typeface="Times New Roman"/>
                <a:cs typeface="Times New Roman"/>
              </a:rPr>
              <a:t>mused Gotthold, ‘it is ourselves that we cannot forgive,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 we refuse forgiveness to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friend. Some strand </a:t>
            </a:r>
            <a:r>
              <a:rPr dirty="0" sz="1450" spc="-5">
                <a:latin typeface="Times New Roman"/>
                <a:cs typeface="Times New Roman"/>
              </a:rPr>
              <a:t>of our </a:t>
            </a:r>
            <a:r>
              <a:rPr dirty="0" sz="1450" spc="-10">
                <a:latin typeface="Times New Roman"/>
                <a:cs typeface="Times New Roman"/>
              </a:rPr>
              <a:t>own misdoing 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involved 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quarrel.’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‘Are there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5">
                <a:latin typeface="Times New Roman"/>
                <a:cs typeface="Times New Roman"/>
              </a:rPr>
              <a:t>offences </a:t>
            </a:r>
            <a:r>
              <a:rPr dirty="0" sz="1450" spc="-10">
                <a:latin typeface="Times New Roman"/>
                <a:cs typeface="Times New Roman"/>
              </a:rPr>
              <a:t>that disgrace the pardoner?’ asked Otto. ‘Are there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bounds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self-respect?’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‘Otto,’ said Gotthold, ‘does any man respect himself? </a:t>
            </a:r>
            <a:r>
              <a:rPr dirty="0" sz="1450" spc="-60">
                <a:latin typeface="Times New Roman"/>
                <a:cs typeface="Times New Roman"/>
              </a:rPr>
              <a:t>To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5">
                <a:latin typeface="Times New Roman"/>
                <a:cs typeface="Times New Roman"/>
              </a:rPr>
              <a:t>poor </a:t>
            </a:r>
            <a:r>
              <a:rPr dirty="0" sz="1450" spc="-10">
                <a:latin typeface="Times New Roman"/>
                <a:cs typeface="Times New Roman"/>
              </a:rPr>
              <a:t>waif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soldier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fortune we may seem respectable gentlemen;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to ourselves, what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 we unless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pasteboard portico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deliquium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deadly weaknesses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within?’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‘I? yes,’ said Otto; </a:t>
            </a:r>
            <a:r>
              <a:rPr dirty="0" sz="1450" spc="-5">
                <a:latin typeface="Times New Roman"/>
                <a:cs typeface="Times New Roman"/>
              </a:rPr>
              <a:t>‘but you, </a:t>
            </a:r>
            <a:r>
              <a:rPr dirty="0" sz="1450" spc="-10">
                <a:latin typeface="Times New Roman"/>
                <a:cs typeface="Times New Roman"/>
              </a:rPr>
              <a:t>Gotthold—you, with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interminable </a:t>
            </a:r>
            <a:r>
              <a:rPr dirty="0" sz="1450" spc="-20">
                <a:latin typeface="Times New Roman"/>
                <a:cs typeface="Times New Roman"/>
              </a:rPr>
              <a:t>industry,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keen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mind,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books—serving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mankind,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scorning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pleasures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temptations!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-5">
                <a:latin typeface="Times New Roman"/>
                <a:cs typeface="Times New Roman"/>
              </a:rPr>
              <a:t> do not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envy</a:t>
            </a:r>
            <a:r>
              <a:rPr dirty="0" sz="1450" spc="-5">
                <a:latin typeface="Times New Roman"/>
                <a:cs typeface="Times New Roman"/>
              </a:rPr>
              <a:t> you.’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‘Otto,’ said the </a:t>
            </a:r>
            <a:r>
              <a:rPr dirty="0" sz="1450" spc="-15">
                <a:latin typeface="Times New Roman"/>
                <a:cs typeface="Times New Roman"/>
              </a:rPr>
              <a:t>Doctor, </a:t>
            </a:r>
            <a:r>
              <a:rPr dirty="0" sz="1450" spc="-10">
                <a:latin typeface="Times New Roman"/>
                <a:cs typeface="Times New Roman"/>
              </a:rPr>
              <a:t>‘in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word,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bitter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to say: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secret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tippler. </a:t>
            </a:r>
            <a:r>
              <a:rPr dirty="0" sz="1450" spc="-45">
                <a:latin typeface="Times New Roman"/>
                <a:cs typeface="Times New Roman"/>
              </a:rPr>
              <a:t>Yes,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drink too much. The habit has robbed these very </a:t>
            </a:r>
            <a:r>
              <a:rPr dirty="0" sz="1450" spc="-5">
                <a:latin typeface="Times New Roman"/>
                <a:cs typeface="Times New Roman"/>
              </a:rPr>
              <a:t>books, </a:t>
            </a:r>
            <a:r>
              <a:rPr dirty="0" sz="1450" spc="-10">
                <a:latin typeface="Times New Roman"/>
                <a:cs typeface="Times New Roman"/>
              </a:rPr>
              <a:t>to which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praise my devotion,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merits that they should have had. It has spoiled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temper.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spoke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other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day,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warmth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the cause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virtue? how much was the fever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last </a:t>
            </a:r>
            <a:r>
              <a:rPr dirty="0" sz="1450" spc="-20">
                <a:latin typeface="Times New Roman"/>
                <a:cs typeface="Times New Roman"/>
              </a:rPr>
              <a:t>night’s </a:t>
            </a:r>
            <a:r>
              <a:rPr dirty="0" sz="1450" spc="-10">
                <a:latin typeface="Times New Roman"/>
                <a:cs typeface="Times New Roman"/>
              </a:rPr>
              <a:t>wine? </a:t>
            </a:r>
            <a:r>
              <a:rPr dirty="0" sz="1450" spc="-85">
                <a:latin typeface="Times New Roman"/>
                <a:cs typeface="Times New Roman"/>
              </a:rPr>
              <a:t>Ay, </a:t>
            </a:r>
            <a:r>
              <a:rPr dirty="0" sz="1450" spc="-10">
                <a:latin typeface="Times New Roman"/>
                <a:cs typeface="Times New Roman"/>
              </a:rPr>
              <a:t>as my </a:t>
            </a:r>
            <a:r>
              <a:rPr dirty="0" sz="1450" spc="-5">
                <a:latin typeface="Times New Roman"/>
                <a:cs typeface="Times New Roman"/>
              </a:rPr>
              <a:t> poor </a:t>
            </a:r>
            <a:r>
              <a:rPr dirty="0" sz="1450" spc="-10">
                <a:latin typeface="Times New Roman"/>
                <a:cs typeface="Times New Roman"/>
              </a:rPr>
              <a:t>fellow-sot there said, and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vaingloriously denied, we are all miserable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sinners, </a:t>
            </a:r>
            <a:r>
              <a:rPr dirty="0" sz="1450" spc="-5">
                <a:latin typeface="Times New Roman"/>
                <a:cs typeface="Times New Roman"/>
              </a:rPr>
              <a:t>put </a:t>
            </a:r>
            <a:r>
              <a:rPr dirty="0" sz="1450" spc="-10">
                <a:latin typeface="Times New Roman"/>
                <a:cs typeface="Times New Roman"/>
              </a:rPr>
              <a:t>here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moment, knowing the </a:t>
            </a:r>
            <a:r>
              <a:rPr dirty="0" sz="1450" spc="-5">
                <a:latin typeface="Times New Roman"/>
                <a:cs typeface="Times New Roman"/>
              </a:rPr>
              <a:t>good, </a:t>
            </a:r>
            <a:r>
              <a:rPr dirty="0" sz="1450" spc="-10">
                <a:latin typeface="Times New Roman"/>
                <a:cs typeface="Times New Roman"/>
              </a:rPr>
              <a:t>choosing the evil, standing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ashamed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God.’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‘Why,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we?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best—’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‘There is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best in man,’ said Gotthold. ‘I am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5">
                <a:latin typeface="Times New Roman"/>
                <a:cs typeface="Times New Roman"/>
              </a:rPr>
              <a:t>better, </a:t>
            </a:r>
            <a:r>
              <a:rPr dirty="0" sz="1450" spc="-10">
                <a:latin typeface="Times New Roman"/>
                <a:cs typeface="Times New Roman"/>
              </a:rPr>
              <a:t>it is likely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worse,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poor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sleeper.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sham,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me: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‘And yet it has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changed my love,’ returned Otto </a:t>
            </a:r>
            <a:r>
              <a:rPr dirty="0" sz="1450" spc="-20">
                <a:latin typeface="Times New Roman"/>
                <a:cs typeface="Times New Roman"/>
              </a:rPr>
              <a:t>softly. </a:t>
            </a:r>
            <a:r>
              <a:rPr dirty="0" sz="1450" spc="-10">
                <a:latin typeface="Times New Roman"/>
                <a:cs typeface="Times New Roman"/>
              </a:rPr>
              <a:t>‘Our misdeeds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Gotthold,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fill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glass.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us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drink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business;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us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drink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our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affection;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done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so,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35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forgive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grounds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offence,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drink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wife,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whom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so misused, who has so misused me, and whom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left,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20">
                <a:latin typeface="Times New Roman"/>
                <a:cs typeface="Times New Roman"/>
              </a:rPr>
              <a:t>fear,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greatly </a:t>
            </a:r>
            <a:r>
              <a:rPr dirty="0" sz="1450" spc="-20">
                <a:latin typeface="Times New Roman"/>
                <a:cs typeface="Times New Roman"/>
              </a:rPr>
              <a:t>fear,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20">
                <a:latin typeface="Times New Roman"/>
                <a:cs typeface="Times New Roman"/>
              </a:rPr>
              <a:t>danger. </a:t>
            </a:r>
            <a:r>
              <a:rPr dirty="0" sz="1450" spc="-10">
                <a:latin typeface="Times New Roman"/>
                <a:cs typeface="Times New Roman"/>
              </a:rPr>
              <a:t>What matters it how bad we are, if others can still love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others?’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35">
                <a:latin typeface="Times New Roman"/>
                <a:cs typeface="Times New Roman"/>
              </a:rPr>
              <a:t>‘Ay!’ </a:t>
            </a:r>
            <a:r>
              <a:rPr dirty="0" sz="1450" spc="-10">
                <a:latin typeface="Times New Roman"/>
                <a:cs typeface="Times New Roman"/>
              </a:rPr>
              <a:t>replied the </a:t>
            </a:r>
            <a:r>
              <a:rPr dirty="0" sz="1450" spc="-20">
                <a:latin typeface="Times New Roman"/>
                <a:cs typeface="Times New Roman"/>
              </a:rPr>
              <a:t>Doctor. </a:t>
            </a:r>
            <a:r>
              <a:rPr dirty="0" sz="1450" spc="-10">
                <a:latin typeface="Times New Roman"/>
                <a:cs typeface="Times New Roman"/>
              </a:rPr>
              <a:t>‘It is very well said. It is the true answer to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pessimist, and the standing miracle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mankind. So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still love me? and so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can forgive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wife? </a:t>
            </a:r>
            <a:r>
              <a:rPr dirty="0" sz="1450" spc="-35">
                <a:latin typeface="Times New Roman"/>
                <a:cs typeface="Times New Roman"/>
              </a:rPr>
              <a:t>Why, </a:t>
            </a:r>
            <a:r>
              <a:rPr dirty="0" sz="1450" spc="-10">
                <a:latin typeface="Times New Roman"/>
                <a:cs typeface="Times New Roman"/>
              </a:rPr>
              <a:t>then, we may bid conscience “Down, </a:t>
            </a:r>
            <a:r>
              <a:rPr dirty="0" sz="1450" spc="-5">
                <a:latin typeface="Times New Roman"/>
                <a:cs typeface="Times New Roman"/>
              </a:rPr>
              <a:t>dog,”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ill-trained</a:t>
            </a:r>
            <a:r>
              <a:rPr dirty="0" sz="1450" spc="-5">
                <a:latin typeface="Times New Roman"/>
                <a:cs typeface="Times New Roman"/>
              </a:rPr>
              <a:t> puppy </a:t>
            </a:r>
            <a:r>
              <a:rPr dirty="0" sz="1450" spc="-10">
                <a:latin typeface="Times New Roman"/>
                <a:cs typeface="Times New Roman"/>
              </a:rPr>
              <a:t>yapping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shadows.’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pair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fell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silence,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Doctor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tapping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empty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glass.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 carriage swung forth </a:t>
            </a:r>
            <a:r>
              <a:rPr dirty="0" sz="1450" spc="-5">
                <a:latin typeface="Times New Roman"/>
                <a:cs typeface="Times New Roman"/>
              </a:rPr>
              <a:t>out of </a:t>
            </a:r>
            <a:r>
              <a:rPr dirty="0" sz="1450" spc="-10">
                <a:latin typeface="Times New Roman"/>
                <a:cs typeface="Times New Roman"/>
              </a:rPr>
              <a:t>the valleys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that open balcony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high-road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runs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front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Gerolstein.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below,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white waterfall was shining to the stars from the falling skirts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forest, and beyond that, the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stood naked above the plain. On the other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hand, the lamp-light skimmed the face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precipices, and the dwarf pine-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trees twinkled with all their needles, and were </a:t>
            </a:r>
            <a:r>
              <a:rPr dirty="0" sz="1450" spc="-5">
                <a:latin typeface="Times New Roman"/>
                <a:cs typeface="Times New Roman"/>
              </a:rPr>
              <a:t>gone </a:t>
            </a:r>
            <a:r>
              <a:rPr dirty="0" sz="1450" spc="-10">
                <a:latin typeface="Times New Roman"/>
                <a:cs typeface="Times New Roman"/>
              </a:rPr>
              <a:t>again into the wake.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granite roadway thundered under wheels and hoofs; and at times,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reason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 continual winding, Otto could see the escort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other side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ravine,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riding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together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night.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Presently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Felsenburg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plainly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view,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them,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projection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mountain,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planting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bulk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starry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sky.</a:t>
            </a:r>
            <a:endParaRPr sz="1450">
              <a:latin typeface="Times New Roman"/>
              <a:cs typeface="Times New Roman"/>
            </a:endParaRPr>
          </a:p>
          <a:p>
            <a:pPr marL="12700" marR="2152650">
              <a:lnSpc>
                <a:spcPts val="2300"/>
              </a:lnSpc>
              <a:spcBef>
                <a:spcPts val="100"/>
              </a:spcBef>
            </a:pPr>
            <a:r>
              <a:rPr dirty="0" sz="1450" spc="-10">
                <a:latin typeface="Times New Roman"/>
                <a:cs typeface="Times New Roman"/>
              </a:rPr>
              <a:t>‘See, Gotthold,’ said the Prince, ‘our destination.’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 awoke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trance.</a:t>
            </a:r>
            <a:endParaRPr sz="1450">
              <a:latin typeface="Times New Roman"/>
              <a:cs typeface="Times New Roman"/>
            </a:endParaRPr>
          </a:p>
          <a:p>
            <a:pPr marL="12700" marR="10795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thinking,’</a:t>
            </a:r>
            <a:r>
              <a:rPr dirty="0" sz="1450" spc="-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he,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‘if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danger,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why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resist?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told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free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be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help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her?’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Prince’s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cheeks.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572260" marR="327660" indent="-1236345">
              <a:lnSpc>
                <a:spcPct val="132400"/>
              </a:lnSpc>
            </a:pPr>
            <a:r>
              <a:rPr dirty="0" sz="1450" spc="-15" b="1">
                <a:latin typeface="Times New Roman"/>
                <a:cs typeface="Times New Roman"/>
              </a:rPr>
              <a:t>CHAPTER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III—PROVIDENCE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20" b="1">
                <a:latin typeface="Times New Roman"/>
                <a:cs typeface="Times New Roman"/>
              </a:rPr>
              <a:t>VON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ROSEN: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ACT</a:t>
            </a:r>
            <a:r>
              <a:rPr dirty="0" sz="1450" spc="-3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LAST </a:t>
            </a:r>
            <a:r>
              <a:rPr dirty="0" sz="1450" spc="-34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IN WHICH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SHE </a:t>
            </a:r>
            <a:r>
              <a:rPr dirty="0" sz="1450" spc="-15" b="1">
                <a:latin typeface="Times New Roman"/>
                <a:cs typeface="Times New Roman"/>
              </a:rPr>
              <a:t>GALLOPS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OFF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</a:pP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busy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forth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interview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Seraphina,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too much to say that she was beginning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terribly afraid. She paused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corridor and reckoned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5">
                <a:latin typeface="Times New Roman"/>
                <a:cs typeface="Times New Roman"/>
              </a:rPr>
              <a:t>doings </a:t>
            </a:r>
            <a:r>
              <a:rPr dirty="0" sz="1450" spc="-10">
                <a:latin typeface="Times New Roman"/>
                <a:cs typeface="Times New Roman"/>
              </a:rPr>
              <a:t>with an eye to Gondremark. The fan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in requisition in an instant;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her disquiet was beyond the reach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fanning. ‘The girl has lost her head,’ she thought; and then </a:t>
            </a:r>
            <a:r>
              <a:rPr dirty="0" sz="1450" spc="-20">
                <a:latin typeface="Times New Roman"/>
                <a:cs typeface="Times New Roman"/>
              </a:rPr>
              <a:t>dismally, </a:t>
            </a:r>
            <a:r>
              <a:rPr dirty="0" sz="1450" spc="-10">
                <a:latin typeface="Times New Roman"/>
                <a:cs typeface="Times New Roman"/>
              </a:rPr>
              <a:t>‘I have </a:t>
            </a:r>
            <a:r>
              <a:rPr dirty="0" sz="1450" spc="-5">
                <a:latin typeface="Times New Roman"/>
                <a:cs typeface="Times New Roman"/>
              </a:rPr>
              <a:t> gone </a:t>
            </a:r>
            <a:r>
              <a:rPr dirty="0" sz="1450" spc="-10">
                <a:latin typeface="Times New Roman"/>
                <a:cs typeface="Times New Roman"/>
              </a:rPr>
              <a:t>too </a:t>
            </a:r>
            <a:r>
              <a:rPr dirty="0" sz="1450" spc="-25">
                <a:latin typeface="Times New Roman"/>
                <a:cs typeface="Times New Roman"/>
              </a:rPr>
              <a:t>far.’ </a:t>
            </a:r>
            <a:r>
              <a:rPr dirty="0" sz="1450" spc="-10">
                <a:latin typeface="Times New Roman"/>
                <a:cs typeface="Times New Roman"/>
              </a:rPr>
              <a:t>She instantly decided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secession. Now the Mons Sacer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Frau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certain rustic villa in the forest, called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herself,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smart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attack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poesy,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Tannen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Zauber,</a:t>
            </a:r>
            <a:r>
              <a:rPr dirty="0" sz="1450" spc="-10">
                <a:latin typeface="Times New Roman"/>
                <a:cs typeface="Times New Roman"/>
              </a:rPr>
              <a:t> and</a:t>
            </a:r>
            <a:r>
              <a:rPr dirty="0" sz="1450" spc="-5">
                <a:latin typeface="Times New Roman"/>
                <a:cs typeface="Times New Roman"/>
              </a:rPr>
              <a:t> 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everybody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else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Kleinbrunn.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1719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889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alike useless, starkly useless, in the cosmology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men. Eddy and Prince—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 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Eddy.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It is probable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been some while asleep when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voice recalled him from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oblivion.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‘Sir,’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saying;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looking</a:t>
            </a:r>
            <a:r>
              <a:rPr dirty="0" sz="1450" spc="-5">
                <a:latin typeface="Times New Roman"/>
                <a:cs typeface="Times New Roman"/>
              </a:rPr>
              <a:t> round,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saw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Mr.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Killian’s </a:t>
            </a:r>
            <a:r>
              <a:rPr dirty="0" sz="1450" spc="-15">
                <a:latin typeface="Times New Roman"/>
                <a:cs typeface="Times New Roman"/>
              </a:rPr>
              <a:t> daughter, </a:t>
            </a:r>
            <a:r>
              <a:rPr dirty="0" sz="1450" spc="-10">
                <a:latin typeface="Times New Roman"/>
                <a:cs typeface="Times New Roman"/>
              </a:rPr>
              <a:t>terrified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her boldness and making bashful signals from the shore.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plain, honest lass, healthy and happy and </a:t>
            </a:r>
            <a:r>
              <a:rPr dirty="0" sz="1450" spc="-5">
                <a:latin typeface="Times New Roman"/>
                <a:cs typeface="Times New Roman"/>
              </a:rPr>
              <a:t>good, </a:t>
            </a:r>
            <a:r>
              <a:rPr dirty="0" sz="1450" spc="-10">
                <a:latin typeface="Times New Roman"/>
                <a:cs typeface="Times New Roman"/>
              </a:rPr>
              <a:t>and with that sort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beauty that comes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happiness and health. But her confusion lent her for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moment 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additional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charm.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‘Good-morning,’ said Otto, rising and moving towards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10">
                <a:latin typeface="Times New Roman"/>
                <a:cs typeface="Times New Roman"/>
              </a:rPr>
              <a:t>‘I arose early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in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dream.’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‘O, sir!’ she cried, ‘I wish to beg </a:t>
            </a:r>
            <a:r>
              <a:rPr dirty="0" sz="1450" spc="-5">
                <a:latin typeface="Times New Roman"/>
                <a:cs typeface="Times New Roman"/>
              </a:rPr>
              <a:t>of you </a:t>
            </a:r>
            <a:r>
              <a:rPr dirty="0" sz="1450" spc="-10">
                <a:latin typeface="Times New Roman"/>
                <a:cs typeface="Times New Roman"/>
              </a:rPr>
              <a:t>to spare my father; for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assure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Highness, if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known who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was,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would have bitten his </a:t>
            </a:r>
            <a:r>
              <a:rPr dirty="0" sz="1450" spc="-5">
                <a:latin typeface="Times New Roman"/>
                <a:cs typeface="Times New Roman"/>
              </a:rPr>
              <a:t>tongue out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sooner.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too—how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went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on!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notion;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morning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went straight down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 the stable,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there was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20">
                <a:latin typeface="Times New Roman"/>
                <a:cs typeface="Times New Roman"/>
              </a:rPr>
              <a:t>Highness’s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crown </a:t>
            </a:r>
            <a:r>
              <a:rPr dirty="0" sz="1450" spc="-5">
                <a:latin typeface="Times New Roman"/>
                <a:cs typeface="Times New Roman"/>
              </a:rPr>
              <a:t> upon </a:t>
            </a:r>
            <a:r>
              <a:rPr dirty="0" sz="1450" spc="-10">
                <a:latin typeface="Times New Roman"/>
                <a:cs typeface="Times New Roman"/>
              </a:rPr>
              <a:t>the stirrup-irons! But, O,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made certain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would spare them; 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 were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innocent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lambs.’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‘My </a:t>
            </a:r>
            <a:r>
              <a:rPr dirty="0" sz="1450" spc="-20">
                <a:latin typeface="Times New Roman"/>
                <a:cs typeface="Times New Roman"/>
              </a:rPr>
              <a:t>dear,’ </a:t>
            </a:r>
            <a:r>
              <a:rPr dirty="0" sz="1450" spc="-10">
                <a:latin typeface="Times New Roman"/>
                <a:cs typeface="Times New Roman"/>
              </a:rPr>
              <a:t>said Otto, both amused and gratified, ‘you </a:t>
            </a:r>
            <a:r>
              <a:rPr dirty="0" sz="1450" spc="-5">
                <a:latin typeface="Times New Roman"/>
                <a:cs typeface="Times New Roman"/>
              </a:rPr>
              <a:t>do not </a:t>
            </a:r>
            <a:r>
              <a:rPr dirty="0" sz="1450" spc="-10">
                <a:latin typeface="Times New Roman"/>
                <a:cs typeface="Times New Roman"/>
              </a:rPr>
              <a:t>understand. It is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 am in the wrong; for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business to conceal my name and lead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me.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keep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secret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betray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discourtesy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guilty.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any fear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me,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friends are safe in Gerolstein; and even in my own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territory,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well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aware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no </a:t>
            </a:r>
            <a:r>
              <a:rPr dirty="0" sz="1450" spc="-20">
                <a:latin typeface="Times New Roman"/>
                <a:cs typeface="Times New Roman"/>
              </a:rPr>
              <a:t>power.’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‘O, </a:t>
            </a:r>
            <a:r>
              <a:rPr dirty="0" sz="1450" spc="-20">
                <a:latin typeface="Times New Roman"/>
                <a:cs typeface="Times New Roman"/>
              </a:rPr>
              <a:t>sir,’ </a:t>
            </a:r>
            <a:r>
              <a:rPr dirty="0" sz="1450" spc="-10">
                <a:latin typeface="Times New Roman"/>
                <a:cs typeface="Times New Roman"/>
              </a:rPr>
              <a:t>she said, curtsying, ‘I would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say that: the huntsmen would all die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you.’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‘Happy Prince!’ said Otto. ‘But although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too courteous to avow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knowledge,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opportunities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learning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vain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show. </a:t>
            </a:r>
            <a:r>
              <a:rPr dirty="0" sz="1450" spc="-10">
                <a:latin typeface="Times New Roman"/>
                <a:cs typeface="Times New Roman"/>
              </a:rPr>
              <a:t>Only last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we heard it very clearly stated.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 the shadow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flitting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this hard rock? Prince Otto,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afraid, is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the moving </a:t>
            </a:r>
            <a:r>
              <a:rPr dirty="0" sz="1450" spc="-20">
                <a:latin typeface="Times New Roman"/>
                <a:cs typeface="Times New Roman"/>
              </a:rPr>
              <a:t>shadow,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the name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rock is Gondremark. Ah! if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friends had fallen </a:t>
            </a:r>
            <a:r>
              <a:rPr dirty="0" sz="1450" spc="-5">
                <a:latin typeface="Times New Roman"/>
                <a:cs typeface="Times New Roman"/>
              </a:rPr>
              <a:t>foul 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Gondremark! But happily the </a:t>
            </a:r>
            <a:r>
              <a:rPr dirty="0" sz="1450" spc="-5">
                <a:latin typeface="Times New Roman"/>
                <a:cs typeface="Times New Roman"/>
              </a:rPr>
              <a:t>younger of </a:t>
            </a:r>
            <a:r>
              <a:rPr dirty="0" sz="1450" spc="-10">
                <a:latin typeface="Times New Roman"/>
                <a:cs typeface="Times New Roman"/>
              </a:rPr>
              <a:t>the two admires him. And as for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father,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wise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excellent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talker,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long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wager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honest.’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‘O, for honest,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Highness, 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is!’ exclaimed the girl. ‘And Fritz is 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honest as he. And as for all they said, it was just talk and nonsense. When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countryfolk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gossiping,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on,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assure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fun;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don’t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 much as think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what they </a:t>
            </a:r>
            <a:r>
              <a:rPr dirty="0" sz="1450" spc="-30">
                <a:latin typeface="Times New Roman"/>
                <a:cs typeface="Times New Roman"/>
              </a:rPr>
              <a:t>say.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went to the next farm, </a:t>
            </a:r>
            <a:r>
              <a:rPr dirty="0" sz="1450" spc="-30">
                <a:latin typeface="Times New Roman"/>
                <a:cs typeface="Times New Roman"/>
              </a:rPr>
              <a:t>it’s </a:t>
            </a:r>
            <a:r>
              <a:rPr dirty="0" sz="1450" spc="-10">
                <a:latin typeface="Times New Roman"/>
                <a:cs typeface="Times New Roman"/>
              </a:rPr>
              <a:t>my belief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father.’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65"/>
              </a:spcBef>
            </a:pPr>
            <a:r>
              <a:rPr dirty="0" sz="1450" spc="-30">
                <a:latin typeface="Times New Roman"/>
                <a:cs typeface="Times New Roman"/>
              </a:rPr>
              <a:t>‘Nay,</a:t>
            </a:r>
            <a:r>
              <a:rPr dirty="0" sz="1450" spc="-25">
                <a:latin typeface="Times New Roman"/>
                <a:cs typeface="Times New Roman"/>
              </a:rPr>
              <a:t> nay,’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‘there</a:t>
            </a:r>
            <a:r>
              <a:rPr dirty="0" sz="1450" spc="-5">
                <a:latin typeface="Times New Roman"/>
                <a:cs typeface="Times New Roman"/>
              </a:rPr>
              <a:t> you go </a:t>
            </a:r>
            <a:r>
              <a:rPr dirty="0" sz="1450" spc="-10">
                <a:latin typeface="Times New Roman"/>
                <a:cs typeface="Times New Roman"/>
              </a:rPr>
              <a:t>too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fast.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against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 Otto—’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5">
                <a:latin typeface="Times New Roman"/>
                <a:cs typeface="Times New Roman"/>
              </a:rPr>
              <a:t>Thither,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thought, she furiously drove, passing Gondremark at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entrance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avenue,</a:t>
            </a:r>
            <a:r>
              <a:rPr dirty="0" sz="1450" spc="-5">
                <a:latin typeface="Times New Roman"/>
                <a:cs typeface="Times New Roman"/>
              </a:rPr>
              <a:t> 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feigning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observe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Kleinbrunn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seven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miles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away,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bottom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narrow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dell,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passed the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without any rumour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outbreak reaching her; and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glow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conflagration was concealed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intervening hills. Frau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sleep well; she was seriously uneasy as to the results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delightful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evening, and saw herself condemned to quite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lengthy sojourn in her deserts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defensive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correspondence,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venture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Gondremark. On the other hand, she examined,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way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pastime, the deeds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had received from Otto; and even here saw cause for disappointment.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troublous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days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taste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landed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property,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convinced, besides, that Otto had paid dearer than the farm was worth. </a:t>
            </a:r>
            <a:r>
              <a:rPr dirty="0" sz="1450" spc="-25">
                <a:latin typeface="Times New Roman"/>
                <a:cs typeface="Times New Roman"/>
              </a:rPr>
              <a:t>Lastly, 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order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Prince’s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release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fairly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meddling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fingers.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All things considered, the next day beheld an elegant and beautiful </a:t>
            </a:r>
            <a:r>
              <a:rPr dirty="0" sz="1450" spc="-25">
                <a:latin typeface="Times New Roman"/>
                <a:cs typeface="Times New Roman"/>
              </a:rPr>
              <a:t>lady,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riding-habit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flapping hat, draw bridle at the gate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Felsenburg,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 with any clear idea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purpose,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with her usual experimental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views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Governor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Gordon,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summoned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gate,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welcomed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omnipotent Countess with his most gallant bearing, though it was wonderful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morning.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‘Ah, </a:t>
            </a:r>
            <a:r>
              <a:rPr dirty="0" sz="1450" spc="-15">
                <a:latin typeface="Times New Roman"/>
                <a:cs typeface="Times New Roman"/>
              </a:rPr>
              <a:t>Governor,’ </a:t>
            </a:r>
            <a:r>
              <a:rPr dirty="0" sz="1450" spc="-10">
                <a:latin typeface="Times New Roman"/>
                <a:cs typeface="Times New Roman"/>
              </a:rPr>
              <a:t>she said, ‘we have surprises for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20">
                <a:latin typeface="Times New Roman"/>
                <a:cs typeface="Times New Roman"/>
              </a:rPr>
              <a:t>sir,’ </a:t>
            </a:r>
            <a:r>
              <a:rPr dirty="0" sz="1450" spc="-10">
                <a:latin typeface="Times New Roman"/>
                <a:cs typeface="Times New Roman"/>
              </a:rPr>
              <a:t>and nodded at him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meaningly.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‘Eh,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prisoners,’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said;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join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band,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I’ll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happy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spoil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try,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try,’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Governor,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offered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arm.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She took it, picked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her skirt, and drew him close to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10">
                <a:latin typeface="Times New Roman"/>
                <a:cs typeface="Times New Roman"/>
              </a:rPr>
              <a:t>‘I have come to see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Prince,’ she said. </a:t>
            </a:r>
            <a:r>
              <a:rPr dirty="0" sz="1450" spc="-30">
                <a:latin typeface="Times New Roman"/>
                <a:cs typeface="Times New Roman"/>
              </a:rPr>
              <a:t>‘Now, </a:t>
            </a:r>
            <a:r>
              <a:rPr dirty="0" sz="1450" spc="-10">
                <a:latin typeface="Times New Roman"/>
                <a:cs typeface="Times New Roman"/>
              </a:rPr>
              <a:t>infidel!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business. A message from that stupid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Gondremark, who keeps me running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0">
                <a:latin typeface="Times New Roman"/>
                <a:cs typeface="Times New Roman"/>
              </a:rPr>
              <a:t>courier. </a:t>
            </a:r>
            <a:r>
              <a:rPr dirty="0" sz="1450" spc="-10">
                <a:latin typeface="Times New Roman"/>
                <a:cs typeface="Times New Roman"/>
              </a:rPr>
              <a:t>Do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look like one, Herr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Gordon?’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planted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him.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0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look like an angel, ma’am,’ returned the </a:t>
            </a:r>
            <a:r>
              <a:rPr dirty="0" sz="1450" spc="-15">
                <a:latin typeface="Times New Roman"/>
                <a:cs typeface="Times New Roman"/>
              </a:rPr>
              <a:t>Governor,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air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finished </a:t>
            </a:r>
            <a:r>
              <a:rPr dirty="0" sz="1450" spc="-20">
                <a:latin typeface="Times New Roman"/>
                <a:cs typeface="Times New Roman"/>
              </a:rPr>
              <a:t>gallantry.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laughed.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angel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horseback!’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‘Quick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work.’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came,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35">
                <a:latin typeface="Times New Roman"/>
                <a:cs typeface="Times New Roman"/>
              </a:rPr>
              <a:t>saw,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conquered,’ flourished Gordon, in high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humour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his own wit and grace. </a:t>
            </a:r>
            <a:r>
              <a:rPr dirty="0" sz="1450" spc="-50">
                <a:latin typeface="Times New Roman"/>
                <a:cs typeface="Times New Roman"/>
              </a:rPr>
              <a:t>‘We </a:t>
            </a:r>
            <a:r>
              <a:rPr dirty="0" sz="1450" spc="-10">
                <a:latin typeface="Times New Roman"/>
                <a:cs typeface="Times New Roman"/>
              </a:rPr>
              <a:t>toasted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madam, in the carriage, in 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excellent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glass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wine;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toasted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fathom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deep;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finest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with, begad, the finest eyes in Grünewald.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never saw the like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them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country,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a young fool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College: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Thomasina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Haig her name was.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give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my word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5">
                <a:latin typeface="Times New Roman"/>
                <a:cs typeface="Times New Roman"/>
              </a:rPr>
              <a:t>honour, </a:t>
            </a:r>
            <a:r>
              <a:rPr dirty="0" sz="1450" spc="-10">
                <a:latin typeface="Times New Roman"/>
                <a:cs typeface="Times New Roman"/>
              </a:rPr>
              <a:t>she was as like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as two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peas.’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644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206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merry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carriage?’ asked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gracefully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dissembling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yawn.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5"/>
              </a:spcBef>
            </a:pPr>
            <a:r>
              <a:rPr dirty="0" sz="1450" spc="-50">
                <a:latin typeface="Times New Roman"/>
                <a:cs typeface="Times New Roman"/>
              </a:rPr>
              <a:t>‘We </a:t>
            </a:r>
            <a:r>
              <a:rPr dirty="0" sz="1450" spc="-10">
                <a:latin typeface="Times New Roman"/>
                <a:cs typeface="Times New Roman"/>
              </a:rPr>
              <a:t>were; we had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very pleasant conversation;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we took perhaps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glass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fellow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accustomed</a:t>
            </a:r>
            <a:r>
              <a:rPr dirty="0" sz="1450" spc="-5">
                <a:latin typeface="Times New Roman"/>
                <a:cs typeface="Times New Roman"/>
              </a:rPr>
              <a:t> to,’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Governor;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observe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morning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seems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mettle.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We’ll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mellow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bedtime.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door.’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25">
                <a:latin typeface="Times New Roman"/>
                <a:cs typeface="Times New Roman"/>
              </a:rPr>
              <a:t>‘Well,’ </a:t>
            </a:r>
            <a:r>
              <a:rPr dirty="0" sz="1450" spc="-10">
                <a:latin typeface="Times New Roman"/>
                <a:cs typeface="Times New Roman"/>
              </a:rPr>
              <a:t>she whispered, ‘let me get my breath. No,</a:t>
            </a:r>
            <a:r>
              <a:rPr dirty="0" sz="1450" spc="-5">
                <a:latin typeface="Times New Roman"/>
                <a:cs typeface="Times New Roman"/>
              </a:rPr>
              <a:t> no;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wait.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door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ready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open.’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standing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inspired,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shook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fine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voice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‘Lascia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ch’io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pianga’;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reached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proper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point, and lyrically uttered forth her sighings after </a:t>
            </a:r>
            <a:r>
              <a:rPr dirty="0" sz="1450" spc="-20">
                <a:latin typeface="Times New Roman"/>
                <a:cs typeface="Times New Roman"/>
              </a:rPr>
              <a:t>liberty,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0">
                <a:latin typeface="Times New Roman"/>
                <a:cs typeface="Times New Roman"/>
              </a:rPr>
              <a:t>door, </a:t>
            </a:r>
            <a:r>
              <a:rPr dirty="0" sz="1450" spc="-10">
                <a:latin typeface="Times New Roman"/>
                <a:cs typeface="Times New Roman"/>
              </a:rPr>
              <a:t>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sign,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flung wide open, and she swam into the </a:t>
            </a:r>
            <a:r>
              <a:rPr dirty="0" sz="1450" spc="-20">
                <a:latin typeface="Times New Roman"/>
                <a:cs typeface="Times New Roman"/>
              </a:rPr>
              <a:t>Prince’s </a:t>
            </a:r>
            <a:r>
              <a:rPr dirty="0" sz="1450" spc="-10">
                <a:latin typeface="Times New Roman"/>
                <a:cs typeface="Times New Roman"/>
              </a:rPr>
              <a:t>sight, bright-eyed,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her colour somewhat freshened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exercise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singing. It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dramatic entrance, and to the somewhat doleful prisoner within the sight 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sunshine.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‘Ah,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running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her—‘you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here!’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meaningly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Gordon;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soon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door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closed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fell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25">
                <a:latin typeface="Times New Roman"/>
                <a:cs typeface="Times New Roman"/>
              </a:rPr>
              <a:t>Otto’s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neck.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here!’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moaned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clung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stood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stiffly</a:t>
            </a:r>
            <a:r>
              <a:rPr dirty="0" sz="1450" spc="-10">
                <a:latin typeface="Times New Roman"/>
                <a:cs typeface="Times New Roman"/>
              </a:rPr>
              <a:t> 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enviable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situation,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instantly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recovered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outburst.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‘Poor child,’ she said, </a:t>
            </a:r>
            <a:r>
              <a:rPr dirty="0" sz="1450" spc="-5">
                <a:latin typeface="Times New Roman"/>
                <a:cs typeface="Times New Roman"/>
              </a:rPr>
              <a:t>‘poor </a:t>
            </a:r>
            <a:r>
              <a:rPr dirty="0" sz="1450" spc="-10">
                <a:latin typeface="Times New Roman"/>
                <a:cs typeface="Times New Roman"/>
              </a:rPr>
              <a:t>child! Sit down beside me here, and tell me all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really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bleeds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-5">
                <a:latin typeface="Times New Roman"/>
                <a:cs typeface="Times New Roman"/>
              </a:rPr>
              <a:t> you.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‘Madam,’ replied the Prince, sitting down beside </a:t>
            </a:r>
            <a:r>
              <a:rPr dirty="0" sz="1450" spc="-20">
                <a:latin typeface="Times New Roman"/>
                <a:cs typeface="Times New Roman"/>
              </a:rPr>
              <a:t>her, </a:t>
            </a:r>
            <a:r>
              <a:rPr dirty="0" sz="1450" spc="-10">
                <a:latin typeface="Times New Roman"/>
                <a:cs typeface="Times New Roman"/>
              </a:rPr>
              <a:t>his gallantry recovered,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 time will now </a:t>
            </a:r>
            <a:r>
              <a:rPr dirty="0" sz="1450" spc="-5">
                <a:latin typeface="Times New Roman"/>
                <a:cs typeface="Times New Roman"/>
              </a:rPr>
              <a:t>go </a:t>
            </a:r>
            <a:r>
              <a:rPr dirty="0" sz="1450" spc="-10">
                <a:latin typeface="Times New Roman"/>
                <a:cs typeface="Times New Roman"/>
              </a:rPr>
              <a:t>all too quickly till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leave. But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 ask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for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news.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most bitterly condemned myself for my inertia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last night.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wisely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counselled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duty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resist.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wisely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nobly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counselled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since</a:t>
            </a:r>
            <a:r>
              <a:rPr dirty="0" sz="1450" spc="-5">
                <a:latin typeface="Times New Roman"/>
                <a:cs typeface="Times New Roman"/>
              </a:rPr>
              <a:t> thought of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wonder.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noble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‘Otto,’ she said, ‘spare me. </a:t>
            </a:r>
            <a:r>
              <a:rPr dirty="0" sz="1450" spc="-50">
                <a:latin typeface="Times New Roman"/>
                <a:cs typeface="Times New Roman"/>
              </a:rPr>
              <a:t>Was </a:t>
            </a:r>
            <a:r>
              <a:rPr dirty="0" sz="1450" spc="-10">
                <a:latin typeface="Times New Roman"/>
                <a:cs typeface="Times New Roman"/>
              </a:rPr>
              <a:t>it even right,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wonder?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duties, </a:t>
            </a:r>
            <a:r>
              <a:rPr dirty="0" sz="1450" spc="-5">
                <a:latin typeface="Times New Roman"/>
                <a:cs typeface="Times New Roman"/>
              </a:rPr>
              <a:t>too, 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poor </a:t>
            </a:r>
            <a:r>
              <a:rPr dirty="0" sz="1450" spc="-10">
                <a:latin typeface="Times New Roman"/>
                <a:cs typeface="Times New Roman"/>
              </a:rPr>
              <a:t>child; and when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see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they all melt—all my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resolutions fly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away.’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late,’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sighing.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‘O,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resisted?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I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freedom?’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570"/>
              </a:spcBef>
            </a:pPr>
            <a:r>
              <a:rPr dirty="0" sz="1450" spc="-30">
                <a:latin typeface="Times New Roman"/>
                <a:cs typeface="Times New Roman"/>
              </a:rPr>
              <a:t>‘Well, </a:t>
            </a:r>
            <a:r>
              <a:rPr dirty="0" sz="1450" spc="-10">
                <a:latin typeface="Times New Roman"/>
                <a:cs typeface="Times New Roman"/>
              </a:rPr>
              <a:t>what would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give?’ she asked; and the red fan was spread; only 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battlements,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brightly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surveyed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him.</a:t>
            </a:r>
            <a:endParaRPr sz="1450">
              <a:latin typeface="Times New Roman"/>
              <a:cs typeface="Times New Roman"/>
            </a:endParaRPr>
          </a:p>
          <a:p>
            <a:pPr marL="12700" marR="556895">
              <a:lnSpc>
                <a:spcPts val="2300"/>
              </a:lnSpc>
              <a:spcBef>
                <a:spcPts val="120"/>
              </a:spcBef>
            </a:pPr>
            <a:r>
              <a:rPr dirty="0" sz="1450" spc="-10">
                <a:latin typeface="Times New Roman"/>
                <a:cs typeface="Times New Roman"/>
              </a:rPr>
              <a:t>‘I? What </a:t>
            </a:r>
            <a:r>
              <a:rPr dirty="0" sz="1450" spc="-5">
                <a:latin typeface="Times New Roman"/>
                <a:cs typeface="Times New Roman"/>
              </a:rPr>
              <a:t>do you </a:t>
            </a:r>
            <a:r>
              <a:rPr dirty="0" sz="1450" spc="-10">
                <a:latin typeface="Times New Roman"/>
                <a:cs typeface="Times New Roman"/>
              </a:rPr>
              <a:t>mean? Madam,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some news for me,’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10">
                <a:latin typeface="Times New Roman"/>
                <a:cs typeface="Times New Roman"/>
              </a:rPr>
              <a:t>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dub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ou</a:t>
            </a:r>
            <a:r>
              <a:rPr dirty="0" sz="1450" spc="-10">
                <a:latin typeface="Times New Roman"/>
                <a:cs typeface="Times New Roman"/>
              </a:rPr>
              <a:t>sl</a:t>
            </a:r>
            <a:r>
              <a:rPr dirty="0" sz="1450" spc="-10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marL="12700" marR="6350">
              <a:lnSpc>
                <a:spcPts val="1730"/>
              </a:lnSpc>
              <a:spcBef>
                <a:spcPts val="464"/>
              </a:spcBef>
            </a:pP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feet.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‘Do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trifle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hopes,’</a:t>
            </a:r>
            <a:r>
              <a:rPr dirty="0" sz="1450" spc="-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pleaded.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‘Tell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dearest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Madame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Rosen,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me!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cruel: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nature.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075" cy="931862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Give?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nothing;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nothing;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mercy.’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‘Do </a:t>
            </a:r>
            <a:r>
              <a:rPr dirty="0" sz="1450" spc="-5">
                <a:latin typeface="Times New Roman"/>
                <a:cs typeface="Times New Roman"/>
              </a:rPr>
              <a:t>not,’ </a:t>
            </a:r>
            <a:r>
              <a:rPr dirty="0" sz="1450" spc="-10">
                <a:latin typeface="Times New Roman"/>
                <a:cs typeface="Times New Roman"/>
              </a:rPr>
              <a:t>she said; ‘it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25">
                <a:latin typeface="Times New Roman"/>
                <a:cs typeface="Times New Roman"/>
              </a:rPr>
              <a:t>fair. </a:t>
            </a:r>
            <a:r>
              <a:rPr dirty="0" sz="1450" spc="-10">
                <a:latin typeface="Times New Roman"/>
                <a:cs typeface="Times New Roman"/>
              </a:rPr>
              <a:t>Otto,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know my weakness. Spare me. Be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generous.’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‘O, madam,’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‘it is for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generous, to have </a:t>
            </a:r>
            <a:r>
              <a:rPr dirty="0" sz="1450" spc="-25">
                <a:latin typeface="Times New Roman"/>
                <a:cs typeface="Times New Roman"/>
              </a:rPr>
              <a:t>pity.’ </a:t>
            </a:r>
            <a:r>
              <a:rPr dirty="0" sz="1450" spc="-10">
                <a:latin typeface="Times New Roman"/>
                <a:cs typeface="Times New Roman"/>
              </a:rPr>
              <a:t>He took 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pressed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it;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plied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caresses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appeals.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enjoyable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sham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siege,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relented.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sprang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feet,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tore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dress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open,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warm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bosom,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threw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order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floor.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‘There!’ she cried. ‘I forced it from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10">
                <a:latin typeface="Times New Roman"/>
                <a:cs typeface="Times New Roman"/>
              </a:rPr>
              <a:t>Use it,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ruined!’ And 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veil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force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emotions.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Otto sprang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0">
                <a:latin typeface="Times New Roman"/>
                <a:cs typeface="Times New Roman"/>
              </a:rPr>
              <a:t>paper, </a:t>
            </a:r>
            <a:r>
              <a:rPr dirty="0" sz="1450" spc="-10">
                <a:latin typeface="Times New Roman"/>
                <a:cs typeface="Times New Roman"/>
              </a:rPr>
              <a:t>read it, and cried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aloud. ‘O, God bless her!’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‘God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her.’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kissed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writing.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70">
                <a:latin typeface="Times New Roman"/>
                <a:cs typeface="Times New Roman"/>
              </a:rPr>
              <a:t>Von</a:t>
            </a:r>
            <a:r>
              <a:rPr dirty="0" sz="1450" spc="-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singularly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good-natured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woman,</a:t>
            </a:r>
            <a:r>
              <a:rPr dirty="0" sz="1450" spc="-5">
                <a:latin typeface="Times New Roman"/>
                <a:cs typeface="Times New Roman"/>
              </a:rPr>
              <a:t> 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beyond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10">
                <a:latin typeface="Times New Roman"/>
                <a:cs typeface="Times New Roman"/>
              </a:rPr>
              <a:t>‘Ingrate!’ she cried; ‘I wrung it from </a:t>
            </a:r>
            <a:r>
              <a:rPr dirty="0" sz="1450" spc="-20">
                <a:latin typeface="Times New Roman"/>
                <a:cs typeface="Times New Roman"/>
              </a:rPr>
              <a:t>her,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betrayed my trust to get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 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’tis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thank!’</a:t>
            </a:r>
            <a:endParaRPr sz="1450">
              <a:latin typeface="Times New Roman"/>
              <a:cs typeface="Times New Roman"/>
            </a:endParaRPr>
          </a:p>
          <a:p>
            <a:pPr algn="just" marL="12700" marR="2148205">
              <a:lnSpc>
                <a:spcPts val="2300"/>
              </a:lnSpc>
              <a:spcBef>
                <a:spcPts val="115"/>
              </a:spcBef>
            </a:pPr>
            <a:r>
              <a:rPr dirty="0" sz="1450" spc="-10">
                <a:latin typeface="Times New Roman"/>
                <a:cs typeface="Times New Roman"/>
              </a:rPr>
              <a:t>‘Can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blame me?’ said the Prince. ‘I love </a:t>
            </a:r>
            <a:r>
              <a:rPr dirty="0" sz="1450" spc="-25">
                <a:latin typeface="Times New Roman"/>
                <a:cs typeface="Times New Roman"/>
              </a:rPr>
              <a:t>her.’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I?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464"/>
              </a:spcBef>
            </a:pPr>
            <a:r>
              <a:rPr dirty="0" sz="1450" spc="-40">
                <a:latin typeface="Times New Roman"/>
                <a:cs typeface="Times New Roman"/>
              </a:rPr>
              <a:t>‘You,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Madame</a:t>
            </a:r>
            <a:r>
              <a:rPr dirty="0" sz="1450" spc="-5">
                <a:latin typeface="Times New Roman"/>
                <a:cs typeface="Times New Roman"/>
              </a:rPr>
              <a:t> von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Rosen?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dearest,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kindest,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generous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friends,’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approaching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be a </a:t>
            </a:r>
            <a:r>
              <a:rPr dirty="0" sz="1450" spc="-10">
                <a:latin typeface="Times New Roman"/>
                <a:cs typeface="Times New Roman"/>
              </a:rPr>
              <a:t>perfect friend,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were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so </a:t>
            </a:r>
            <a:r>
              <a:rPr dirty="0" sz="1450" spc="-20">
                <a:latin typeface="Times New Roman"/>
                <a:cs typeface="Times New Roman"/>
              </a:rPr>
              <a:t>lovely.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sense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5">
                <a:latin typeface="Times New Roman"/>
                <a:cs typeface="Times New Roman"/>
              </a:rPr>
              <a:t>humour,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cannot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unconscious </a:t>
            </a:r>
            <a:r>
              <a:rPr dirty="0" sz="1450" spc="-5">
                <a:latin typeface="Times New Roman"/>
                <a:cs typeface="Times New Roman"/>
              </a:rPr>
              <a:t>of your </a:t>
            </a:r>
            <a:r>
              <a:rPr dirty="0" sz="1450" spc="-10">
                <a:latin typeface="Times New Roman"/>
                <a:cs typeface="Times New Roman"/>
              </a:rPr>
              <a:t>charm, and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amuse yourself at times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playing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weakness; and at times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 take pleasure in the </a:t>
            </a:r>
            <a:r>
              <a:rPr dirty="0" sz="1450" spc="-25">
                <a:latin typeface="Times New Roman"/>
                <a:cs typeface="Times New Roman"/>
              </a:rPr>
              <a:t>comedy. </a:t>
            </a:r>
            <a:r>
              <a:rPr dirty="0" sz="1450" spc="-10">
                <a:latin typeface="Times New Roman"/>
                <a:cs typeface="Times New Roman"/>
              </a:rPr>
              <a:t>But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to-day: to-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day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true,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serious,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manly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friend,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suffer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15">
                <a:latin typeface="Times New Roman"/>
                <a:cs typeface="Times New Roman"/>
              </a:rPr>
              <a:t>forget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lovely and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weak. Come, dear Countess, let 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to-day repose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20">
                <a:latin typeface="Times New Roman"/>
                <a:cs typeface="Times New Roman"/>
              </a:rPr>
              <a:t>entirely.’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held</a:t>
            </a:r>
            <a:r>
              <a:rPr dirty="0" sz="1450" spc="-5">
                <a:latin typeface="Times New Roman"/>
                <a:cs typeface="Times New Roman"/>
              </a:rPr>
              <a:t> out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smiling,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frankly.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vow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bewitched me,’ she said; and then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laugh, ‘I break my </a:t>
            </a:r>
            <a:r>
              <a:rPr dirty="0" sz="1450" spc="-15">
                <a:latin typeface="Times New Roman"/>
                <a:cs typeface="Times New Roman"/>
              </a:rPr>
              <a:t>staff!’ </a:t>
            </a:r>
            <a:r>
              <a:rPr dirty="0" sz="1450" spc="-10">
                <a:latin typeface="Times New Roman"/>
                <a:cs typeface="Times New Roman"/>
              </a:rPr>
              <a:t>she added;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pay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compliment.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difficult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speech.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 as adroit, dear Prince,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am—charming.’ And as she said the word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 </a:t>
            </a:r>
            <a:r>
              <a:rPr dirty="0" sz="1450" spc="-20">
                <a:latin typeface="Times New Roman"/>
                <a:cs typeface="Times New Roman"/>
              </a:rPr>
              <a:t>curtsey,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justified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0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hardly keep the bargain, madam, when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make yourself so beautiful,’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bowing.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‘It was my last </a:t>
            </a:r>
            <a:r>
              <a:rPr dirty="0" sz="1450" spc="-20">
                <a:latin typeface="Times New Roman"/>
                <a:cs typeface="Times New Roman"/>
              </a:rPr>
              <a:t>arrow,’ </a:t>
            </a:r>
            <a:r>
              <a:rPr dirty="0" sz="1450" spc="-10">
                <a:latin typeface="Times New Roman"/>
                <a:cs typeface="Times New Roman"/>
              </a:rPr>
              <a:t>she returned. ‘I am disarmed. Blank cartridge, O mon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Prince!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choose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prison,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can,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 ruined.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Choose!’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‘Madame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Rosen,’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choose,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duty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points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 duty still neglected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this Featherhead. But </a:t>
            </a:r>
            <a:r>
              <a:rPr dirty="0" sz="1450" spc="-5">
                <a:latin typeface="Times New Roman"/>
                <a:cs typeface="Times New Roman"/>
              </a:rPr>
              <a:t>do not </a:t>
            </a:r>
            <a:r>
              <a:rPr dirty="0" sz="1450" spc="-10">
                <a:latin typeface="Times New Roman"/>
                <a:cs typeface="Times New Roman"/>
              </a:rPr>
              <a:t>fear to </a:t>
            </a:r>
            <a:r>
              <a:rPr dirty="0" sz="1450" spc="-5">
                <a:latin typeface="Times New Roman"/>
                <a:cs typeface="Times New Roman"/>
              </a:rPr>
              <a:t>be a </a:t>
            </a:r>
            <a:r>
              <a:rPr dirty="0" sz="1450" spc="-20">
                <a:latin typeface="Times New Roman"/>
                <a:cs typeface="Times New Roman"/>
              </a:rPr>
              <a:t>loser.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propose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instead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bear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chains,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016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Gondremark.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become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perfectly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unscrupulous: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save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wife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all, all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can ask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25">
                <a:latin typeface="Times New Roman"/>
                <a:cs typeface="Times New Roman"/>
              </a:rPr>
              <a:t>fancy. </a:t>
            </a:r>
            <a:r>
              <a:rPr dirty="0" sz="1450" spc="-10">
                <a:latin typeface="Times New Roman"/>
                <a:cs typeface="Times New Roman"/>
              </a:rPr>
              <a:t>He shall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filled; were </a:t>
            </a:r>
            <a:r>
              <a:rPr dirty="0" sz="1450" spc="-5">
                <a:latin typeface="Times New Roman"/>
                <a:cs typeface="Times New Roman"/>
              </a:rPr>
              <a:t>he huge </a:t>
            </a:r>
            <a:r>
              <a:rPr dirty="0" sz="1450" spc="-10">
                <a:latin typeface="Times New Roman"/>
                <a:cs typeface="Times New Roman"/>
              </a:rPr>
              <a:t>as leviathan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greedy as the grave,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content him. And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the fairy </a:t>
            </a:r>
            <a:r>
              <a:rPr dirty="0" sz="1450" spc="-5">
                <a:latin typeface="Times New Roman"/>
                <a:cs typeface="Times New Roman"/>
              </a:rPr>
              <a:t>of our </a:t>
            </a:r>
            <a:r>
              <a:rPr dirty="0" sz="1450" spc="-10">
                <a:latin typeface="Times New Roman"/>
                <a:cs typeface="Times New Roman"/>
              </a:rPr>
              <a:t>pantomime,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 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credit.’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‘Done!’ she cried. ‘Admirable! Prince Charming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longer—Prince </a:t>
            </a:r>
            <a:r>
              <a:rPr dirty="0" sz="1450" spc="-15">
                <a:latin typeface="Times New Roman"/>
                <a:cs typeface="Times New Roman"/>
              </a:rPr>
              <a:t>Sorcerer, </a:t>
            </a:r>
            <a:r>
              <a:rPr dirty="0" sz="1450" spc="-10">
                <a:latin typeface="Times New Roman"/>
                <a:cs typeface="Times New Roman"/>
              </a:rPr>
              <a:t> Prince Solon! Let </a:t>
            </a:r>
            <a:r>
              <a:rPr dirty="0" sz="1450" spc="-5">
                <a:latin typeface="Times New Roman"/>
                <a:cs typeface="Times New Roman"/>
              </a:rPr>
              <a:t>us go </a:t>
            </a:r>
            <a:r>
              <a:rPr dirty="0" sz="1450" spc="-10">
                <a:latin typeface="Times New Roman"/>
                <a:cs typeface="Times New Roman"/>
              </a:rPr>
              <a:t>this moment. </a:t>
            </a:r>
            <a:r>
              <a:rPr dirty="0" sz="1450" spc="-25">
                <a:latin typeface="Times New Roman"/>
                <a:cs typeface="Times New Roman"/>
              </a:rPr>
              <a:t>Stay,’ </a:t>
            </a:r>
            <a:r>
              <a:rPr dirty="0" sz="1450" spc="-10">
                <a:latin typeface="Times New Roman"/>
                <a:cs typeface="Times New Roman"/>
              </a:rPr>
              <a:t>she cried, pausing. ‘I beg dear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 to give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back these deeds. </a:t>
            </a:r>
            <a:r>
              <a:rPr dirty="0" sz="1450" spc="-30">
                <a:latin typeface="Times New Roman"/>
                <a:cs typeface="Times New Roman"/>
              </a:rPr>
              <a:t>’Twas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who liked the farm—I have 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seen it; and it was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who wished to benefit the peasants. And, besides,’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comical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tone,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prefer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ready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money.’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laughed.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‘Here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farmer,’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accepting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papers, </a:t>
            </a:r>
            <a:r>
              <a:rPr dirty="0" sz="1450" spc="-5">
                <a:latin typeface="Times New Roman"/>
                <a:cs typeface="Times New Roman"/>
              </a:rPr>
              <a:t>‘but </a:t>
            </a:r>
            <a:r>
              <a:rPr dirty="0" sz="1450" spc="-10">
                <a:latin typeface="Times New Roman"/>
                <a:cs typeface="Times New Roman"/>
              </a:rPr>
              <a:t>overwhelmed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debt.’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touched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bell,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Governor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appeared.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5">
                <a:latin typeface="Times New Roman"/>
                <a:cs typeface="Times New Roman"/>
              </a:rPr>
              <a:t>‘Governor,’ </a:t>
            </a:r>
            <a:r>
              <a:rPr dirty="0" sz="1450" spc="-10">
                <a:latin typeface="Times New Roman"/>
                <a:cs typeface="Times New Roman"/>
              </a:rPr>
              <a:t>she said, ‘I am going to elope with his Highness. The result </a:t>
            </a:r>
            <a:r>
              <a:rPr dirty="0" sz="1450" spc="-5">
                <a:latin typeface="Times New Roman"/>
                <a:cs typeface="Times New Roman"/>
              </a:rPr>
              <a:t>of 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talk has been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thorough understanding, and the coup d’état is </a:t>
            </a:r>
            <a:r>
              <a:rPr dirty="0" sz="1450" spc="-25">
                <a:latin typeface="Times New Roman"/>
                <a:cs typeface="Times New Roman"/>
              </a:rPr>
              <a:t>over. </a:t>
            </a:r>
            <a:r>
              <a:rPr dirty="0" sz="1450" spc="-10">
                <a:latin typeface="Times New Roman"/>
                <a:cs typeface="Times New Roman"/>
              </a:rPr>
              <a:t>Here is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order.’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Colonel Gordon adjusted silver spectacles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his nose. </a:t>
            </a:r>
            <a:r>
              <a:rPr dirty="0" sz="1450" spc="-35">
                <a:latin typeface="Times New Roman"/>
                <a:cs typeface="Times New Roman"/>
              </a:rPr>
              <a:t>‘Yes,’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‘the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Princess: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warrant,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countersigned.’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Heinrich!’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Rosen.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‘Well,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represent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him.’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630"/>
              </a:spcBef>
            </a:pPr>
            <a:r>
              <a:rPr dirty="0" sz="1450" spc="-30">
                <a:latin typeface="Times New Roman"/>
                <a:cs typeface="Times New Roman"/>
              </a:rPr>
              <a:t>‘Well,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Highness,’ resumed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soldier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fortune,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congratulate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upon </a:t>
            </a:r>
            <a:r>
              <a:rPr dirty="0" sz="1450" spc="-10">
                <a:latin typeface="Times New Roman"/>
                <a:cs typeface="Times New Roman"/>
              </a:rPr>
              <a:t>my loss.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been cut </a:t>
            </a:r>
            <a:r>
              <a:rPr dirty="0" sz="1450" spc="-5">
                <a:latin typeface="Times New Roman"/>
                <a:cs typeface="Times New Roman"/>
              </a:rPr>
              <a:t>out by </a:t>
            </a:r>
            <a:r>
              <a:rPr dirty="0" sz="1450" spc="-20">
                <a:latin typeface="Times New Roman"/>
                <a:cs typeface="Times New Roman"/>
              </a:rPr>
              <a:t>beauty,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left lamenting.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Doctor still remains to me: probus, doctus, lepidus, jucundus: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books.’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65">
                <a:latin typeface="Times New Roman"/>
                <a:cs typeface="Times New Roman"/>
              </a:rPr>
              <a:t>‘Ay,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poor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Governor’s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consolation?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leave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bare?’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Rosen.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‘And,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Highness,’ resumed Gordon, ‘may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trust that in the course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temporary obscuration,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found me discharge my part with suitable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respect and,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may add, tact?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adopted purposely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cheerfulness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manner;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mirth,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wine,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alleviations.’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‘Colonel,’ said Otto, holding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his hand, </a:t>
            </a:r>
            <a:r>
              <a:rPr dirty="0" sz="1450" spc="-5">
                <a:latin typeface="Times New Roman"/>
                <a:cs typeface="Times New Roman"/>
              </a:rPr>
              <a:t>‘your </a:t>
            </a:r>
            <a:r>
              <a:rPr dirty="0" sz="1450" spc="-10">
                <a:latin typeface="Times New Roman"/>
                <a:cs typeface="Times New Roman"/>
              </a:rPr>
              <a:t>society was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itself </a:t>
            </a:r>
            <a:r>
              <a:rPr dirty="0" sz="1450" spc="-5">
                <a:latin typeface="Times New Roman"/>
                <a:cs typeface="Times New Roman"/>
              </a:rPr>
              <a:t>enough. 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 not </a:t>
            </a:r>
            <a:r>
              <a:rPr dirty="0" sz="1450" spc="-10">
                <a:latin typeface="Times New Roman"/>
                <a:cs typeface="Times New Roman"/>
              </a:rPr>
              <a:t>merely thank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pleasant spirits;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to thank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besides,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some </a:t>
            </a:r>
            <a:r>
              <a:rPr dirty="0" sz="1450" spc="-15">
                <a:latin typeface="Times New Roman"/>
                <a:cs typeface="Times New Roman"/>
              </a:rPr>
              <a:t>philosophy,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which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stood in need.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trust </a:t>
            </a:r>
            <a:r>
              <a:rPr dirty="0" sz="1450" spc="-5">
                <a:latin typeface="Times New Roman"/>
                <a:cs typeface="Times New Roman"/>
              </a:rPr>
              <a:t>I do not </a:t>
            </a:r>
            <a:r>
              <a:rPr dirty="0" sz="1450" spc="-10">
                <a:latin typeface="Times New Roman"/>
                <a:cs typeface="Times New Roman"/>
              </a:rPr>
              <a:t>see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for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 time; and in the meanwhile, 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memento </a:t>
            </a:r>
            <a:r>
              <a:rPr dirty="0" sz="1450" spc="-5">
                <a:latin typeface="Times New Roman"/>
                <a:cs typeface="Times New Roman"/>
              </a:rPr>
              <a:t>of our </a:t>
            </a:r>
            <a:r>
              <a:rPr dirty="0" sz="1450" spc="-10">
                <a:latin typeface="Times New Roman"/>
                <a:cs typeface="Times New Roman"/>
              </a:rPr>
              <a:t>strange acquaintance, let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 </a:t>
            </a:r>
            <a:r>
              <a:rPr dirty="0" sz="1450" spc="-15">
                <a:latin typeface="Times New Roman"/>
                <a:cs typeface="Times New Roman"/>
              </a:rPr>
              <a:t>offer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these verses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which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now engaged.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so little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poet, and was so ill inspired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prison bars, that they have some claim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least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5">
                <a:latin typeface="Times New Roman"/>
                <a:cs typeface="Times New Roman"/>
              </a:rPr>
              <a:t>curiosity.’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0">
                <a:latin typeface="Times New Roman"/>
                <a:cs typeface="Times New Roman"/>
              </a:rPr>
              <a:t>Colonel’s </a:t>
            </a:r>
            <a:r>
              <a:rPr dirty="0" sz="1450" spc="-10">
                <a:latin typeface="Times New Roman"/>
                <a:cs typeface="Times New Roman"/>
              </a:rPr>
              <a:t>countenance lighted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took the paper; the silver spectacles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 hurriedly replaced. ‘Ha!’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‘Alexandrines, the tragic metre.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shall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cherish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Highness,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relic;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suitable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offering,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although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35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say it, could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made. “Dieux </a:t>
            </a:r>
            <a:r>
              <a:rPr dirty="0" sz="1450" spc="-5">
                <a:latin typeface="Times New Roman"/>
                <a:cs typeface="Times New Roman"/>
              </a:rPr>
              <a:t>de </a:t>
            </a:r>
            <a:r>
              <a:rPr dirty="0" sz="1450" spc="-10">
                <a:latin typeface="Times New Roman"/>
                <a:cs typeface="Times New Roman"/>
              </a:rPr>
              <a:t>l’immense plaine et des vastes forêts.” </a:t>
            </a:r>
            <a:r>
              <a:rPr dirty="0" sz="1450" spc="-50">
                <a:latin typeface="Times New Roman"/>
                <a:cs typeface="Times New Roman"/>
              </a:rPr>
              <a:t>Very </a:t>
            </a:r>
            <a:r>
              <a:rPr dirty="0" sz="1450" spc="-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good,’ he </a:t>
            </a:r>
            <a:r>
              <a:rPr dirty="0" sz="1450" spc="-10">
                <a:latin typeface="Times New Roman"/>
                <a:cs typeface="Times New Roman"/>
              </a:rPr>
              <a:t>said, ‘very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indeed! “Et </a:t>
            </a:r>
            <a:r>
              <a:rPr dirty="0" sz="1450" spc="-5">
                <a:latin typeface="Times New Roman"/>
                <a:cs typeface="Times New Roman"/>
              </a:rPr>
              <a:t>du </a:t>
            </a:r>
            <a:r>
              <a:rPr dirty="0" sz="1450" spc="-10">
                <a:latin typeface="Times New Roman"/>
                <a:cs typeface="Times New Roman"/>
              </a:rPr>
              <a:t>geôlier lui-même apprendre des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leçons.”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 handsome,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begad!’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‘Come, </a:t>
            </a:r>
            <a:r>
              <a:rPr dirty="0" sz="1450" spc="-15">
                <a:latin typeface="Times New Roman"/>
                <a:cs typeface="Times New Roman"/>
              </a:rPr>
              <a:t>Governor,’ </a:t>
            </a:r>
            <a:r>
              <a:rPr dirty="0" sz="1450" spc="-10">
                <a:latin typeface="Times New Roman"/>
                <a:cs typeface="Times New Roman"/>
              </a:rPr>
              <a:t>cried the Countess, ‘you can read his poetry when we are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grudging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portals.’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 ask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pardon,’ said the Colonel. </a:t>
            </a:r>
            <a:r>
              <a:rPr dirty="0" sz="1450" spc="-45">
                <a:latin typeface="Times New Roman"/>
                <a:cs typeface="Times New Roman"/>
              </a:rPr>
              <a:t>‘To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character and tastes,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 verses, this handsome reference—most moving,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assure </a:t>
            </a:r>
            <a:r>
              <a:rPr dirty="0" sz="1450" spc="-5">
                <a:latin typeface="Times New Roman"/>
                <a:cs typeface="Times New Roman"/>
              </a:rPr>
              <a:t>you. </a:t>
            </a:r>
            <a:r>
              <a:rPr dirty="0" sz="1450" spc="-10">
                <a:latin typeface="Times New Roman"/>
                <a:cs typeface="Times New Roman"/>
              </a:rPr>
              <a:t>Can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5">
                <a:latin typeface="Times New Roman"/>
                <a:cs typeface="Times New Roman"/>
              </a:rPr>
              <a:t>offer 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-10">
                <a:latin typeface="Times New Roman"/>
                <a:cs typeface="Times New Roman"/>
              </a:rPr>
              <a:t> 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escort?’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‘No,</a:t>
            </a:r>
            <a:r>
              <a:rPr dirty="0" sz="1450" spc="-5">
                <a:latin typeface="Times New Roman"/>
                <a:cs typeface="Times New Roman"/>
              </a:rPr>
              <a:t> no,’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0">
                <a:latin typeface="Times New Roman"/>
                <a:cs typeface="Times New Roman"/>
              </a:rPr>
              <a:t>‘We</a:t>
            </a:r>
            <a:r>
              <a:rPr dirty="0" sz="1450" spc="-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incogniti,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arrived.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70">
                <a:latin typeface="Times New Roman"/>
                <a:cs typeface="Times New Roman"/>
              </a:rPr>
              <a:t>We</a:t>
            </a:r>
            <a:r>
              <a:rPr dirty="0" sz="1450" spc="-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ride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together; the Prince will take my </a:t>
            </a:r>
            <a:r>
              <a:rPr dirty="0" sz="1450" spc="-20">
                <a:latin typeface="Times New Roman"/>
                <a:cs typeface="Times New Roman"/>
              </a:rPr>
              <a:t>servant’s </a:t>
            </a:r>
            <a:r>
              <a:rPr dirty="0" sz="1450" spc="-10">
                <a:latin typeface="Times New Roman"/>
                <a:cs typeface="Times New Roman"/>
              </a:rPr>
              <a:t>horse. Hurry and </a:t>
            </a:r>
            <a:r>
              <a:rPr dirty="0" sz="1450" spc="-20">
                <a:latin typeface="Times New Roman"/>
                <a:cs typeface="Times New Roman"/>
              </a:rPr>
              <a:t>privacy, </a:t>
            </a:r>
            <a:r>
              <a:rPr dirty="0" sz="1450" spc="-10">
                <a:latin typeface="Times New Roman"/>
                <a:cs typeface="Times New Roman"/>
              </a:rPr>
              <a:t>Herr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Oberst,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seek.’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impatiently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way.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But Otto had still to bid farewell to </a:t>
            </a:r>
            <a:r>
              <a:rPr dirty="0" sz="1450" spc="-35">
                <a:latin typeface="Times New Roman"/>
                <a:cs typeface="Times New Roman"/>
              </a:rPr>
              <a:t>Dr. </a:t>
            </a:r>
            <a:r>
              <a:rPr dirty="0" sz="1450" spc="-10">
                <a:latin typeface="Times New Roman"/>
                <a:cs typeface="Times New Roman"/>
              </a:rPr>
              <a:t>Gotthold; and the Governor following,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spectacles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paper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other,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communicate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treasured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verses,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piece</a:t>
            </a:r>
            <a:r>
              <a:rPr dirty="0" sz="1450" spc="-5">
                <a:latin typeface="Times New Roman"/>
                <a:cs typeface="Times New Roman"/>
              </a:rPr>
              <a:t> 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piece,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succeeded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deciphering the manuscript, to all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came across; and still his enthusiasm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mounted. ‘I declare,’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 at last, with the air </a:t>
            </a:r>
            <a:r>
              <a:rPr dirty="0" sz="1450" spc="-5">
                <a:latin typeface="Times New Roman"/>
                <a:cs typeface="Times New Roman"/>
              </a:rPr>
              <a:t>of one </a:t>
            </a:r>
            <a:r>
              <a:rPr dirty="0" sz="1450" spc="-10">
                <a:latin typeface="Times New Roman"/>
                <a:cs typeface="Times New Roman"/>
              </a:rPr>
              <a:t>who has at length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divined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20">
                <a:latin typeface="Times New Roman"/>
                <a:cs typeface="Times New Roman"/>
              </a:rPr>
              <a:t>mystery,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remind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Robbie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Burns!’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But there is an end to all things; and at length Otto was walking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side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Rosen, along that mountain wall, her servant following with both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horses,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sunlight,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breeze,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flying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bird,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vast regions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5">
                <a:latin typeface="Times New Roman"/>
                <a:cs typeface="Times New Roman"/>
              </a:rPr>
              <a:t>air, </a:t>
            </a:r>
            <a:r>
              <a:rPr dirty="0" sz="1450" spc="-10">
                <a:latin typeface="Times New Roman"/>
                <a:cs typeface="Times New Roman"/>
              </a:rPr>
              <a:t>and the capacious prospect: wildwood and climbing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pinnacle, and the sound and voice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mountain torrents, at their hand: and far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melting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sapphire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plains.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walked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silence;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Otto’s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full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delight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liberty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nature,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still,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betweenwhiles,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preparing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interview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rough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promontory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rock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Felsenburg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concealed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behind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bulk,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lady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paused.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‘Here,’</a:t>
            </a:r>
            <a:r>
              <a:rPr dirty="0" sz="1450" spc="-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dismount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poor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Karl,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ply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spurs.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wild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ride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a good </a:t>
            </a:r>
            <a:r>
              <a:rPr dirty="0" sz="1450" spc="-10">
                <a:latin typeface="Times New Roman"/>
                <a:cs typeface="Times New Roman"/>
              </a:rPr>
              <a:t>companion.’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As she spoke,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carriage came into sight round the corner next below them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order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road.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heavily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creaking,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ahead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traveller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soberly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walking,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note-book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 spc="-5">
                <a:latin typeface="Times New Roman"/>
                <a:cs typeface="Times New Roman"/>
              </a:rPr>
              <a:t> John,’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hailed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 Baronet pocketed his note-book, stared through an eye-glass, and then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waved his stick; and </a:t>
            </a:r>
            <a:r>
              <a:rPr dirty="0" sz="1450" spc="-5">
                <a:latin typeface="Times New Roman"/>
                <a:cs typeface="Times New Roman"/>
              </a:rPr>
              <a:t>he on </a:t>
            </a:r>
            <a:r>
              <a:rPr dirty="0" sz="1450" spc="-10">
                <a:latin typeface="Times New Roman"/>
                <a:cs typeface="Times New Roman"/>
              </a:rPr>
              <a:t>his side, and the Countess and the Prince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theirs,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advanced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quicker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steps.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re-entrant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angle,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thin stream sprayed across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boulder and was scattered in rain among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brush; and the Baronet saluted the Prince with much punctilio. </a:t>
            </a:r>
            <a:r>
              <a:rPr dirty="0" sz="1450" spc="-60">
                <a:latin typeface="Times New Roman"/>
                <a:cs typeface="Times New Roman"/>
              </a:rPr>
              <a:t>To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Countess,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hand,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bowed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sneering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wonder.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46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817244">
              <a:lnSpc>
                <a:spcPct val="132400"/>
              </a:lnSpc>
              <a:spcBef>
                <a:spcPts val="100"/>
              </a:spcBef>
            </a:pPr>
            <a:r>
              <a:rPr dirty="0" sz="1450" spc="-10">
                <a:latin typeface="Times New Roman"/>
                <a:cs typeface="Times New Roman"/>
              </a:rPr>
              <a:t>‘Is it possible, madam,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heard the news?’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asked.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‘What news?’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‘News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order,’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 spc="-5">
                <a:latin typeface="Times New Roman"/>
                <a:cs typeface="Times New Roman"/>
              </a:rPr>
              <a:t> John: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revolution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State,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Republic declared, the palace burned to the </a:t>
            </a:r>
            <a:r>
              <a:rPr dirty="0" sz="1450" spc="-5">
                <a:latin typeface="Times New Roman"/>
                <a:cs typeface="Times New Roman"/>
              </a:rPr>
              <a:t>ground, </a:t>
            </a:r>
            <a:r>
              <a:rPr dirty="0" sz="1450" spc="-10">
                <a:latin typeface="Times New Roman"/>
                <a:cs typeface="Times New Roman"/>
              </a:rPr>
              <a:t>the Princess in flight,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 wounded—’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‘Hei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ric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</a:t>
            </a:r>
            <a:r>
              <a:rPr dirty="0" sz="1450" spc="-5">
                <a:latin typeface="Times New Roman"/>
                <a:cs typeface="Times New Roman"/>
              </a:rPr>
              <a:t>ound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?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screame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25">
                <a:latin typeface="Times New Roman"/>
                <a:cs typeface="Times New Roman"/>
              </a:rPr>
              <a:t>‘Wounded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suffering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acutely,’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John.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groans—’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There fell from the </a:t>
            </a:r>
            <a:r>
              <a:rPr dirty="0" sz="1450" spc="-20">
                <a:latin typeface="Times New Roman"/>
                <a:cs typeface="Times New Roman"/>
              </a:rPr>
              <a:t>lady’s </a:t>
            </a:r>
            <a:r>
              <a:rPr dirty="0" sz="1450" spc="-10">
                <a:latin typeface="Times New Roman"/>
                <a:cs typeface="Times New Roman"/>
              </a:rPr>
              <a:t>lips an oath so potent that, in smoother hours, 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 have made her hearers jump. She ran to her horse, scrambled to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saddle, and, yet half seated, dashed down the road at full gallop. The groom,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after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pause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5">
                <a:latin typeface="Times New Roman"/>
                <a:cs typeface="Times New Roman"/>
              </a:rPr>
              <a:t>wonder, </a:t>
            </a:r>
            <a:r>
              <a:rPr dirty="0" sz="1450" spc="-10">
                <a:latin typeface="Times New Roman"/>
                <a:cs typeface="Times New Roman"/>
              </a:rPr>
              <a:t>followed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10">
                <a:latin typeface="Times New Roman"/>
                <a:cs typeface="Times New Roman"/>
              </a:rPr>
              <a:t>The rush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impetuous passage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almost scared the carriage horses over the </a:t>
            </a:r>
            <a:r>
              <a:rPr dirty="0" sz="1450" spc="-15">
                <a:latin typeface="Times New Roman"/>
                <a:cs typeface="Times New Roman"/>
              </a:rPr>
              <a:t>verge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steep hill; and still 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clattered </a:t>
            </a:r>
            <a:r>
              <a:rPr dirty="0" sz="1450" spc="-15">
                <a:latin typeface="Times New Roman"/>
                <a:cs typeface="Times New Roman"/>
              </a:rPr>
              <a:t>further, </a:t>
            </a:r>
            <a:r>
              <a:rPr dirty="0" sz="1450" spc="-10">
                <a:latin typeface="Times New Roman"/>
                <a:cs typeface="Times New Roman"/>
              </a:rPr>
              <a:t>and the crags echoed to her flight, and still the groom flogged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vainly in pursuit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0">
                <a:latin typeface="Times New Roman"/>
                <a:cs typeface="Times New Roman"/>
              </a:rPr>
              <a:t>her.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 the fourth </a:t>
            </a:r>
            <a:r>
              <a:rPr dirty="0" sz="1450" spc="-15">
                <a:latin typeface="Times New Roman"/>
                <a:cs typeface="Times New Roman"/>
              </a:rPr>
              <a:t>corner,</a:t>
            </a:r>
            <a:r>
              <a:rPr dirty="0" sz="1450" spc="3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woman trailing slowly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leaped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escaped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death</a:t>
            </a:r>
            <a:r>
              <a:rPr dirty="0" sz="1450" spc="-5">
                <a:latin typeface="Times New Roman"/>
                <a:cs typeface="Times New Roman"/>
              </a:rPr>
              <a:t> 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hand’s-breadth.</a:t>
            </a:r>
            <a:r>
              <a:rPr dirty="0" sz="1450" spc="-10">
                <a:latin typeface="Times New Roman"/>
                <a:cs typeface="Times New Roman"/>
              </a:rPr>
              <a:t> But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wasted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neither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glance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nor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thought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incident.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Out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in,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bluffs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mountain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wall,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fled,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loose-reined,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groom toiled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pursuit.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‘A most impulsive lady!’ said Sir </a:t>
            </a:r>
            <a:r>
              <a:rPr dirty="0" sz="1450" spc="-5">
                <a:latin typeface="Times New Roman"/>
                <a:cs typeface="Times New Roman"/>
              </a:rPr>
              <a:t>John. </a:t>
            </a:r>
            <a:r>
              <a:rPr dirty="0" sz="1450" spc="-10">
                <a:latin typeface="Times New Roman"/>
                <a:cs typeface="Times New Roman"/>
              </a:rPr>
              <a:t>‘Who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thought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him?’ And before the words were uttered,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struggling in the </a:t>
            </a:r>
            <a:r>
              <a:rPr dirty="0" sz="1450" spc="-20">
                <a:latin typeface="Times New Roman"/>
                <a:cs typeface="Times New Roman"/>
              </a:rPr>
              <a:t>Prince’s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grasp.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‘My wife!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Princess? What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road,’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gasped.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left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twenty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minutes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And next moment, the choked author stood alone, and the Prince </a:t>
            </a:r>
            <a:r>
              <a:rPr dirty="0" sz="1450" spc="-5">
                <a:latin typeface="Times New Roman"/>
                <a:cs typeface="Times New Roman"/>
              </a:rPr>
              <a:t>on foot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racing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behind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450" spc="-15" b="1">
                <a:latin typeface="Times New Roman"/>
                <a:cs typeface="Times New Roman"/>
              </a:rPr>
              <a:t>CHAPTER </a:t>
            </a:r>
            <a:r>
              <a:rPr dirty="0" sz="1450" spc="-10" b="1">
                <a:latin typeface="Times New Roman"/>
                <a:cs typeface="Times New Roman"/>
              </a:rPr>
              <a:t>IV—BABES</a:t>
            </a:r>
            <a:r>
              <a:rPr dirty="0" sz="1450" spc="-1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IN</a:t>
            </a:r>
            <a:r>
              <a:rPr dirty="0" sz="1450" spc="-1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 </a:t>
            </a:r>
            <a:r>
              <a:rPr dirty="0" sz="1450" spc="-15" b="1">
                <a:latin typeface="Times New Roman"/>
                <a:cs typeface="Times New Roman"/>
              </a:rPr>
              <a:t>WOOD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</a:pPr>
            <a:r>
              <a:rPr dirty="0" sz="1450" spc="-10">
                <a:latin typeface="Times New Roman"/>
                <a:cs typeface="Times New Roman"/>
              </a:rPr>
              <a:t>While the feet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Prince continued to run </a:t>
            </a:r>
            <a:r>
              <a:rPr dirty="0" sz="1450" spc="-20">
                <a:latin typeface="Times New Roman"/>
                <a:cs typeface="Times New Roman"/>
              </a:rPr>
              <a:t>swiftly,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heart, which had 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outstripped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running,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soon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linger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hang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back.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ceased to pity the misfortune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to yearn for the sight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Seraphina;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memory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obdurate coldness awoke within him, and woke in turn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habitual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diffidence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self.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John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even known that she was speeding to the Felsenburg,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would have </a:t>
            </a:r>
            <a:r>
              <a:rPr dirty="0" sz="1450" spc="-5">
                <a:latin typeface="Times New Roman"/>
                <a:cs typeface="Times New Roman"/>
              </a:rPr>
              <a:t> gone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ardour.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was,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intruding, profiting, perhaps,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her misfortune, and now that she was fallen,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proffering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unloved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caresses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wife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spurned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prosperity.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sore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spots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vanity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burn;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anger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assumed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the carriage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hostile generosity;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would utterly forgive indeed;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help, save, and comfort his unloving wife;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all with distant self-denial,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imposing silence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his heart, respecting </a:t>
            </a:r>
            <a:r>
              <a:rPr dirty="0" sz="1450" spc="-15">
                <a:latin typeface="Times New Roman"/>
                <a:cs typeface="Times New Roman"/>
              </a:rPr>
              <a:t>Seraphina’s </a:t>
            </a:r>
            <a:r>
              <a:rPr dirty="0" sz="1450" spc="-10">
                <a:latin typeface="Times New Roman"/>
                <a:cs typeface="Times New Roman"/>
              </a:rPr>
              <a:t>disaffection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innocence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child. So, when at length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turned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corner and beheld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Princess, it was his first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 spc="-10">
                <a:latin typeface="Times New Roman"/>
                <a:cs typeface="Times New Roman"/>
              </a:rPr>
              <a:t>to reassure her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purity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respect, and 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at once ceased running and stood still. She,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part, began to run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cry; then, seeing him pause, she paused also, smitten 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remorse;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length,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guilty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timidity,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walked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nearly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stood.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‘Otto,’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ruined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all!’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‘Seraphina!’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 with </a:t>
            </a:r>
            <a:r>
              <a:rPr dirty="0" sz="1450" spc="-5">
                <a:latin typeface="Times New Roman"/>
                <a:cs typeface="Times New Roman"/>
              </a:rPr>
              <a:t>a sob, but </a:t>
            </a:r>
            <a:r>
              <a:rPr dirty="0" sz="1450" spc="-10">
                <a:latin typeface="Times New Roman"/>
                <a:cs typeface="Times New Roman"/>
              </a:rPr>
              <a:t>did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move, partly withheld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resolutions, partly struck stupid at the sight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weariness and </a:t>
            </a:r>
            <a:r>
              <a:rPr dirty="0" sz="1450" spc="-20">
                <a:latin typeface="Times New Roman"/>
                <a:cs typeface="Times New Roman"/>
              </a:rPr>
              <a:t>disorder.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stood silent, they had soon been locked in an embrace. But she too had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prepared herself against the </a:t>
            </a:r>
            <a:r>
              <a:rPr dirty="0" sz="1450" spc="-20">
                <a:latin typeface="Times New Roman"/>
                <a:cs typeface="Times New Roman"/>
              </a:rPr>
              <a:t>interview, </a:t>
            </a:r>
            <a:r>
              <a:rPr dirty="0" sz="1450" spc="-10">
                <a:latin typeface="Times New Roman"/>
                <a:cs typeface="Times New Roman"/>
              </a:rPr>
              <a:t>and must spoil the golden </a:t>
            </a:r>
            <a:r>
              <a:rPr dirty="0" sz="1450" spc="-5">
                <a:latin typeface="Times New Roman"/>
                <a:cs typeface="Times New Roman"/>
              </a:rPr>
              <a:t>hour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protestations.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ts val="1735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‘All!’</a:t>
            </a:r>
            <a:r>
              <a:rPr dirty="0" sz="1450" spc="-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went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ruined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all!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kindness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0"/>
              </a:spcBef>
            </a:pPr>
            <a:r>
              <a:rPr dirty="0" sz="1450" spc="-10">
                <a:latin typeface="Times New Roman"/>
                <a:cs typeface="Times New Roman"/>
              </a:rPr>
              <a:t>—not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justify,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own,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faults.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been taught so cruelly;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had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 time for thought, and see the world so changed.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been blind, stone-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blind;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let all true </a:t>
            </a:r>
            <a:r>
              <a:rPr dirty="0" sz="1450" spc="-5">
                <a:latin typeface="Times New Roman"/>
                <a:cs typeface="Times New Roman"/>
              </a:rPr>
              <a:t>good go by </a:t>
            </a:r>
            <a:r>
              <a:rPr dirty="0" sz="1450" spc="-10">
                <a:latin typeface="Times New Roman"/>
                <a:cs typeface="Times New Roman"/>
              </a:rPr>
              <a:t>me, and lived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shadows. But when 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dream fell,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 betrayed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thought I </a:t>
            </a:r>
            <a:r>
              <a:rPr dirty="0" sz="1450" spc="-10">
                <a:latin typeface="Times New Roman"/>
                <a:cs typeface="Times New Roman"/>
              </a:rPr>
              <a:t>had killed—’ She paused. ‘I </a:t>
            </a:r>
            <a:r>
              <a:rPr dirty="0" sz="1450" spc="-5">
                <a:latin typeface="Times New Roman"/>
                <a:cs typeface="Times New Roman"/>
              </a:rPr>
              <a:t> thought I </a:t>
            </a:r>
            <a:r>
              <a:rPr dirty="0" sz="1450" spc="-10">
                <a:latin typeface="Times New Roman"/>
                <a:cs typeface="Times New Roman"/>
              </a:rPr>
              <a:t>had killed Gondremark,’ she said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deep flush, ‘and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found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 alone,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said.’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The mention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name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Gondremark pricked the Princes generosity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spur. ‘Well,’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cried, ‘and whose fault was it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mine? It was my duty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beside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loved </a:t>
            </a:r>
            <a:r>
              <a:rPr dirty="0" sz="1450" spc="-5">
                <a:latin typeface="Times New Roman"/>
                <a:cs typeface="Times New Roman"/>
              </a:rPr>
              <a:t>or not. </a:t>
            </a:r>
            <a:r>
              <a:rPr dirty="0" sz="1450" spc="-10">
                <a:latin typeface="Times New Roman"/>
                <a:cs typeface="Times New Roman"/>
              </a:rPr>
              <a:t>But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skulker in the grain, and found it easier 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desert than to oppose </a:t>
            </a:r>
            <a:r>
              <a:rPr dirty="0" sz="1450" spc="-5">
                <a:latin typeface="Times New Roman"/>
                <a:cs typeface="Times New Roman"/>
              </a:rPr>
              <a:t>you. I </a:t>
            </a:r>
            <a:r>
              <a:rPr dirty="0" sz="1450" spc="-10">
                <a:latin typeface="Times New Roman"/>
                <a:cs typeface="Times New Roman"/>
              </a:rPr>
              <a:t>could never learn that better part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love, to fight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love’s </a:t>
            </a:r>
            <a:r>
              <a:rPr dirty="0" sz="1450" spc="-10">
                <a:latin typeface="Times New Roman"/>
                <a:cs typeface="Times New Roman"/>
              </a:rPr>
              <a:t>battles. But yet the love was there. And now when this toy kingdom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ours has fallen, first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all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my demerits, and next </a:t>
            </a:r>
            <a:r>
              <a:rPr dirty="0" sz="1450" spc="-5">
                <a:latin typeface="Times New Roman"/>
                <a:cs typeface="Times New Roman"/>
              </a:rPr>
              <a:t>by your </a:t>
            </a:r>
            <a:r>
              <a:rPr dirty="0" sz="1450" spc="-10">
                <a:latin typeface="Times New Roman"/>
                <a:cs typeface="Times New Roman"/>
              </a:rPr>
              <a:t>inexperience,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together,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poor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Job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merely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woman—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 me conjure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forgive the weakness and to repose in the love. Do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mistake me!’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cried, seeing her about to speak, and imposing silence 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uplifted hand. ‘My love is changed; it is </a:t>
            </a:r>
            <a:r>
              <a:rPr dirty="0" sz="1450" spc="-15">
                <a:latin typeface="Times New Roman"/>
                <a:cs typeface="Times New Roman"/>
              </a:rPr>
              <a:t>purged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any conjugal pretension; 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does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ask, does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hope, does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wish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return in </a:t>
            </a:r>
            <a:r>
              <a:rPr dirty="0" sz="1450" spc="-5">
                <a:latin typeface="Times New Roman"/>
                <a:cs typeface="Times New Roman"/>
              </a:rPr>
              <a:t>kind.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may </a:t>
            </a:r>
            <a:r>
              <a:rPr dirty="0" sz="1450" spc="-15">
                <a:latin typeface="Times New Roman"/>
                <a:cs typeface="Times New Roman"/>
              </a:rPr>
              <a:t>forget </a:t>
            </a:r>
            <a:r>
              <a:rPr dirty="0" sz="1450" spc="-10">
                <a:latin typeface="Times New Roman"/>
                <a:cs typeface="Times New Roman"/>
              </a:rPr>
              <a:t> for ever that part in which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found me so distasteful, and accept without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embarrassment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affection</a:t>
            </a:r>
            <a:r>
              <a:rPr dirty="0" sz="1450" spc="-5">
                <a:latin typeface="Times New Roman"/>
                <a:cs typeface="Times New Roman"/>
              </a:rPr>
              <a:t> of a </a:t>
            </a:r>
            <a:r>
              <a:rPr dirty="0" sz="1450" spc="-15">
                <a:latin typeface="Times New Roman"/>
                <a:cs typeface="Times New Roman"/>
              </a:rPr>
              <a:t>brother.’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5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generous,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Otto,’</a:t>
            </a:r>
            <a:r>
              <a:rPr dirty="0" sz="1450" spc="-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forfeited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cannot take this sacrifice.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had far better leave me. O, </a:t>
            </a:r>
            <a:r>
              <a:rPr dirty="0" sz="1450" spc="-5">
                <a:latin typeface="Times New Roman"/>
                <a:cs typeface="Times New Roman"/>
              </a:rPr>
              <a:t>go </a:t>
            </a:r>
            <a:r>
              <a:rPr dirty="0" sz="1450" spc="-30">
                <a:latin typeface="Times New Roman"/>
                <a:cs typeface="Times New Roman"/>
              </a:rPr>
              <a:t>away, </a:t>
            </a:r>
            <a:r>
              <a:rPr dirty="0" sz="1450" spc="-10">
                <a:latin typeface="Times New Roman"/>
                <a:cs typeface="Times New Roman"/>
              </a:rPr>
              <a:t>and leave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 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fate!’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‘O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no!’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Otto;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‘we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escape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hornet’s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nest,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you.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honour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engaged.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poor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Job;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behold!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miles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house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conduct </a:t>
            </a:r>
            <a:r>
              <a:rPr dirty="0" sz="1450" spc="-5">
                <a:latin typeface="Times New Roman"/>
                <a:cs typeface="Times New Roman"/>
              </a:rPr>
              <a:t>you. </a:t>
            </a:r>
            <a:r>
              <a:rPr dirty="0" sz="1450" spc="-10">
                <a:latin typeface="Times New Roman"/>
                <a:cs typeface="Times New Roman"/>
              </a:rPr>
              <a:t>Otto the Prince being down, we must try what luck remains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Otto the </a:t>
            </a:r>
            <a:r>
              <a:rPr dirty="0" sz="1450" spc="-20">
                <a:latin typeface="Times New Roman"/>
                <a:cs typeface="Times New Roman"/>
              </a:rPr>
              <a:t>Hunter. </a:t>
            </a:r>
            <a:r>
              <a:rPr dirty="0" sz="1450" spc="-10">
                <a:latin typeface="Times New Roman"/>
                <a:cs typeface="Times New Roman"/>
              </a:rPr>
              <a:t>Come, Seraphina; show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forgive me, and let </a:t>
            </a:r>
            <a:r>
              <a:rPr dirty="0" sz="1450" spc="-5">
                <a:latin typeface="Times New Roman"/>
                <a:cs typeface="Times New Roman"/>
              </a:rPr>
              <a:t>us </a:t>
            </a:r>
            <a:r>
              <a:rPr dirty="0" sz="1450" spc="-10">
                <a:latin typeface="Times New Roman"/>
                <a:cs typeface="Times New Roman"/>
              </a:rPr>
              <a:t>set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 this business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escape in the best spirits possible.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used to </a:t>
            </a:r>
            <a:r>
              <a:rPr dirty="0" sz="1450" spc="-30">
                <a:latin typeface="Times New Roman"/>
                <a:cs typeface="Times New Roman"/>
              </a:rPr>
              <a:t>say,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dear, </a:t>
            </a:r>
            <a:r>
              <a:rPr dirty="0" sz="1450" spc="-10">
                <a:latin typeface="Times New Roman"/>
                <a:cs typeface="Times New Roman"/>
              </a:rPr>
              <a:t>that, except 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husband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prince,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pleasant </a:t>
            </a:r>
            <a:r>
              <a:rPr dirty="0" sz="1450" spc="-25">
                <a:latin typeface="Times New Roman"/>
                <a:cs typeface="Times New Roman"/>
              </a:rPr>
              <a:t>fellow.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neither </a:t>
            </a:r>
            <a:r>
              <a:rPr dirty="0" sz="1450" spc="-30">
                <a:latin typeface="Times New Roman"/>
                <a:cs typeface="Times New Roman"/>
              </a:rPr>
              <a:t>now,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may like my company without remorse. Come, then; 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 idle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captured.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still walk? Forth,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then,’ 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 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way.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A little below where they stood,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good-sized brook passed below the road,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 overleapt it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single arch. On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bank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loquacious water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foot-path descended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green dell. Here it was rocky and </a:t>
            </a:r>
            <a:r>
              <a:rPr dirty="0" sz="1450" spc="-25">
                <a:latin typeface="Times New Roman"/>
                <a:cs typeface="Times New Roman"/>
              </a:rPr>
              <a:t>stony, </a:t>
            </a:r>
            <a:r>
              <a:rPr dirty="0" sz="1450" spc="-10">
                <a:latin typeface="Times New Roman"/>
                <a:cs typeface="Times New Roman"/>
              </a:rPr>
              <a:t>and lay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steep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scarps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ravine;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choked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brambles;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there,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fairy haughs, it lay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few paces evenly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green turf.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sponge,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hillside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oozed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well-water.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kept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growing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volume; at every leap it fell with heavier plunges and span more widely in the </a:t>
            </a:r>
            <a:r>
              <a:rPr dirty="0" sz="1450" spc="-5">
                <a:latin typeface="Times New Roman"/>
                <a:cs typeface="Times New Roman"/>
              </a:rPr>
              <a:t> pool. </a:t>
            </a:r>
            <a:r>
              <a:rPr dirty="0" sz="1450" spc="-10">
                <a:latin typeface="Times New Roman"/>
                <a:cs typeface="Times New Roman"/>
              </a:rPr>
              <a:t>Great had been the labours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stream, and great and agreeable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changes it had wrought. It had cut through dykes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stubborn rock, and </a:t>
            </a:r>
            <a:r>
              <a:rPr dirty="0" sz="1450" spc="-30">
                <a:latin typeface="Times New Roman"/>
                <a:cs typeface="Times New Roman"/>
              </a:rPr>
              <a:t>now, 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blowing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dolphin,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spouted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orifice;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humble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coasts,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undermined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rafted-down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goodlier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timber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forest;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these rough clearings it now set and tended primrose gardens,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planted woods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5">
                <a:latin typeface="Times New Roman"/>
                <a:cs typeface="Times New Roman"/>
              </a:rPr>
              <a:t>willow, </a:t>
            </a:r>
            <a:r>
              <a:rPr dirty="0" sz="1450" spc="-10">
                <a:latin typeface="Times New Roman"/>
                <a:cs typeface="Times New Roman"/>
              </a:rPr>
              <a:t>and made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favourite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silver birch. Through all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friendly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features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path,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acolyte,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conducted</a:t>
            </a:r>
            <a:r>
              <a:rPr dirty="0" sz="1450" spc="-5">
                <a:latin typeface="Times New Roman"/>
                <a:cs typeface="Times New Roman"/>
              </a:rPr>
              <a:t> 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wanderers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downward,—Otto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pausing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difficult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passages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lend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assistance;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following.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time,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help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her,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lighten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his—her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half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desperately, </a:t>
            </a:r>
            <a:r>
              <a:rPr dirty="0" sz="1450" spc="-10">
                <a:latin typeface="Times New Roman"/>
                <a:cs typeface="Times New Roman"/>
              </a:rPr>
              <a:t>woo him. He </a:t>
            </a:r>
            <a:r>
              <a:rPr dirty="0" sz="1450" spc="-35">
                <a:latin typeface="Times New Roman"/>
                <a:cs typeface="Times New Roman"/>
              </a:rPr>
              <a:t>saw,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dared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understand. ‘She does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love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me,’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told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magnanimity.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‘This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remorse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gratitude;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presumed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pitiful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concessions.’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45"/>
              </a:spcBef>
            </a:pPr>
            <a:r>
              <a:rPr dirty="0" sz="1450" spc="-10">
                <a:latin typeface="Times New Roman"/>
                <a:cs typeface="Times New Roman"/>
              </a:rPr>
              <a:t>Some way down the glen, the stream, already grown to </a:t>
            </a:r>
            <a:r>
              <a:rPr dirty="0" sz="1450" spc="-5">
                <a:latin typeface="Times New Roman"/>
                <a:cs typeface="Times New Roman"/>
              </a:rPr>
              <a:t>a good </a:t>
            </a:r>
            <a:r>
              <a:rPr dirty="0" sz="1450" spc="-10">
                <a:latin typeface="Times New Roman"/>
                <a:cs typeface="Times New Roman"/>
              </a:rPr>
              <a:t>bulk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0">
                <a:latin typeface="Times New Roman"/>
                <a:cs typeface="Times New Roman"/>
              </a:rPr>
              <a:t>water,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rudely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dammed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across,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third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abducted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wooden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trough. Gaily the pure </a:t>
            </a:r>
            <a:r>
              <a:rPr dirty="0" sz="1450" spc="-20">
                <a:latin typeface="Times New Roman"/>
                <a:cs typeface="Times New Roman"/>
              </a:rPr>
              <a:t>water, </a:t>
            </a:r>
            <a:r>
              <a:rPr dirty="0" sz="1450" spc="-15">
                <a:latin typeface="Times New Roman"/>
                <a:cs typeface="Times New Roman"/>
              </a:rPr>
              <a:t>air’s </a:t>
            </a:r>
            <a:r>
              <a:rPr dirty="0" sz="1450" spc="-10">
                <a:latin typeface="Times New Roman"/>
                <a:cs typeface="Times New Roman"/>
              </a:rPr>
              <a:t>first cousin, fleeted along the rude aqueduct,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whose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sides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floor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green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grasses.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path,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bearing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close </a:t>
            </a:r>
            <a:r>
              <a:rPr dirty="0" sz="1450" spc="-20">
                <a:latin typeface="Times New Roman"/>
                <a:cs typeface="Times New Roman"/>
              </a:rPr>
              <a:t>company, </a:t>
            </a:r>
            <a:r>
              <a:rPr dirty="0" sz="1450" spc="-10">
                <a:latin typeface="Times New Roman"/>
                <a:cs typeface="Times New Roman"/>
              </a:rPr>
              <a:t>threaded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wilderness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briar and wild-rose. And </a:t>
            </a:r>
            <a:r>
              <a:rPr dirty="0" sz="1450" spc="-20">
                <a:latin typeface="Times New Roman"/>
                <a:cs typeface="Times New Roman"/>
              </a:rPr>
              <a:t>presently,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front,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top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mill-wheel,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spraying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diamonds, arose in the narrows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glen; at the same time the snoring music 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 spc="-10">
                <a:latin typeface="Times New Roman"/>
                <a:cs typeface="Times New Roman"/>
              </a:rPr>
              <a:t>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saws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silence.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miller,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steps,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forth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door,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started.</a:t>
            </a:r>
            <a:endParaRPr sz="1450">
              <a:latin typeface="Times New Roman"/>
              <a:cs typeface="Times New Roman"/>
            </a:endParaRPr>
          </a:p>
          <a:p>
            <a:pPr marL="12700" marR="635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‘Good-morning,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miller,’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seems,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wrong.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news,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bid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Mittwalden.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throne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fallen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dirty="0" sz="1450" spc="-10">
                <a:latin typeface="Times New Roman"/>
                <a:cs typeface="Times New Roman"/>
              </a:rPr>
              <a:t>—great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it!—and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friends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Phoenix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bear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735"/>
              </a:lnSpc>
            </a:pPr>
            <a:r>
              <a:rPr dirty="0" sz="1450" spc="-10">
                <a:latin typeface="Times New Roman"/>
                <a:cs typeface="Times New Roman"/>
              </a:rPr>
              <a:t>rule.’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397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The red-faced miller looked supreme astonishment. ‘And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Highness?’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gasped.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running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away,’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‘straight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frontier.’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‘Leaving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Grünewald?’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0">
                <a:latin typeface="Times New Roman"/>
                <a:cs typeface="Times New Roman"/>
              </a:rPr>
              <a:t>‘Your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father’s</a:t>
            </a:r>
            <a:r>
              <a:rPr dirty="0" sz="1450" spc="-10">
                <a:latin typeface="Times New Roman"/>
                <a:cs typeface="Times New Roman"/>
              </a:rPr>
              <a:t> son?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It’s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permitted!’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‘Do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arrest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friend?’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smiling.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‘Arrest </a:t>
            </a:r>
            <a:r>
              <a:rPr dirty="0" sz="1450" spc="-5">
                <a:latin typeface="Times New Roman"/>
                <a:cs typeface="Times New Roman"/>
              </a:rPr>
              <a:t>you? </a:t>
            </a:r>
            <a:r>
              <a:rPr dirty="0" sz="1450" spc="-10">
                <a:latin typeface="Times New Roman"/>
                <a:cs typeface="Times New Roman"/>
              </a:rPr>
              <a:t>I?’ exclaimed the man. ‘For what does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 take me?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Why,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make sure there is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 spc="-10">
                <a:latin typeface="Times New Roman"/>
                <a:cs typeface="Times New Roman"/>
              </a:rPr>
              <a:t>man in Grünewald would lay hands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‘O, </a:t>
            </a:r>
            <a:r>
              <a:rPr dirty="0" sz="1450" spc="-30">
                <a:latin typeface="Times New Roman"/>
                <a:cs typeface="Times New Roman"/>
              </a:rPr>
              <a:t>many, </a:t>
            </a:r>
            <a:r>
              <a:rPr dirty="0" sz="1450" spc="-25">
                <a:latin typeface="Times New Roman"/>
                <a:cs typeface="Times New Roman"/>
              </a:rPr>
              <a:t>many,’ </a:t>
            </a:r>
            <a:r>
              <a:rPr dirty="0" sz="1450" spc="-10">
                <a:latin typeface="Times New Roman"/>
                <a:cs typeface="Times New Roman"/>
              </a:rPr>
              <a:t>said the Prince; </a:t>
            </a:r>
            <a:r>
              <a:rPr dirty="0" sz="1450" spc="-5">
                <a:latin typeface="Times New Roman"/>
                <a:cs typeface="Times New Roman"/>
              </a:rPr>
              <a:t>‘but </a:t>
            </a:r>
            <a:r>
              <a:rPr dirty="0" sz="1450" spc="-10">
                <a:latin typeface="Times New Roman"/>
                <a:cs typeface="Times New Roman"/>
              </a:rPr>
              <a:t>from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who were bold with me in my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greatness,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distress.’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The miller became the colour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beetroot.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may say so indeed,’ said he.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meanwhile,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lady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step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house.’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50">
                <a:latin typeface="Times New Roman"/>
                <a:cs typeface="Times New Roman"/>
              </a:rPr>
              <a:t>‘We</a:t>
            </a:r>
            <a:r>
              <a:rPr dirty="0" sz="1450" spc="-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time 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that,’ replied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Prince;</a:t>
            </a:r>
            <a:r>
              <a:rPr dirty="0" sz="1450" spc="-5">
                <a:latin typeface="Times New Roman"/>
                <a:cs typeface="Times New Roman"/>
              </a:rPr>
              <a:t> ‘but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oblige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us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cup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wine without here,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give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pleasure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service, both in </a:t>
            </a:r>
            <a:r>
              <a:rPr dirty="0" sz="1450" spc="-5">
                <a:latin typeface="Times New Roman"/>
                <a:cs typeface="Times New Roman"/>
              </a:rPr>
              <a:t> one.’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miller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coloured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nape.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hastened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bring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forth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wine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pitcher and three bright crystal tumblers. </a:t>
            </a:r>
            <a:r>
              <a:rPr dirty="0" sz="1450" spc="-40">
                <a:latin typeface="Times New Roman"/>
                <a:cs typeface="Times New Roman"/>
              </a:rPr>
              <a:t>‘Your </a:t>
            </a:r>
            <a:r>
              <a:rPr dirty="0" sz="1450" spc="-10">
                <a:latin typeface="Times New Roman"/>
                <a:cs typeface="Times New Roman"/>
              </a:rPr>
              <a:t>Highness must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suppose,’ 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said,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filled them, ‘that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an habitual </a:t>
            </a:r>
            <a:r>
              <a:rPr dirty="0" sz="1450" spc="-20">
                <a:latin typeface="Times New Roman"/>
                <a:cs typeface="Times New Roman"/>
              </a:rPr>
              <a:t>drinker. </a:t>
            </a:r>
            <a:r>
              <a:rPr dirty="0" sz="1450" spc="-10">
                <a:latin typeface="Times New Roman"/>
                <a:cs typeface="Times New Roman"/>
              </a:rPr>
              <a:t>The time when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misfortune to encounter </a:t>
            </a:r>
            <a:r>
              <a:rPr dirty="0" sz="1450" spc="-5">
                <a:latin typeface="Times New Roman"/>
                <a:cs typeface="Times New Roman"/>
              </a:rPr>
              <a:t>you, I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trifle overtaken,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allow; </a:t>
            </a:r>
            <a:r>
              <a:rPr dirty="0" sz="1450" spc="-5">
                <a:latin typeface="Times New Roman"/>
                <a:cs typeface="Times New Roman"/>
              </a:rPr>
              <a:t>but a </a:t>
            </a:r>
            <a:r>
              <a:rPr dirty="0" sz="1450" spc="-10">
                <a:latin typeface="Times New Roman"/>
                <a:cs typeface="Times New Roman"/>
              </a:rPr>
              <a:t>more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sober man than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in my </a:t>
            </a:r>
            <a:r>
              <a:rPr dirty="0" sz="1450" spc="-20">
                <a:latin typeface="Times New Roman"/>
                <a:cs typeface="Times New Roman"/>
              </a:rPr>
              <a:t>ordinary, </a:t>
            </a:r>
            <a:r>
              <a:rPr dirty="0" sz="1450" spc="-5">
                <a:latin typeface="Times New Roman"/>
                <a:cs typeface="Times New Roman"/>
              </a:rPr>
              <a:t>I do not </a:t>
            </a:r>
            <a:r>
              <a:rPr dirty="0" sz="1450" spc="-10">
                <a:latin typeface="Times New Roman"/>
                <a:cs typeface="Times New Roman"/>
              </a:rPr>
              <a:t>know where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to look for;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even this glass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drink to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(and to the lady) is quite an unusual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recreation.’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The wine was drunk with </a:t>
            </a:r>
            <a:r>
              <a:rPr dirty="0" sz="1450" spc="-5">
                <a:latin typeface="Times New Roman"/>
                <a:cs typeface="Times New Roman"/>
              </a:rPr>
              <a:t>due </a:t>
            </a:r>
            <a:r>
              <a:rPr dirty="0" sz="1450" spc="-10">
                <a:latin typeface="Times New Roman"/>
                <a:cs typeface="Times New Roman"/>
              </a:rPr>
              <a:t>rustic courtesies; and then, refusing further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hospitality,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proceeded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descend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glen,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invaded</a:t>
            </a:r>
            <a:r>
              <a:rPr dirty="0" sz="1450" spc="-5">
                <a:latin typeface="Times New Roman"/>
                <a:cs typeface="Times New Roman"/>
              </a:rPr>
              <a:t> 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taller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trees.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 owed that man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reparation,’ said the Prince; ‘for when we met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in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wrong and </a:t>
            </a:r>
            <a:r>
              <a:rPr dirty="0" sz="1450" spc="-5">
                <a:latin typeface="Times New Roman"/>
                <a:cs typeface="Times New Roman"/>
              </a:rPr>
              <a:t>put a </a:t>
            </a:r>
            <a:r>
              <a:rPr dirty="0" sz="1450" spc="-10">
                <a:latin typeface="Times New Roman"/>
                <a:cs typeface="Times New Roman"/>
              </a:rPr>
              <a:t>sore affront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him.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judge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myself, perhaps; </a:t>
            </a:r>
            <a:r>
              <a:rPr dirty="0" sz="1450" spc="-5">
                <a:latin typeface="Times New Roman"/>
                <a:cs typeface="Times New Roman"/>
              </a:rPr>
              <a:t>but I </a:t>
            </a:r>
            <a:r>
              <a:rPr dirty="0" sz="1450" spc="-10">
                <a:latin typeface="Times New Roman"/>
                <a:cs typeface="Times New Roman"/>
              </a:rPr>
              <a:t>begin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no one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humiliation.’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‘But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taught</a:t>
            </a:r>
            <a:r>
              <a:rPr dirty="0" sz="1450" spc="-5">
                <a:latin typeface="Times New Roman"/>
                <a:cs typeface="Times New Roman"/>
              </a:rPr>
              <a:t> so,’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630"/>
              </a:spcBef>
            </a:pPr>
            <a:r>
              <a:rPr dirty="0" sz="1450" spc="-30">
                <a:latin typeface="Times New Roman"/>
                <a:cs typeface="Times New Roman"/>
              </a:rPr>
              <a:t>‘Well,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painful embarrassment. </a:t>
            </a:r>
            <a:r>
              <a:rPr dirty="0" sz="1450" spc="-30">
                <a:latin typeface="Times New Roman"/>
                <a:cs typeface="Times New Roman"/>
              </a:rPr>
              <a:t>‘Well,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well. But let </a:t>
            </a:r>
            <a:r>
              <a:rPr dirty="0" sz="1450" spc="-5">
                <a:latin typeface="Times New Roman"/>
                <a:cs typeface="Times New Roman"/>
              </a:rPr>
              <a:t>us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5">
                <a:latin typeface="Times New Roman"/>
                <a:cs typeface="Times New Roman"/>
              </a:rPr>
              <a:t>safety. </a:t>
            </a:r>
            <a:r>
              <a:rPr dirty="0" sz="1450" spc="-10">
                <a:latin typeface="Times New Roman"/>
                <a:cs typeface="Times New Roman"/>
              </a:rPr>
              <a:t>My miller is all very </a:t>
            </a:r>
            <a:r>
              <a:rPr dirty="0" sz="1450" spc="-5">
                <a:latin typeface="Times New Roman"/>
                <a:cs typeface="Times New Roman"/>
              </a:rPr>
              <a:t>good, but I do not </a:t>
            </a:r>
            <a:r>
              <a:rPr dirty="0" sz="1450" spc="-10">
                <a:latin typeface="Times New Roman"/>
                <a:cs typeface="Times New Roman"/>
              </a:rPr>
              <a:t>pin my faith to him. </a:t>
            </a:r>
            <a:r>
              <a:rPr dirty="0" sz="1450" spc="-60">
                <a:latin typeface="Times New Roman"/>
                <a:cs typeface="Times New Roman"/>
              </a:rPr>
              <a:t>To 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 down this stream will bring us,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after innumerable windings, to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house.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glade,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lies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cross-cut—the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world’s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solitude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ts val="1670"/>
              </a:lnSpc>
            </a:pPr>
            <a:r>
              <a:rPr dirty="0" sz="1450" spc="-10">
                <a:latin typeface="Times New Roman"/>
                <a:cs typeface="Times New Roman"/>
              </a:rPr>
              <a:t>—the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scarce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visit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tired,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‘Choose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path,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‘No,’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replied,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singular imbecility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manner and appearance, </a:t>
            </a:r>
            <a:r>
              <a:rPr dirty="0" sz="1450" spc="-5">
                <a:latin typeface="Times New Roman"/>
                <a:cs typeface="Times New Roman"/>
              </a:rPr>
              <a:t>‘but 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meant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path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rough.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lies,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way,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glade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dingle,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075" cy="931862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dingles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deep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thorny.’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‘Lead</a:t>
            </a:r>
            <a:r>
              <a:rPr dirty="0" sz="1450" spc="-5">
                <a:latin typeface="Times New Roman"/>
                <a:cs typeface="Times New Roman"/>
              </a:rPr>
              <a:t> on,’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‘Are</a:t>
            </a:r>
            <a:r>
              <a:rPr dirty="0" sz="1450" spc="-5">
                <a:latin typeface="Times New Roman"/>
                <a:cs typeface="Times New Roman"/>
              </a:rPr>
              <a:t> you not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Hunter?’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They had now burst across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veil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underwood, and were come into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lawn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 the forest, very green and innocent, and solemnly surrounded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trees.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 paused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15">
                <a:latin typeface="Times New Roman"/>
                <a:cs typeface="Times New Roman"/>
              </a:rPr>
              <a:t>margin, </a:t>
            </a:r>
            <a:r>
              <a:rPr dirty="0" sz="1450" spc="-10">
                <a:latin typeface="Times New Roman"/>
                <a:cs typeface="Times New Roman"/>
              </a:rPr>
              <a:t>looking about him with delight; then his glance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 to Seraphina, as she stood framed in that silvan pleasantness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looking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undecipherable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eyes.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weakness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body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fell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beginnings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sleep;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cords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activity were relaxed, his eyes clung to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10">
                <a:latin typeface="Times New Roman"/>
                <a:cs typeface="Times New Roman"/>
              </a:rPr>
              <a:t>‘Let </a:t>
            </a:r>
            <a:r>
              <a:rPr dirty="0" sz="1450" spc="-5">
                <a:latin typeface="Times New Roman"/>
                <a:cs typeface="Times New Roman"/>
              </a:rPr>
              <a:t>us </a:t>
            </a:r>
            <a:r>
              <a:rPr dirty="0" sz="1450" spc="-10">
                <a:latin typeface="Times New Roman"/>
                <a:cs typeface="Times New Roman"/>
              </a:rPr>
              <a:t>rest,’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said;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made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beside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slope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inconsiderable mound.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She sat with her eyes downcast, her slim hand dabbling in grass,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maid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waiting for </a:t>
            </a:r>
            <a:r>
              <a:rPr dirty="0" sz="1450" spc="-20">
                <a:latin typeface="Times New Roman"/>
                <a:cs typeface="Times New Roman"/>
              </a:rPr>
              <a:t>love’s </a:t>
            </a:r>
            <a:r>
              <a:rPr dirty="0" sz="1450" spc="-10">
                <a:latin typeface="Times New Roman"/>
                <a:cs typeface="Times New Roman"/>
              </a:rPr>
              <a:t>summons. The sound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wind in the forest swelled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sank, and drew near them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running rush, and died away and away in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distance into fainting whispers. Nearer hand,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bird </a:t>
            </a:r>
            <a:r>
              <a:rPr dirty="0" sz="1450" spc="-5">
                <a:latin typeface="Times New Roman"/>
                <a:cs typeface="Times New Roman"/>
              </a:rPr>
              <a:t>out of </a:t>
            </a:r>
            <a:r>
              <a:rPr dirty="0" sz="1450" spc="-10">
                <a:latin typeface="Times New Roman"/>
                <a:cs typeface="Times New Roman"/>
              </a:rPr>
              <a:t>the deep covert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uttered broken and anxious notes. All this seemed </a:t>
            </a:r>
            <a:r>
              <a:rPr dirty="0" sz="1450" spc="-5">
                <a:latin typeface="Times New Roman"/>
                <a:cs typeface="Times New Roman"/>
              </a:rPr>
              <a:t>but a </a:t>
            </a:r>
            <a:r>
              <a:rPr dirty="0" sz="1450" spc="-10">
                <a:latin typeface="Times New Roman"/>
                <a:cs typeface="Times New Roman"/>
              </a:rPr>
              <a:t>halting prelude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speech. </a:t>
            </a:r>
            <a:r>
              <a:rPr dirty="0" sz="1450" spc="-60">
                <a:latin typeface="Times New Roman"/>
                <a:cs typeface="Times New Roman"/>
              </a:rPr>
              <a:t>To </a:t>
            </a:r>
            <a:r>
              <a:rPr dirty="0" sz="1450" spc="-10">
                <a:latin typeface="Times New Roman"/>
                <a:cs typeface="Times New Roman"/>
              </a:rPr>
              <a:t>Otto it seemed as if the whole frame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nature were waiting for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words; and yet his pride kept him silent.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longer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watched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slender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pale hand plucking at the grasses, the harder and rougher grew the fight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between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pride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adversary.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‘Seraphina,’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 at last, ‘it is right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should know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thing: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never </a:t>
            </a:r>
            <a:r>
              <a:rPr dirty="0" sz="1450" spc="-5">
                <a:latin typeface="Times New Roman"/>
                <a:cs typeface="Times New Roman"/>
              </a:rPr>
              <a:t>. . .’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 was about to say ‘doubted </a:t>
            </a:r>
            <a:r>
              <a:rPr dirty="0" sz="1450" spc="-5">
                <a:latin typeface="Times New Roman"/>
                <a:cs typeface="Times New Roman"/>
              </a:rPr>
              <a:t>you,’ but </a:t>
            </a:r>
            <a:r>
              <a:rPr dirty="0" sz="1450" spc="-10">
                <a:latin typeface="Times New Roman"/>
                <a:cs typeface="Times New Roman"/>
              </a:rPr>
              <a:t>was that true? And, if true, was 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generous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it?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succeeded.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‘tell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pity.’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 mean only this,’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resumed, ‘that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understand all, and </a:t>
            </a:r>
            <a:r>
              <a:rPr dirty="0" sz="1450" spc="-5">
                <a:latin typeface="Times New Roman"/>
                <a:cs typeface="Times New Roman"/>
              </a:rPr>
              <a:t>do not </a:t>
            </a:r>
            <a:r>
              <a:rPr dirty="0" sz="1450" spc="-10">
                <a:latin typeface="Times New Roman"/>
                <a:cs typeface="Times New Roman"/>
              </a:rPr>
              <a:t>blame </a:t>
            </a:r>
            <a:r>
              <a:rPr dirty="0" sz="1450" spc="-5">
                <a:latin typeface="Times New Roman"/>
                <a:cs typeface="Times New Roman"/>
              </a:rPr>
              <a:t>you. 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understand how the brave woman must look down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weak man.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think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were wrong in some things; </a:t>
            </a:r>
            <a:r>
              <a:rPr dirty="0" sz="1450" spc="-5">
                <a:latin typeface="Times New Roman"/>
                <a:cs typeface="Times New Roman"/>
              </a:rPr>
              <a:t>but I </a:t>
            </a:r>
            <a:r>
              <a:rPr dirty="0" sz="1450" spc="-10">
                <a:latin typeface="Times New Roman"/>
                <a:cs typeface="Times New Roman"/>
              </a:rPr>
              <a:t>have tried to understand it, and </a:t>
            </a:r>
            <a:r>
              <a:rPr dirty="0" sz="1450" spc="-5">
                <a:latin typeface="Times New Roman"/>
                <a:cs typeface="Times New Roman"/>
              </a:rPr>
              <a:t>I do. I do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need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forget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forgive,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understood.’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 know what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done,’ </a:t>
            </a:r>
            <a:r>
              <a:rPr dirty="0" sz="1450" spc="-10">
                <a:latin typeface="Times New Roman"/>
                <a:cs typeface="Times New Roman"/>
              </a:rPr>
              <a:t>she said. ‘I am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so weak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deceived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kind speeches.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know what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been—I see myself.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worth 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anger,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less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forgiven!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downfall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misery,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 only me and </a:t>
            </a:r>
            <a:r>
              <a:rPr dirty="0" sz="1450" spc="-5">
                <a:latin typeface="Times New Roman"/>
                <a:cs typeface="Times New Roman"/>
              </a:rPr>
              <a:t>you: you, </a:t>
            </a:r>
            <a:r>
              <a:rPr dirty="0" sz="1450" spc="-10">
                <a:latin typeface="Times New Roman"/>
                <a:cs typeface="Times New Roman"/>
              </a:rPr>
              <a:t>as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been always; me,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was—me, above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yes,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myself: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think?’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‘Ah,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</a:t>
            </a:r>
            <a:r>
              <a:rPr dirty="0" sz="1450" spc="-5">
                <a:latin typeface="Times New Roman"/>
                <a:cs typeface="Times New Roman"/>
              </a:rPr>
              <a:t> us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reverse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parts!’ 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ourselves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forgive, when we deny forgiveness to another—so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friend told me last night.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terms,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Seraphina,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generously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forgiven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not I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forgiven?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yourself—and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She did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answer in words,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reached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her hand to him </a:t>
            </a:r>
            <a:r>
              <a:rPr dirty="0" sz="1450" spc="-20">
                <a:latin typeface="Times New Roman"/>
                <a:cs typeface="Times New Roman"/>
              </a:rPr>
              <a:t>quickly. </a:t>
            </a:r>
            <a:r>
              <a:rPr dirty="0" sz="1450" spc="-10">
                <a:latin typeface="Times New Roman"/>
                <a:cs typeface="Times New Roman"/>
              </a:rPr>
              <a:t>He took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it;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smooth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fingers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settled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nestled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his,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ran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075" cy="939165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‘O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wa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amef</a:t>
            </a:r>
            <a:r>
              <a:rPr dirty="0" sz="1450" spc="-5">
                <a:latin typeface="Times New Roman"/>
                <a:cs typeface="Times New Roman"/>
              </a:rPr>
              <a:t>u</a:t>
            </a:r>
            <a:r>
              <a:rPr dirty="0" sz="1450" spc="-10">
                <a:latin typeface="Times New Roman"/>
                <a:cs typeface="Times New Roman"/>
              </a:rPr>
              <a:t>l!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</a:t>
            </a:r>
            <a:r>
              <a:rPr dirty="0" sz="1450" spc="-10">
                <a:latin typeface="Times New Roman"/>
                <a:cs typeface="Times New Roman"/>
              </a:rPr>
              <a:t>irl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‘Not shameful—true,’ returned Otto. ‘O, yes—true.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all they said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5">
                <a:latin typeface="Times New Roman"/>
                <a:cs typeface="Times New Roman"/>
              </a:rPr>
              <a:t>me— </a:t>
            </a:r>
            <a:r>
              <a:rPr dirty="0" sz="1450" spc="-10">
                <a:latin typeface="Times New Roman"/>
                <a:cs typeface="Times New Roman"/>
              </a:rPr>
              <a:t> all 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worse.’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 never!’ cried ‘Ottilia. ‘Is that how </a:t>
            </a:r>
            <a:r>
              <a:rPr dirty="0" sz="1450" spc="-5">
                <a:latin typeface="Times New Roman"/>
                <a:cs typeface="Times New Roman"/>
              </a:rPr>
              <a:t>you do? </a:t>
            </a:r>
            <a:r>
              <a:rPr dirty="0" sz="1450" spc="-35">
                <a:latin typeface="Times New Roman"/>
                <a:cs typeface="Times New Roman"/>
              </a:rPr>
              <a:t>Well,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would never </a:t>
            </a:r>
            <a:r>
              <a:rPr dirty="0" sz="1450" spc="-5">
                <a:latin typeface="Times New Roman"/>
                <a:cs typeface="Times New Roman"/>
              </a:rPr>
              <a:t>be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soldier. </a:t>
            </a:r>
            <a:r>
              <a:rPr dirty="0" sz="1450" spc="-10">
                <a:latin typeface="Times New Roman"/>
                <a:cs typeface="Times New Roman"/>
              </a:rPr>
              <a:t>Now if any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accuses me,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get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and give it them. O,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defend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wouldn’t take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fault at another </a:t>
            </a:r>
            <a:r>
              <a:rPr dirty="0" sz="1450" spc="-20">
                <a:latin typeface="Times New Roman"/>
                <a:cs typeface="Times New Roman"/>
              </a:rPr>
              <a:t>person’s </a:t>
            </a:r>
            <a:r>
              <a:rPr dirty="0" sz="1450" spc="-10">
                <a:latin typeface="Times New Roman"/>
                <a:cs typeface="Times New Roman"/>
              </a:rPr>
              <a:t>hands, </a:t>
            </a:r>
            <a:r>
              <a:rPr dirty="0" sz="1450" spc="-5">
                <a:latin typeface="Times New Roman"/>
                <a:cs typeface="Times New Roman"/>
              </a:rPr>
              <a:t>no, not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 it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 forehead. And </a:t>
            </a:r>
            <a:r>
              <a:rPr dirty="0" sz="1450" spc="-25">
                <a:latin typeface="Times New Roman"/>
                <a:cs typeface="Times New Roman"/>
              </a:rPr>
              <a:t>that’s </a:t>
            </a:r>
            <a:r>
              <a:rPr dirty="0" sz="1450" spc="-10">
                <a:latin typeface="Times New Roman"/>
                <a:cs typeface="Times New Roman"/>
              </a:rPr>
              <a:t>what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must </a:t>
            </a:r>
            <a:r>
              <a:rPr dirty="0" sz="1450" spc="-5">
                <a:latin typeface="Times New Roman"/>
                <a:cs typeface="Times New Roman"/>
              </a:rPr>
              <a:t>do,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mean to live it </a:t>
            </a:r>
            <a:r>
              <a:rPr dirty="0" sz="1450" spc="-5">
                <a:latin typeface="Times New Roman"/>
                <a:cs typeface="Times New Roman"/>
              </a:rPr>
              <a:t>out. </a:t>
            </a:r>
            <a:r>
              <a:rPr dirty="0" sz="1450" spc="-10">
                <a:latin typeface="Times New Roman"/>
                <a:cs typeface="Times New Roman"/>
              </a:rPr>
              <a:t>But,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never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nonsense.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ashamed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You’re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bald,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suppose?’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fairly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laughing.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acquit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myself: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bald!’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630"/>
              </a:spcBef>
            </a:pPr>
            <a:r>
              <a:rPr dirty="0" sz="1450" spc="-30">
                <a:latin typeface="Times New Roman"/>
                <a:cs typeface="Times New Roman"/>
              </a:rPr>
              <a:t>‘Well, </a:t>
            </a:r>
            <a:r>
              <a:rPr dirty="0" sz="1450" spc="-10">
                <a:latin typeface="Times New Roman"/>
                <a:cs typeface="Times New Roman"/>
              </a:rPr>
              <a:t>and good?’ pursued the girl. ‘Come </a:t>
            </a:r>
            <a:r>
              <a:rPr dirty="0" sz="1450" spc="-30">
                <a:latin typeface="Times New Roman"/>
                <a:cs typeface="Times New Roman"/>
              </a:rPr>
              <a:t>now,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know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good,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I’ll make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say so </a:t>
            </a:r>
            <a:r>
              <a:rPr dirty="0" sz="1450" spc="-5">
                <a:latin typeface="Times New Roman"/>
                <a:cs typeface="Times New Roman"/>
              </a:rPr>
              <a:t>. . . </a:t>
            </a:r>
            <a:r>
              <a:rPr dirty="0" sz="1450" spc="-4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beg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humble pardon. But </a:t>
            </a:r>
            <a:r>
              <a:rPr dirty="0" sz="1450" spc="-20">
                <a:latin typeface="Times New Roman"/>
                <a:cs typeface="Times New Roman"/>
              </a:rPr>
              <a:t>there’s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disrespect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intended.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anyhow,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are.’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30">
                <a:latin typeface="Times New Roman"/>
                <a:cs typeface="Times New Roman"/>
              </a:rPr>
              <a:t>‘Why,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now,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cook,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excellently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 </a:t>
            </a:r>
            <a:r>
              <a:rPr dirty="0" sz="1450" spc="-5">
                <a:latin typeface="Times New Roman"/>
                <a:cs typeface="Times New Roman"/>
              </a:rPr>
              <a:t>you do </a:t>
            </a:r>
            <a:r>
              <a:rPr dirty="0" sz="1450" spc="-10">
                <a:latin typeface="Times New Roman"/>
                <a:cs typeface="Times New Roman"/>
              </a:rPr>
              <a:t>it;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embrace the chance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thanking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for the ragout.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0">
                <a:latin typeface="Times New Roman"/>
                <a:cs typeface="Times New Roman"/>
              </a:rPr>
              <a:t>Well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now,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food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bedevilled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unskilful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cookery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brought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pudding?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dear.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full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ingredients,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dish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worthless.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am—I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word—sugar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salad.’</a:t>
            </a:r>
            <a:endParaRPr sz="1450">
              <a:latin typeface="Times New Roman"/>
              <a:cs typeface="Times New Roman"/>
            </a:endParaRPr>
          </a:p>
          <a:p>
            <a:pPr marL="12700" marR="10795">
              <a:lnSpc>
                <a:spcPts val="1730"/>
              </a:lnSpc>
              <a:spcBef>
                <a:spcPts val="570"/>
              </a:spcBef>
            </a:pPr>
            <a:r>
              <a:rPr dirty="0" sz="1450" spc="-30">
                <a:latin typeface="Times New Roman"/>
                <a:cs typeface="Times New Roman"/>
              </a:rPr>
              <a:t>‘Well,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don’t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care,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you’re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good,’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reiterated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Ottilia,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flushed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having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failed 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understand.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</a:t>
            </a:r>
            <a:r>
              <a:rPr dirty="0" sz="1450" spc="-5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</a:t>
            </a:r>
            <a:r>
              <a:rPr dirty="0" sz="1450" spc="-5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ng,’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lie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o: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16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endParaRPr sz="1450">
              <a:latin typeface="Times New Roman"/>
              <a:cs typeface="Times New Roman"/>
            </a:endParaRPr>
          </a:p>
          <a:p>
            <a:pPr marL="12700" marR="1143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‘Ah,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that’s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you,’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moralised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girl;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‘such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tongue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round—such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flattering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tongue!’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‘O,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forget,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middle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age,’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chuckled.</a:t>
            </a:r>
            <a:endParaRPr sz="1450">
              <a:latin typeface="Times New Roman"/>
              <a:cs typeface="Times New Roman"/>
            </a:endParaRPr>
          </a:p>
          <a:p>
            <a:pPr marL="12700" marR="6350">
              <a:lnSpc>
                <a:spcPts val="1730"/>
              </a:lnSpc>
              <a:spcBef>
                <a:spcPts val="630"/>
              </a:spcBef>
            </a:pPr>
            <a:r>
              <a:rPr dirty="0" sz="1450" spc="-30">
                <a:latin typeface="Times New Roman"/>
                <a:cs typeface="Times New Roman"/>
              </a:rPr>
              <a:t>‘Well,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boy;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worrying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cooking,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napkin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tails.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Lord,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declare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hope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forgive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me,’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girl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735"/>
              </a:lnSpc>
            </a:pPr>
            <a:r>
              <a:rPr dirty="0" sz="1450" spc="-10">
                <a:latin typeface="Times New Roman"/>
                <a:cs typeface="Times New Roman"/>
              </a:rPr>
              <a:t>added.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can’t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keep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‘No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complain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of!’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They made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loverly-looking couple; only the heavy pouring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horse-tail 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water made them raise their voices above lovers’ pitch. But 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jealous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onlooker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above,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mirth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proximity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might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easily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umbrage;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rough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voice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tuft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brambles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calling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Ottilia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name.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-5">
                <a:latin typeface="Times New Roman"/>
                <a:cs typeface="Times New Roman"/>
              </a:rPr>
              <a:t> go.’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‘Go,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dear,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need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bid</a:t>
            </a:r>
            <a:r>
              <a:rPr dirty="0" sz="1450" spc="-5">
                <a:latin typeface="Times New Roman"/>
                <a:cs typeface="Times New Roman"/>
              </a:rPr>
              <a:t> you go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peace,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discovered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formidable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close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quarters,’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made her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fine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gesture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dismissal.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6440" cy="595249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between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tender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transforming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currents.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‘Seraphina,’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cried, ‘O, </a:t>
            </a:r>
            <a:r>
              <a:rPr dirty="0" sz="1450" spc="-15">
                <a:latin typeface="Times New Roman"/>
                <a:cs typeface="Times New Roman"/>
              </a:rPr>
              <a:t>forget </a:t>
            </a:r>
            <a:r>
              <a:rPr dirty="0" sz="1450" spc="-10">
                <a:latin typeface="Times New Roman"/>
                <a:cs typeface="Times New Roman"/>
              </a:rPr>
              <a:t>the past! Let me serve and help </a:t>
            </a:r>
            <a:r>
              <a:rPr dirty="0" sz="1450" spc="-5">
                <a:latin typeface="Times New Roman"/>
                <a:cs typeface="Times New Roman"/>
              </a:rPr>
              <a:t>you; </a:t>
            </a:r>
            <a:r>
              <a:rPr dirty="0" sz="1450" spc="-10">
                <a:latin typeface="Times New Roman"/>
                <a:cs typeface="Times New Roman"/>
              </a:rPr>
              <a:t>let me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servant;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enough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serve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near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you;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near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dear—do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send me </a:t>
            </a:r>
            <a:r>
              <a:rPr dirty="0" sz="1450" spc="-25">
                <a:latin typeface="Times New Roman"/>
                <a:cs typeface="Times New Roman"/>
              </a:rPr>
              <a:t>away.’ </a:t>
            </a:r>
            <a:r>
              <a:rPr dirty="0" sz="1450" spc="-10">
                <a:latin typeface="Times New Roman"/>
                <a:cs typeface="Times New Roman"/>
              </a:rPr>
              <a:t>He hurried his pleading like the speech 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frightened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love,’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went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on;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love;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 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enough</a:t>
            </a:r>
            <a:r>
              <a:rPr dirty="0" sz="1450" spc="-5">
                <a:latin typeface="Times New Roman"/>
                <a:cs typeface="Times New Roman"/>
              </a:rPr>
              <a:t> . . 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‘Ott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ai</a:t>
            </a:r>
            <a:r>
              <a:rPr dirty="0" sz="1450" spc="-5">
                <a:latin typeface="Times New Roman"/>
                <a:cs typeface="Times New Roman"/>
              </a:rPr>
              <a:t>n.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He looked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into her face. It was wrung with the very ecstasy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tenderness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anguish;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features, and most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all in her changed eyes, there shone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very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light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love.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‘Seraphina?’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aloud,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sudden,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tuneless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voice,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‘Seraphina?’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‘Look round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at this glade,’ she cried, ‘and where the leaves are coming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trees, and the flowers begin to blossom. 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meet,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meet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time;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forget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born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again.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pit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sins—God’s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mercy,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man’s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oblivion!’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‘Seraphina,’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‘let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so,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indeed;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merely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abuse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dreaming; let me begin again,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0">
                <a:latin typeface="Times New Roman"/>
                <a:cs typeface="Times New Roman"/>
              </a:rPr>
              <a:t>stranger.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dreamed,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long dream,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adored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girl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unkind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beautiful;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things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superior,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cold, like ice. And again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dreamed, and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 spc="-10">
                <a:latin typeface="Times New Roman"/>
                <a:cs typeface="Times New Roman"/>
              </a:rPr>
              <a:t>she changed and melted,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glowed and turned to me. And I—who had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merit </a:t>
            </a:r>
            <a:r>
              <a:rPr dirty="0" sz="1450" spc="-5">
                <a:latin typeface="Times New Roman"/>
                <a:cs typeface="Times New Roman"/>
              </a:rPr>
              <a:t>but a </a:t>
            </a:r>
            <a:r>
              <a:rPr dirty="0" sz="1450" spc="-10">
                <a:latin typeface="Times New Roman"/>
                <a:cs typeface="Times New Roman"/>
              </a:rPr>
              <a:t>love, slavish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unerect—lay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close,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durst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move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waking.’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‘Lie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close,’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deep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speech.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So they spake in the spring woods; and meanwhile, in Mittwalden Rath-haus,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Republic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declared.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8111" y="6996898"/>
            <a:ext cx="2323779" cy="513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5170" y="7697607"/>
            <a:ext cx="3489960" cy="61087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Liked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Book?</a:t>
            </a: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e-Books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visit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u="sng" sz="145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Freeditorial.com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889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So Ottilia skipped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the bank, and disappeared into the thicket, stopping once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single blushing bob—blushing, because she had in the interval once more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forgotten 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remembered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stranger’s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quality.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rock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promontory;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humour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meantime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changed.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fairly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pool;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brown,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surface,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blue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heaven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golden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spring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foliage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danced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fleeting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arabesque.</a:t>
            </a:r>
            <a:r>
              <a:rPr dirty="0" sz="1450" spc="4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eddies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laughed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brightened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essential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colour.</a:t>
            </a:r>
            <a:r>
              <a:rPr dirty="0" sz="1450" spc="3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beauty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rankle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Prince’s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mind;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near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borders,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without.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joy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possessorship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thousand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beautiful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curious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things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his;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conscious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envy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another’s.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was,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indeed,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smiling,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dilettante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sort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envy;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was: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passion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Ahab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vineyard,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done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little;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relieved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 </a:t>
            </a:r>
            <a:r>
              <a:rPr dirty="0" sz="1450" spc="-35">
                <a:latin typeface="Times New Roman"/>
                <a:cs typeface="Times New Roman"/>
              </a:rPr>
              <a:t>Mr.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Killian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appeared</a:t>
            </a:r>
            <a:r>
              <a:rPr dirty="0" sz="1450" spc="-5">
                <a:latin typeface="Times New Roman"/>
                <a:cs typeface="Times New Roman"/>
              </a:rPr>
              <a:t> upon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scene.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hope,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slept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roof,’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farmer.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admiring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sweet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spot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privileged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dwell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in,’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 evading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inquiry.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‘It is rustic,’ returned </a:t>
            </a:r>
            <a:r>
              <a:rPr dirty="0" sz="1450" spc="-35">
                <a:latin typeface="Times New Roman"/>
                <a:cs typeface="Times New Roman"/>
              </a:rPr>
              <a:t>Mr.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Gottesheim, looking around him with </a:t>
            </a:r>
            <a:r>
              <a:rPr dirty="0" sz="1450" spc="-20">
                <a:latin typeface="Times New Roman"/>
                <a:cs typeface="Times New Roman"/>
              </a:rPr>
              <a:t>complacency,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rustic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corner;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land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west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excellent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land, excellent deep soil.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 see my wheat in the ten-acre field. There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 spc="-10">
                <a:latin typeface="Times New Roman"/>
                <a:cs typeface="Times New Roman"/>
              </a:rPr>
              <a:t>farm in Grünewald, </a:t>
            </a:r>
            <a:r>
              <a:rPr dirty="0" sz="1450" spc="-5">
                <a:latin typeface="Times New Roman"/>
                <a:cs typeface="Times New Roman"/>
              </a:rPr>
              <a:t>no, nor </a:t>
            </a:r>
            <a:r>
              <a:rPr dirty="0" sz="1450" spc="-10">
                <a:latin typeface="Times New Roman"/>
                <a:cs typeface="Times New Roman"/>
              </a:rPr>
              <a:t>many in Gerolstein, to match the River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Farm.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sixty—I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keep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sow—some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sixty,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seventy,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hundredfold;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place,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six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score!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that,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partly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farming.’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strea</a:t>
            </a:r>
            <a:r>
              <a:rPr dirty="0" sz="1450" spc="-10">
                <a:latin typeface="Times New Roman"/>
                <a:cs typeface="Times New Roman"/>
              </a:rPr>
              <a:t>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fis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?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k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‘A fish-pond,’ said the </a:t>
            </a:r>
            <a:r>
              <a:rPr dirty="0" sz="1450" spc="-20">
                <a:latin typeface="Times New Roman"/>
                <a:cs typeface="Times New Roman"/>
              </a:rPr>
              <a:t>farmer. </a:t>
            </a:r>
            <a:r>
              <a:rPr dirty="0" sz="1450" spc="-65">
                <a:latin typeface="Times New Roman"/>
                <a:cs typeface="Times New Roman"/>
              </a:rPr>
              <a:t>‘Ay,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pleasant bit. It is pleasant even here,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had time, with the brook drumming in that black </a:t>
            </a:r>
            <a:r>
              <a:rPr dirty="0" sz="1450" spc="-5">
                <a:latin typeface="Times New Roman"/>
                <a:cs typeface="Times New Roman"/>
              </a:rPr>
              <a:t>pool, </a:t>
            </a:r>
            <a:r>
              <a:rPr dirty="0" sz="1450" spc="-10">
                <a:latin typeface="Times New Roman"/>
                <a:cs typeface="Times New Roman"/>
              </a:rPr>
              <a:t>and the green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things hanging all about the rocks, and, dear heart, to see the very pebbles! all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turned to gold and precious stones! But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come to that time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life,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when, 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excuse me,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must look to have the rheumatism set </a:t>
            </a:r>
            <a:r>
              <a:rPr dirty="0" sz="1450" spc="-5">
                <a:latin typeface="Times New Roman"/>
                <a:cs typeface="Times New Roman"/>
              </a:rPr>
              <a:t>in.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Thirty to forty is, as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may </a:t>
            </a:r>
            <a:r>
              <a:rPr dirty="0" sz="1450" spc="-30">
                <a:latin typeface="Times New Roman"/>
                <a:cs typeface="Times New Roman"/>
              </a:rPr>
              <a:t>say, </a:t>
            </a:r>
            <a:r>
              <a:rPr dirty="0" sz="1450" spc="-10">
                <a:latin typeface="Times New Roman"/>
                <a:cs typeface="Times New Roman"/>
              </a:rPr>
              <a:t>their seed-time. And this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damp cold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corner for the early morning and an empty stomach. 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might humbly advise </a:t>
            </a:r>
            <a:r>
              <a:rPr dirty="0" sz="1450" spc="-5">
                <a:latin typeface="Times New Roman"/>
                <a:cs typeface="Times New Roman"/>
              </a:rPr>
              <a:t> you,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moving.’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65"/>
              </a:spcBef>
            </a:pPr>
            <a:r>
              <a:rPr dirty="0" sz="1450" spc="-20">
                <a:latin typeface="Times New Roman"/>
                <a:cs typeface="Times New Roman"/>
              </a:rPr>
              <a:t>‘With </a:t>
            </a:r>
            <a:r>
              <a:rPr dirty="0" sz="1450" spc="-10">
                <a:latin typeface="Times New Roman"/>
                <a:cs typeface="Times New Roman"/>
              </a:rPr>
              <a:t>all my heart,’ said Otto </a:t>
            </a:r>
            <a:r>
              <a:rPr dirty="0" sz="1450" spc="-20">
                <a:latin typeface="Times New Roman"/>
                <a:cs typeface="Times New Roman"/>
              </a:rPr>
              <a:t>gravely. </a:t>
            </a:r>
            <a:r>
              <a:rPr dirty="0" sz="1450" spc="-10">
                <a:latin typeface="Times New Roman"/>
                <a:cs typeface="Times New Roman"/>
              </a:rPr>
              <a:t>‘And so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lived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life here?’ 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 spc="-10">
                <a:latin typeface="Times New Roman"/>
                <a:cs typeface="Times New Roman"/>
              </a:rPr>
              <a:t> added,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go.</a:t>
            </a:r>
            <a:endParaRPr sz="1450">
              <a:latin typeface="Times New Roman"/>
              <a:cs typeface="Times New Roman"/>
            </a:endParaRPr>
          </a:p>
          <a:p>
            <a:pPr marL="12700" marR="7620">
              <a:lnSpc>
                <a:spcPts val="1730"/>
              </a:lnSpc>
              <a:spcBef>
                <a:spcPts val="575"/>
              </a:spcBef>
              <a:tabLst>
                <a:tab pos="4509135" algn="l"/>
                <a:tab pos="5003165" algn="l"/>
                <a:tab pos="5446395" algn="l"/>
              </a:tabLst>
            </a:pPr>
            <a:r>
              <a:rPr dirty="0" sz="1450" spc="-10">
                <a:latin typeface="Times New Roman"/>
                <a:cs typeface="Times New Roman"/>
              </a:rPr>
              <a:t>‘Here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born,’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farmer,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die.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fortune,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fortune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wheel.</a:t>
            </a:r>
            <a:r>
              <a:rPr dirty="0" sz="1450" spc="3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blind,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 hope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farther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grandfather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father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tilled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acres,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furrow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theirs.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three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names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</a:t>
            </a:r>
            <a:r>
              <a:rPr dirty="0" sz="1450" spc="-10">
                <a:latin typeface="Times New Roman"/>
                <a:cs typeface="Times New Roman"/>
              </a:rPr>
              <a:t>ar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h,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Killia</a:t>
            </a:r>
            <a:r>
              <a:rPr dirty="0" sz="1450" spc="-5">
                <a:latin typeface="Times New Roman"/>
                <a:cs typeface="Times New Roman"/>
              </a:rPr>
              <a:t>ns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</a:t>
            </a:r>
            <a:r>
              <a:rPr dirty="0" sz="1450" spc="-5">
                <a:latin typeface="Times New Roman"/>
                <a:cs typeface="Times New Roman"/>
              </a:rPr>
              <a:t>oh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nn.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60">
                <a:latin typeface="Times New Roman"/>
                <a:cs typeface="Times New Roman"/>
              </a:rPr>
              <a:t>Y</a:t>
            </a:r>
            <a:r>
              <a:rPr dirty="0" sz="1450" spc="-10">
                <a:latin typeface="Times New Roman"/>
                <a:cs typeface="Times New Roman"/>
              </a:rPr>
              <a:t>es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</a:t>
            </a:r>
            <a:r>
              <a:rPr dirty="0" sz="1450" spc="-6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good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5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ve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prepared themselves for the great change in my old garden. </a:t>
            </a:r>
            <a:r>
              <a:rPr dirty="0" sz="1450" spc="-40">
                <a:latin typeface="Times New Roman"/>
                <a:cs typeface="Times New Roman"/>
              </a:rPr>
              <a:t>Well </a:t>
            </a:r>
            <a:r>
              <a:rPr dirty="0" sz="1450" spc="-5">
                <a:latin typeface="Times New Roman"/>
                <a:cs typeface="Times New Roman"/>
              </a:rPr>
              <a:t>do I </a:t>
            </a:r>
            <a:r>
              <a:rPr dirty="0" sz="1450" spc="-10">
                <a:latin typeface="Times New Roman"/>
                <a:cs typeface="Times New Roman"/>
              </a:rPr>
              <a:t>mind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father,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woollen night-cap, the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soul, going round and round to see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it. ‘Killian,’ said he, ‘do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see the smoke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tobacco? </a:t>
            </a:r>
            <a:r>
              <a:rPr dirty="0" sz="1450" spc="-25">
                <a:latin typeface="Times New Roman"/>
                <a:cs typeface="Times New Roman"/>
              </a:rPr>
              <a:t>Why,’ </a:t>
            </a:r>
            <a:r>
              <a:rPr dirty="0" sz="1450" spc="-10">
                <a:latin typeface="Times New Roman"/>
                <a:cs typeface="Times New Roman"/>
              </a:rPr>
              <a:t>said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he,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‘that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man’s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life.’</a:t>
            </a:r>
            <a:r>
              <a:rPr dirty="0" sz="1450" spc="-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pipe,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knew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it;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strange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doubt,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trees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planted,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son 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begotten, </a:t>
            </a:r>
            <a:r>
              <a:rPr dirty="0" sz="1450" spc="-40">
                <a:latin typeface="Times New Roman"/>
                <a:cs typeface="Times New Roman"/>
              </a:rPr>
              <a:t>ay,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even the old pipe with the </a:t>
            </a:r>
            <a:r>
              <a:rPr dirty="0" sz="1450" spc="-30">
                <a:latin typeface="Times New Roman"/>
                <a:cs typeface="Times New Roman"/>
              </a:rPr>
              <a:t>Turk’s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smoked since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lad and went a-courting. But here we have </a:t>
            </a:r>
            <a:r>
              <a:rPr dirty="0" sz="1450" spc="-5">
                <a:latin typeface="Times New Roman"/>
                <a:cs typeface="Times New Roman"/>
              </a:rPr>
              <a:t> no </a:t>
            </a:r>
            <a:r>
              <a:rPr dirty="0" sz="1450" spc="-10">
                <a:latin typeface="Times New Roman"/>
                <a:cs typeface="Times New Roman"/>
              </a:rPr>
              <a:t>continuing city; and as for the eternal, </a:t>
            </a:r>
            <a:r>
              <a:rPr dirty="0" sz="1450" spc="-30">
                <a:latin typeface="Times New Roman"/>
                <a:cs typeface="Times New Roman"/>
              </a:rPr>
              <a:t>it’s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comfortable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 spc="-10">
                <a:latin typeface="Times New Roman"/>
                <a:cs typeface="Times New Roman"/>
              </a:rPr>
              <a:t>that we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other merits than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own. And yet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would hardly think how sore 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strange</a:t>
            </a:r>
            <a:r>
              <a:rPr dirty="0" sz="1450" spc="-5">
                <a:latin typeface="Times New Roman"/>
                <a:cs typeface="Times New Roman"/>
              </a:rPr>
              <a:t> bed.’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-5">
                <a:latin typeface="Times New Roman"/>
                <a:cs typeface="Times New Roman"/>
              </a:rPr>
              <a:t> you 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reason?’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‘The reason? The place is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sold; three thousand crowns,’ replied </a:t>
            </a:r>
            <a:r>
              <a:rPr dirty="0" sz="1450" spc="-35">
                <a:latin typeface="Times New Roman"/>
                <a:cs typeface="Times New Roman"/>
              </a:rPr>
              <a:t>Mr. 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Gottesheim. ‘Had it been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third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may say without boasting that, what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credit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savings,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sum.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three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thousand, unless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singular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fortune and the new proprietor continues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office,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left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but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budge.’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25">
                <a:latin typeface="Times New Roman"/>
                <a:cs typeface="Times New Roman"/>
              </a:rPr>
              <a:t>Otto’s </a:t>
            </a:r>
            <a:r>
              <a:rPr dirty="0" sz="1450" spc="-10">
                <a:latin typeface="Times New Roman"/>
                <a:cs typeface="Times New Roman"/>
              </a:rPr>
              <a:t>fancy for the place redoubled at the news, and became joined with other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feelings. If all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heard were true, Grünewald was growing very </a:t>
            </a:r>
            <a:r>
              <a:rPr dirty="0" sz="1450" spc="-5">
                <a:latin typeface="Times New Roman"/>
                <a:cs typeface="Times New Roman"/>
              </a:rPr>
              <a:t>hot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sovereign Prince; it might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well to have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refuge; and if so, what more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delightful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hermitage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imagine?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Mr.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Gottesheim,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besides,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touched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sympathies.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loves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soul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play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stage </a:t>
            </a:r>
            <a:r>
              <a:rPr dirty="0" sz="1450" spc="-25">
                <a:latin typeface="Times New Roman"/>
                <a:cs typeface="Times New Roman"/>
              </a:rPr>
              <a:t>deity. </a:t>
            </a:r>
            <a:r>
              <a:rPr dirty="0" sz="1450" spc="-10">
                <a:latin typeface="Times New Roman"/>
                <a:cs typeface="Times New Roman"/>
              </a:rPr>
              <a:t>And to step down to the aid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old </a:t>
            </a:r>
            <a:r>
              <a:rPr dirty="0" sz="1450" spc="-20">
                <a:latin typeface="Times New Roman"/>
                <a:cs typeface="Times New Roman"/>
              </a:rPr>
              <a:t>farmer, </a:t>
            </a:r>
            <a:r>
              <a:rPr dirty="0" sz="1450" spc="-10">
                <a:latin typeface="Times New Roman"/>
                <a:cs typeface="Times New Roman"/>
              </a:rPr>
              <a:t>who had so roughly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handled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talk,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ideal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Revenge.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Otto’s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thoughts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brightened at the prospect,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began to regard himself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renewed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respect.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believe,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purchaser,’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continue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avail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</a:t>
            </a:r>
            <a:r>
              <a:rPr dirty="0" sz="1450" spc="-5">
                <a:latin typeface="Times New Roman"/>
                <a:cs typeface="Times New Roman"/>
              </a:rPr>
              <a:t> of your </a:t>
            </a:r>
            <a:r>
              <a:rPr dirty="0" sz="1450" spc="-10">
                <a:latin typeface="Times New Roman"/>
                <a:cs typeface="Times New Roman"/>
              </a:rPr>
              <a:t>skill.’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‘Can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indeed?’ said the old man. </a:t>
            </a:r>
            <a:r>
              <a:rPr dirty="0" sz="1450" spc="-30">
                <a:latin typeface="Times New Roman"/>
                <a:cs typeface="Times New Roman"/>
              </a:rPr>
              <a:t>‘Well,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shall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heartily obliged; for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begin to find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may practise resignation all his days,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takes physic,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end.’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have the papers drawn,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may even burthen the purchase with 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interest,’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‘Let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assured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5"/>
              </a:spcBef>
            </a:pPr>
            <a:r>
              <a:rPr dirty="0" sz="1450" spc="-40">
                <a:latin typeface="Times New Roman"/>
                <a:cs typeface="Times New Roman"/>
              </a:rPr>
              <a:t>‘Your </a:t>
            </a:r>
            <a:r>
              <a:rPr dirty="0" sz="1450" spc="-10">
                <a:latin typeface="Times New Roman"/>
                <a:cs typeface="Times New Roman"/>
              </a:rPr>
              <a:t>friend, </a:t>
            </a:r>
            <a:r>
              <a:rPr dirty="0" sz="1450" spc="-20">
                <a:latin typeface="Times New Roman"/>
                <a:cs typeface="Times New Roman"/>
              </a:rPr>
              <a:t>sir,’ </a:t>
            </a:r>
            <a:r>
              <a:rPr dirty="0" sz="1450" spc="-10">
                <a:latin typeface="Times New Roman"/>
                <a:cs typeface="Times New Roman"/>
              </a:rPr>
              <a:t>insinuated Killian, ‘would </a:t>
            </a:r>
            <a:r>
              <a:rPr dirty="0" sz="1450" spc="-5">
                <a:latin typeface="Times New Roman"/>
                <a:cs typeface="Times New Roman"/>
              </a:rPr>
              <a:t>not, </a:t>
            </a:r>
            <a:r>
              <a:rPr dirty="0" sz="1450" spc="-10">
                <a:latin typeface="Times New Roman"/>
                <a:cs typeface="Times New Roman"/>
              </a:rPr>
              <a:t>perhaps, care to make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interest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reversible?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lad.’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‘Fritz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young,’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dryly;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earn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consideration,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inherit.’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‘He has long worked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place, </a:t>
            </a:r>
            <a:r>
              <a:rPr dirty="0" sz="1450" spc="-20">
                <a:latin typeface="Times New Roman"/>
                <a:cs typeface="Times New Roman"/>
              </a:rPr>
              <a:t>sir,’ </a:t>
            </a:r>
            <a:r>
              <a:rPr dirty="0" sz="1450" spc="-10">
                <a:latin typeface="Times New Roman"/>
                <a:cs typeface="Times New Roman"/>
              </a:rPr>
              <a:t>insisted </a:t>
            </a:r>
            <a:r>
              <a:rPr dirty="0" sz="1450" spc="-35">
                <a:latin typeface="Times New Roman"/>
                <a:cs typeface="Times New Roman"/>
              </a:rPr>
              <a:t>Mr. </a:t>
            </a:r>
            <a:r>
              <a:rPr dirty="0" sz="1450" spc="-10">
                <a:latin typeface="Times New Roman"/>
                <a:cs typeface="Times New Roman"/>
              </a:rPr>
              <a:t>Gottesheim; ‘and at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 age, for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seventy-eight come harvest, it would </a:t>
            </a:r>
            <a:r>
              <a:rPr dirty="0" sz="1450" spc="-5">
                <a:latin typeface="Times New Roman"/>
                <a:cs typeface="Times New Roman"/>
              </a:rPr>
              <a:t>be a </a:t>
            </a:r>
            <a:r>
              <a:rPr dirty="0" sz="1450" spc="-10">
                <a:latin typeface="Times New Roman"/>
                <a:cs typeface="Times New Roman"/>
              </a:rPr>
              <a:t>troublesome </a:t>
            </a:r>
            <a:r>
              <a:rPr dirty="0" sz="1450" spc="-5">
                <a:latin typeface="Times New Roman"/>
                <a:cs typeface="Times New Roman"/>
              </a:rPr>
              <a:t> thought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proprietor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fill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shoes.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spared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6440" cy="946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73025">
              <a:lnSpc>
                <a:spcPct val="132400"/>
              </a:lnSpc>
              <a:spcBef>
                <a:spcPts val="100"/>
              </a:spcBef>
            </a:pPr>
            <a:r>
              <a:rPr dirty="0" sz="1450" spc="-10">
                <a:latin typeface="Times New Roman"/>
                <a:cs typeface="Times New Roman"/>
              </a:rPr>
              <a:t>assure yourself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Fritz.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believe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might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tempted </a:t>
            </a:r>
            <a:r>
              <a:rPr dirty="0" sz="1450" spc="-5">
                <a:latin typeface="Times New Roman"/>
                <a:cs typeface="Times New Roman"/>
              </a:rPr>
              <a:t>by a </a:t>
            </a:r>
            <a:r>
              <a:rPr dirty="0" sz="1450" spc="-15">
                <a:latin typeface="Times New Roman"/>
                <a:cs typeface="Times New Roman"/>
              </a:rPr>
              <a:t>permanency.’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-5">
                <a:latin typeface="Times New Roman"/>
                <a:cs typeface="Times New Roman"/>
              </a:rPr>
              <a:t> young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unsettled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views,’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‘Possibly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purchaser—’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Killian.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anger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burned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Otto’s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cheek.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purchaser,’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‘It was what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might have guessed,’ replied the </a:t>
            </a:r>
            <a:r>
              <a:rPr dirty="0" sz="1450" spc="-20">
                <a:latin typeface="Times New Roman"/>
                <a:cs typeface="Times New Roman"/>
              </a:rPr>
              <a:t>farmer, </a:t>
            </a:r>
            <a:r>
              <a:rPr dirty="0" sz="1450" spc="-10">
                <a:latin typeface="Times New Roman"/>
                <a:cs typeface="Times New Roman"/>
              </a:rPr>
              <a:t>bowing with an aged,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obsequious </a:t>
            </a:r>
            <a:r>
              <a:rPr dirty="0" sz="1450" spc="-20">
                <a:latin typeface="Times New Roman"/>
                <a:cs typeface="Times New Roman"/>
              </a:rPr>
              <a:t>dignity.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have made an old man very </a:t>
            </a:r>
            <a:r>
              <a:rPr dirty="0" sz="1450" spc="-5">
                <a:latin typeface="Times New Roman"/>
                <a:cs typeface="Times New Roman"/>
              </a:rPr>
              <a:t>happy;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may </a:t>
            </a:r>
            <a:r>
              <a:rPr dirty="0" sz="1450" spc="-30">
                <a:latin typeface="Times New Roman"/>
                <a:cs typeface="Times New Roman"/>
              </a:rPr>
              <a:t>say, 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indeed,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entertained an angel unawares.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the great people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world—and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mean those who are great in station—if they had only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sing!’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judge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hardly,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sir,’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0">
                <a:latin typeface="Times New Roman"/>
                <a:cs typeface="Times New Roman"/>
              </a:rPr>
              <a:t>‘We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frailties.’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30">
                <a:latin typeface="Times New Roman"/>
                <a:cs typeface="Times New Roman"/>
              </a:rPr>
              <a:t>‘Truly, </a:t>
            </a:r>
            <a:r>
              <a:rPr dirty="0" sz="1450" spc="-20">
                <a:latin typeface="Times New Roman"/>
                <a:cs typeface="Times New Roman"/>
              </a:rPr>
              <a:t>sir,’ </a:t>
            </a:r>
            <a:r>
              <a:rPr dirty="0" sz="1450" spc="-10">
                <a:latin typeface="Times New Roman"/>
                <a:cs typeface="Times New Roman"/>
              </a:rPr>
              <a:t>said </a:t>
            </a:r>
            <a:r>
              <a:rPr dirty="0" sz="1450" spc="-35">
                <a:latin typeface="Times New Roman"/>
                <a:cs typeface="Times New Roman"/>
              </a:rPr>
              <a:t>Mr. </a:t>
            </a:r>
            <a:r>
              <a:rPr dirty="0" sz="1450" spc="-10">
                <a:latin typeface="Times New Roman"/>
                <a:cs typeface="Times New Roman"/>
              </a:rPr>
              <a:t>Gottesheim, with unction. ‘And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what name,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address 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generous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landlord?’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double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recollection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English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traveller,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whom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received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week before at court, and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an old English rogue called </a:t>
            </a:r>
            <a:r>
              <a:rPr dirty="0" sz="1450" spc="-15">
                <a:latin typeface="Times New Roman"/>
                <a:cs typeface="Times New Roman"/>
              </a:rPr>
              <a:t>Transome, </a:t>
            </a:r>
            <a:r>
              <a:rPr dirty="0" sz="1450" spc="-10">
                <a:latin typeface="Times New Roman"/>
                <a:cs typeface="Times New Roman"/>
              </a:rPr>
              <a:t>whom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 known in </a:t>
            </a:r>
            <a:r>
              <a:rPr dirty="0" sz="1450" spc="-5">
                <a:latin typeface="Times New Roman"/>
                <a:cs typeface="Times New Roman"/>
              </a:rPr>
              <a:t>youth, </a:t>
            </a:r>
            <a:r>
              <a:rPr dirty="0" sz="1450" spc="-10">
                <a:latin typeface="Times New Roman"/>
                <a:cs typeface="Times New Roman"/>
              </a:rPr>
              <a:t>came pertinently to the </a:t>
            </a:r>
            <a:r>
              <a:rPr dirty="0" sz="1450" spc="-20">
                <a:latin typeface="Times New Roman"/>
                <a:cs typeface="Times New Roman"/>
              </a:rPr>
              <a:t>Prince’s </a:t>
            </a:r>
            <a:r>
              <a:rPr dirty="0" sz="1450" spc="-10">
                <a:latin typeface="Times New Roman"/>
                <a:cs typeface="Times New Roman"/>
              </a:rPr>
              <a:t>help. </a:t>
            </a:r>
            <a:r>
              <a:rPr dirty="0" sz="1450" spc="-15">
                <a:latin typeface="Times New Roman"/>
                <a:cs typeface="Times New Roman"/>
              </a:rPr>
              <a:t>‘Transome,’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answered, ‘is my name.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an English </a:t>
            </a:r>
            <a:r>
              <a:rPr dirty="0" sz="1450" spc="-20">
                <a:latin typeface="Times New Roman"/>
                <a:cs typeface="Times New Roman"/>
              </a:rPr>
              <a:t>traveller. </a:t>
            </a:r>
            <a:r>
              <a:rPr dirty="0" sz="1450" spc="-10">
                <a:latin typeface="Times New Roman"/>
                <a:cs typeface="Times New Roman"/>
              </a:rPr>
              <a:t>It is, </a:t>
            </a:r>
            <a:r>
              <a:rPr dirty="0" sz="1450" spc="-20">
                <a:latin typeface="Times New Roman"/>
                <a:cs typeface="Times New Roman"/>
              </a:rPr>
              <a:t>to-day, </a:t>
            </a:r>
            <a:r>
              <a:rPr dirty="0" sz="1450" spc="-25">
                <a:latin typeface="Times New Roman"/>
                <a:cs typeface="Times New Roman"/>
              </a:rPr>
              <a:t>Tuesday. </a:t>
            </a:r>
            <a:r>
              <a:rPr dirty="0" sz="1450" spc="-10">
                <a:latin typeface="Times New Roman"/>
                <a:cs typeface="Times New Roman"/>
              </a:rPr>
              <a:t>On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Thursday, </a:t>
            </a:r>
            <a:r>
              <a:rPr dirty="0" sz="1450" spc="-10">
                <a:latin typeface="Times New Roman"/>
                <a:cs typeface="Times New Roman"/>
              </a:rPr>
              <a:t>before </a:t>
            </a:r>
            <a:r>
              <a:rPr dirty="0" sz="1450" spc="-5">
                <a:latin typeface="Times New Roman"/>
                <a:cs typeface="Times New Roman"/>
              </a:rPr>
              <a:t>noon, </a:t>
            </a:r>
            <a:r>
              <a:rPr dirty="0" sz="1450" spc="-10">
                <a:latin typeface="Times New Roman"/>
                <a:cs typeface="Times New Roman"/>
              </a:rPr>
              <a:t>the money shall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25">
                <a:latin typeface="Times New Roman"/>
                <a:cs typeface="Times New Roman"/>
              </a:rPr>
              <a:t>ready. </a:t>
            </a:r>
            <a:r>
              <a:rPr dirty="0" sz="1450" spc="-10">
                <a:latin typeface="Times New Roman"/>
                <a:cs typeface="Times New Roman"/>
              </a:rPr>
              <a:t>Let </a:t>
            </a:r>
            <a:r>
              <a:rPr dirty="0" sz="1450" spc="-5">
                <a:latin typeface="Times New Roman"/>
                <a:cs typeface="Times New Roman"/>
              </a:rPr>
              <a:t>us </a:t>
            </a:r>
            <a:r>
              <a:rPr dirty="0" sz="1450" spc="-10">
                <a:latin typeface="Times New Roman"/>
                <a:cs typeface="Times New Roman"/>
              </a:rPr>
              <a:t>meet, 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please,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Mittwalden, 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“Morning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Star.”’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 am, in all things lawful,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servant to command,’ replied the </a:t>
            </a:r>
            <a:r>
              <a:rPr dirty="0" sz="1450" spc="-20">
                <a:latin typeface="Times New Roman"/>
                <a:cs typeface="Times New Roman"/>
              </a:rPr>
              <a:t>farmer. </a:t>
            </a:r>
            <a:r>
              <a:rPr dirty="0" sz="1450" spc="-10">
                <a:latin typeface="Times New Roman"/>
                <a:cs typeface="Times New Roman"/>
              </a:rPr>
              <a:t>‘An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Englishman!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race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travellers. And has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lordship some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experience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land?’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 have had some interest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kind before,’ returned the Prince; </a:t>
            </a:r>
            <a:r>
              <a:rPr dirty="0" sz="1450" spc="-5">
                <a:latin typeface="Times New Roman"/>
                <a:cs typeface="Times New Roman"/>
              </a:rPr>
              <a:t>‘not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Gerolstein, indeed. But fortune, as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30">
                <a:latin typeface="Times New Roman"/>
                <a:cs typeface="Times New Roman"/>
              </a:rPr>
              <a:t>say, </a:t>
            </a:r>
            <a:r>
              <a:rPr dirty="0" sz="1450" spc="-10">
                <a:latin typeface="Times New Roman"/>
                <a:cs typeface="Times New Roman"/>
              </a:rPr>
              <a:t>turns the wheel,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desire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beforehand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revolutions.’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45">
                <a:latin typeface="Times New Roman"/>
                <a:cs typeface="Times New Roman"/>
              </a:rPr>
              <a:t>‘Very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sure,’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Mr.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Killian.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They had been strolling with deliberation;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they were now drawing near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farmhouse,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mounting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trellised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pathway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level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meadow.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them,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sound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voices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while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audible,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 grew louder and more distinct with every step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their advance. </a:t>
            </a:r>
            <a:r>
              <a:rPr dirty="0" sz="1450" spc="-20">
                <a:latin typeface="Times New Roman"/>
                <a:cs typeface="Times New Roman"/>
              </a:rPr>
              <a:t>Presently,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emerged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top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bank,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beheld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Ottilia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 way </a:t>
            </a:r>
            <a:r>
              <a:rPr dirty="0" sz="1450" spc="-15">
                <a:latin typeface="Times New Roman"/>
                <a:cs typeface="Times New Roman"/>
              </a:rPr>
              <a:t>off; </a:t>
            </a:r>
            <a:r>
              <a:rPr dirty="0" sz="1450" spc="-10">
                <a:latin typeface="Times New Roman"/>
                <a:cs typeface="Times New Roman"/>
              </a:rPr>
              <a:t>he, very black and bloodshot, emphasising his hoarse speech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the smacking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fist against his palm; she, standing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way </a:t>
            </a:r>
            <a:r>
              <a:rPr dirty="0" sz="1450" spc="-15">
                <a:latin typeface="Times New Roman"/>
                <a:cs typeface="Times New Roman"/>
              </a:rPr>
              <a:t>off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blowsy,</a:t>
            </a:r>
            <a:r>
              <a:rPr dirty="0" sz="1450" spc="-10">
                <a:latin typeface="Times New Roman"/>
                <a:cs typeface="Times New Roman"/>
              </a:rPr>
              <a:t> voluble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distress.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‘Dear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me!’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Mr.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Gottesheim,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aside.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But Otto went straight towards the lovers, in whose dissension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believed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 to have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share. And, indeed, as soon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seen the Prince, Fritz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stood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tragic,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awaiting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defying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approach.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‘O,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are!’</a:t>
            </a:r>
            <a:r>
              <a:rPr dirty="0" sz="1450" spc="-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soon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near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enough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easy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speech.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at least, and must </a:t>
            </a:r>
            <a:r>
              <a:rPr dirty="0" sz="1450" spc="-25">
                <a:latin typeface="Times New Roman"/>
                <a:cs typeface="Times New Roman"/>
              </a:rPr>
              <a:t>reply. </a:t>
            </a:r>
            <a:r>
              <a:rPr dirty="0" sz="1450" spc="-10">
                <a:latin typeface="Times New Roman"/>
                <a:cs typeface="Times New Roman"/>
              </a:rPr>
              <a:t>What were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after? Why were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two skulking in the bush? God!’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broke </a:t>
            </a:r>
            <a:r>
              <a:rPr dirty="0" sz="1450" spc="-5">
                <a:latin typeface="Times New Roman"/>
                <a:cs typeface="Times New Roman"/>
              </a:rPr>
              <a:t>out, </a:t>
            </a:r>
            <a:r>
              <a:rPr dirty="0" sz="1450" spc="-10">
                <a:latin typeface="Times New Roman"/>
                <a:cs typeface="Times New Roman"/>
              </a:rPr>
              <a:t>turning again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Ottilia, ‘to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 that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</a:t>
            </a:r>
            <a:r>
              <a:rPr dirty="0" sz="1450" spc="-5">
                <a:latin typeface="Times New Roman"/>
                <a:cs typeface="Times New Roman"/>
              </a:rPr>
              <a:t> on you!’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 beg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pardon,’ Otto cut </a:t>
            </a:r>
            <a:r>
              <a:rPr dirty="0" sz="1450" spc="-5">
                <a:latin typeface="Times New Roman"/>
                <a:cs typeface="Times New Roman"/>
              </a:rPr>
              <a:t>in.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were addressing me. In virtue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circumstance am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to render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an account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20">
                <a:latin typeface="Times New Roman"/>
                <a:cs typeface="Times New Roman"/>
              </a:rPr>
              <a:t>lady’s </a:t>
            </a:r>
            <a:r>
              <a:rPr dirty="0" sz="1450" spc="-10">
                <a:latin typeface="Times New Roman"/>
                <a:cs typeface="Times New Roman"/>
              </a:rPr>
              <a:t>conduct? Are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father?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brother?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husband?’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‘O,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know as well as </a:t>
            </a:r>
            <a:r>
              <a:rPr dirty="0" sz="1450" spc="-5">
                <a:latin typeface="Times New Roman"/>
                <a:cs typeface="Times New Roman"/>
              </a:rPr>
              <a:t>I,’ </a:t>
            </a:r>
            <a:r>
              <a:rPr dirty="0" sz="1450" spc="-10">
                <a:latin typeface="Times New Roman"/>
                <a:cs typeface="Times New Roman"/>
              </a:rPr>
              <a:t>returned the peasant. </a:t>
            </a:r>
            <a:r>
              <a:rPr dirty="0" sz="1450" spc="-50">
                <a:latin typeface="Times New Roman"/>
                <a:cs typeface="Times New Roman"/>
              </a:rPr>
              <a:t>‘We </a:t>
            </a:r>
            <a:r>
              <a:rPr dirty="0" sz="1450" spc="-10">
                <a:latin typeface="Times New Roman"/>
                <a:cs typeface="Times New Roman"/>
              </a:rPr>
              <a:t>keep </a:t>
            </a:r>
            <a:r>
              <a:rPr dirty="0" sz="1450" spc="-20">
                <a:latin typeface="Times New Roman"/>
                <a:cs typeface="Times New Roman"/>
              </a:rPr>
              <a:t>company,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I.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her,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loving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me;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above-board,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know.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a good </a:t>
            </a:r>
            <a:r>
              <a:rPr dirty="0" sz="1450" spc="-10">
                <a:latin typeface="Times New Roman"/>
                <a:cs typeface="Times New Roman"/>
              </a:rPr>
              <a:t>pride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0"/>
              </a:spcBef>
            </a:pPr>
            <a:r>
              <a:rPr dirty="0" sz="1450" spc="-30">
                <a:latin typeface="Times New Roman"/>
                <a:cs typeface="Times New Roman"/>
              </a:rPr>
              <a:t>‘Why,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perceive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 explain to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what love is,’ said Otto. ‘Its measure 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kindness. It is very possible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proud; but </a:t>
            </a:r>
            <a:r>
              <a:rPr dirty="0" sz="1450" spc="-10">
                <a:latin typeface="Times New Roman"/>
                <a:cs typeface="Times New Roman"/>
              </a:rPr>
              <a:t>she, </a:t>
            </a:r>
            <a:r>
              <a:rPr dirty="0" sz="1450" spc="-5">
                <a:latin typeface="Times New Roman"/>
                <a:cs typeface="Times New Roman"/>
              </a:rPr>
              <a:t>too, </a:t>
            </a:r>
            <a:r>
              <a:rPr dirty="0" sz="1450" spc="-10">
                <a:latin typeface="Times New Roman"/>
                <a:cs typeface="Times New Roman"/>
              </a:rPr>
              <a:t>may have some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self-esteem;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myself.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doings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curiously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examined,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might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inconvenient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reply.’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‘These are all set-offs,’ said the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man.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know very well that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is 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man,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woman only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woman. That </a:t>
            </a:r>
            <a:r>
              <a:rPr dirty="0" sz="1450" spc="-5">
                <a:latin typeface="Times New Roman"/>
                <a:cs typeface="Times New Roman"/>
              </a:rPr>
              <a:t>holds good </a:t>
            </a:r>
            <a:r>
              <a:rPr dirty="0" sz="1450" spc="-10">
                <a:latin typeface="Times New Roman"/>
                <a:cs typeface="Times New Roman"/>
              </a:rPr>
              <a:t>all </a:t>
            </a:r>
            <a:r>
              <a:rPr dirty="0" sz="1450" spc="-20">
                <a:latin typeface="Times New Roman"/>
                <a:cs typeface="Times New Roman"/>
              </a:rPr>
              <a:t>over,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and down.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question,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stand.’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drew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mark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‘When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studied liberal doctrines somewhat </a:t>
            </a:r>
            <a:r>
              <a:rPr dirty="0" sz="1450" spc="-15">
                <a:latin typeface="Times New Roman"/>
                <a:cs typeface="Times New Roman"/>
              </a:rPr>
              <a:t>deeper,’ </a:t>
            </a:r>
            <a:r>
              <a:rPr dirty="0" sz="1450" spc="-10">
                <a:latin typeface="Times New Roman"/>
                <a:cs typeface="Times New Roman"/>
              </a:rPr>
              <a:t>said the Prince,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note.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false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weights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measures, my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friend.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scale for women, another for men; </a:t>
            </a:r>
            <a:r>
              <a:rPr dirty="0" sz="1450" spc="-5">
                <a:latin typeface="Times New Roman"/>
                <a:cs typeface="Times New Roman"/>
              </a:rPr>
              <a:t> one </a:t>
            </a:r>
            <a:r>
              <a:rPr dirty="0" sz="1450" spc="-10">
                <a:latin typeface="Times New Roman"/>
                <a:cs typeface="Times New Roman"/>
              </a:rPr>
              <a:t>for princes, and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for farmer-folk. On the prince who neglects his wife 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severe.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insults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mistress?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use the name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love.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should think this lady might very fairly ask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delivered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nature.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I,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stranger,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one-tenth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 so gross and so discourteous,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would most righteously have broke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head. It would have been in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part, as </a:t>
            </a:r>
            <a:r>
              <a:rPr dirty="0" sz="1450" spc="-20">
                <a:latin typeface="Times New Roman"/>
                <a:cs typeface="Times New Roman"/>
              </a:rPr>
              <a:t>lover,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protect her from such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insolence.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Protect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560"/>
              </a:spcBef>
            </a:pPr>
            <a:r>
              <a:rPr dirty="0" sz="1450" spc="-55">
                <a:latin typeface="Times New Roman"/>
                <a:cs typeface="Times New Roman"/>
              </a:rPr>
              <a:t>‘Ay,’ </a:t>
            </a:r>
            <a:r>
              <a:rPr dirty="0" sz="1450" spc="-10">
                <a:latin typeface="Times New Roman"/>
                <a:cs typeface="Times New Roman"/>
              </a:rPr>
              <a:t>quoth </a:t>
            </a:r>
            <a:r>
              <a:rPr dirty="0" sz="1450" spc="-35">
                <a:latin typeface="Times New Roman"/>
                <a:cs typeface="Times New Roman"/>
              </a:rPr>
              <a:t>Mr.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Gottesheim, who had been looking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with his hands behind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‘ay,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that’s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Scripture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truth.’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Fritz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staggered,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 spc="-5">
                <a:latin typeface="Times New Roman"/>
                <a:cs typeface="Times New Roman"/>
              </a:rPr>
              <a:t> 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Prince’s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imperturbable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superiority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manner, </a:t>
            </a:r>
            <a:r>
              <a:rPr dirty="0" sz="1450" spc="-5">
                <a:latin typeface="Times New Roman"/>
                <a:cs typeface="Times New Roman"/>
              </a:rPr>
              <a:t>but by a </a:t>
            </a:r>
            <a:r>
              <a:rPr dirty="0" sz="1450" spc="-10">
                <a:latin typeface="Times New Roman"/>
                <a:cs typeface="Times New Roman"/>
              </a:rPr>
              <a:t>glimmering consciousness 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himself was in the wrong.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liberal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doctrines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besides,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unmanned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25">
                <a:latin typeface="Times New Roman"/>
                <a:cs typeface="Times New Roman"/>
              </a:rPr>
              <a:t>‘Well,’ </a:t>
            </a:r>
            <a:r>
              <a:rPr dirty="0" sz="1450" spc="-10">
                <a:latin typeface="Times New Roman"/>
                <a:cs typeface="Times New Roman"/>
              </a:rPr>
              <a:t>said he, ‘if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rude, I’ll own to it.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meant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ill, and did nothing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rights;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above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vulgar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notions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too;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sharp,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I’ll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pardon.’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‘Freel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</a:t>
            </a:r>
            <a:r>
              <a:rPr dirty="0" sz="1450" spc="-10">
                <a:latin typeface="Times New Roman"/>
                <a:cs typeface="Times New Roman"/>
              </a:rPr>
              <a:t>ra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te</a:t>
            </a:r>
            <a:r>
              <a:rPr dirty="0" sz="1450" spc="-5">
                <a:latin typeface="Times New Roman"/>
                <a:cs typeface="Times New Roman"/>
              </a:rPr>
              <a:t>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Ottilia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‘But all this doesn’t answer me,’ cried Fritz. ‘I ask what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two spoke about.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says she promised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to tell; well, then,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mean to </a:t>
            </a:r>
            <a:r>
              <a:rPr dirty="0" sz="1450" spc="-25">
                <a:latin typeface="Times New Roman"/>
                <a:cs typeface="Times New Roman"/>
              </a:rPr>
              <a:t>know.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Civility 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civility,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I’ll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man’s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gull.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common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justice,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keep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46467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company!’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ask </a:t>
            </a:r>
            <a:r>
              <a:rPr dirty="0" sz="1450" spc="-35">
                <a:latin typeface="Times New Roman"/>
                <a:cs typeface="Times New Roman"/>
              </a:rPr>
              <a:t>Mr. </a:t>
            </a:r>
            <a:r>
              <a:rPr dirty="0" sz="1450" spc="-10">
                <a:latin typeface="Times New Roman"/>
                <a:cs typeface="Times New Roman"/>
              </a:rPr>
              <a:t>Gottesheim,’ replied Otto, ‘you will find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spent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hours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idleness.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have,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since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arose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morning,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agreed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buy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farm.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satisfy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curiosity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condemn.’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‘O,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business,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that’s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another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matter,’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Fritz.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‘Though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beats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why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tell.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course,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farm,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suppose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naturally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end.’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45">
                <a:latin typeface="Times New Roman"/>
                <a:cs typeface="Times New Roman"/>
              </a:rPr>
              <a:t>‘To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sure,’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Mr.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Gottesheim,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strong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accent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conviction.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But Ottilia was much </a:t>
            </a:r>
            <a:r>
              <a:rPr dirty="0" sz="1450" spc="-20">
                <a:latin typeface="Times New Roman"/>
                <a:cs typeface="Times New Roman"/>
              </a:rPr>
              <a:t>braver.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‘There now!’ she cried in triumph. ‘What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 </a:t>
            </a:r>
            <a:r>
              <a:rPr dirty="0" sz="1450" spc="-5">
                <a:latin typeface="Times New Roman"/>
                <a:cs typeface="Times New Roman"/>
              </a:rPr>
              <a:t>you? I </a:t>
            </a:r>
            <a:r>
              <a:rPr dirty="0" sz="1450" spc="-10">
                <a:latin typeface="Times New Roman"/>
                <a:cs typeface="Times New Roman"/>
              </a:rPr>
              <a:t>told </a:t>
            </a:r>
            <a:r>
              <a:rPr dirty="0" sz="1450" spc="-5">
                <a:latin typeface="Times New Roman"/>
                <a:cs typeface="Times New Roman"/>
              </a:rPr>
              <a:t>you I </a:t>
            </a:r>
            <a:r>
              <a:rPr dirty="0" sz="1450" spc="-10">
                <a:latin typeface="Times New Roman"/>
                <a:cs typeface="Times New Roman"/>
              </a:rPr>
              <a:t>was fighting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battles. Now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see! Think shame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suspicious temper!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should </a:t>
            </a:r>
            <a:r>
              <a:rPr dirty="0" sz="1450" spc="-5">
                <a:latin typeface="Times New Roman"/>
                <a:cs typeface="Times New Roman"/>
              </a:rPr>
              <a:t>go </a:t>
            </a:r>
            <a:r>
              <a:rPr dirty="0" sz="1450" spc="-10">
                <a:latin typeface="Times New Roman"/>
                <a:cs typeface="Times New Roman"/>
              </a:rPr>
              <a:t>down </a:t>
            </a:r>
            <a:r>
              <a:rPr dirty="0" sz="1450" spc="-5">
                <a:latin typeface="Times New Roman"/>
                <a:cs typeface="Times New Roman"/>
              </a:rPr>
              <a:t>upon your </a:t>
            </a:r>
            <a:r>
              <a:rPr dirty="0" sz="1450" spc="-10">
                <a:latin typeface="Times New Roman"/>
                <a:cs typeface="Times New Roman"/>
              </a:rPr>
              <a:t>bended knees both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gentleman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me.’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482215" marR="38100" indent="-2437130">
              <a:lnSpc>
                <a:spcPts val="1730"/>
              </a:lnSpc>
            </a:pPr>
            <a:r>
              <a:rPr dirty="0" sz="1450" spc="-15" b="1">
                <a:latin typeface="Times New Roman"/>
                <a:cs typeface="Times New Roman"/>
              </a:rPr>
              <a:t>CHAPTER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IV—IN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WHICH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PRINCE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COLLECTS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OPINIONS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BY </a:t>
            </a:r>
            <a:r>
              <a:rPr dirty="0" sz="1450" spc="-34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 </a:t>
            </a:r>
            <a:r>
              <a:rPr dirty="0" sz="1450" spc="-110" b="1">
                <a:latin typeface="Times New Roman"/>
                <a:cs typeface="Times New Roman"/>
              </a:rPr>
              <a:t>WAY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</a:pP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noon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triumph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manoeuvring,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effected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escape.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 was </a:t>
            </a:r>
            <a:r>
              <a:rPr dirty="0" sz="1450" spc="-5">
                <a:latin typeface="Times New Roman"/>
                <a:cs typeface="Times New Roman"/>
              </a:rPr>
              <a:t>quit </a:t>
            </a:r>
            <a:r>
              <a:rPr dirty="0" sz="1450" spc="-10">
                <a:latin typeface="Times New Roman"/>
                <a:cs typeface="Times New Roman"/>
              </a:rPr>
              <a:t>in this way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ponderous gratitude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">
                <a:latin typeface="Times New Roman"/>
                <a:cs typeface="Times New Roman"/>
              </a:rPr>
              <a:t>Mr. </a:t>
            </a:r>
            <a:r>
              <a:rPr dirty="0" sz="1450" spc="-10">
                <a:latin typeface="Times New Roman"/>
                <a:cs typeface="Times New Roman"/>
              </a:rPr>
              <a:t>Killian, and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confidential gratitude </a:t>
            </a:r>
            <a:r>
              <a:rPr dirty="0" sz="1450" spc="-5">
                <a:latin typeface="Times New Roman"/>
                <a:cs typeface="Times New Roman"/>
              </a:rPr>
              <a:t>of poor </a:t>
            </a:r>
            <a:r>
              <a:rPr dirty="0" sz="1450" spc="-10">
                <a:latin typeface="Times New Roman"/>
                <a:cs typeface="Times New Roman"/>
              </a:rPr>
              <a:t>Ottilia; </a:t>
            </a:r>
            <a:r>
              <a:rPr dirty="0" sz="1450" spc="-5">
                <a:latin typeface="Times New Roman"/>
                <a:cs typeface="Times New Roman"/>
              </a:rPr>
              <a:t>but of </a:t>
            </a:r>
            <a:r>
              <a:rPr dirty="0" sz="1450" spc="-10">
                <a:latin typeface="Times New Roman"/>
                <a:cs typeface="Times New Roman"/>
              </a:rPr>
              <a:t>Fritz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not quit </a:t>
            </a:r>
            <a:r>
              <a:rPr dirty="0" sz="1450" spc="-10">
                <a:latin typeface="Times New Roman"/>
                <a:cs typeface="Times New Roman"/>
              </a:rPr>
              <a:t>so </a:t>
            </a:r>
            <a:r>
              <a:rPr dirty="0" sz="1450" spc="-20">
                <a:latin typeface="Times New Roman"/>
                <a:cs typeface="Times New Roman"/>
              </a:rPr>
              <a:t>readily.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politician, brimming with mysterious glances, </a:t>
            </a:r>
            <a:r>
              <a:rPr dirty="0" sz="1450" spc="-15">
                <a:latin typeface="Times New Roman"/>
                <a:cs typeface="Times New Roman"/>
              </a:rPr>
              <a:t>offered </a:t>
            </a:r>
            <a:r>
              <a:rPr dirty="0" sz="1450" spc="-10">
                <a:latin typeface="Times New Roman"/>
                <a:cs typeface="Times New Roman"/>
              </a:rPr>
              <a:t>to lend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convoy as far as to the high-road; and Otto, in fear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some residuary jealousy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for the </a:t>
            </a:r>
            <a:r>
              <a:rPr dirty="0" sz="1450" spc="-20">
                <a:latin typeface="Times New Roman"/>
                <a:cs typeface="Times New Roman"/>
              </a:rPr>
              <a:t>girl’s </a:t>
            </a:r>
            <a:r>
              <a:rPr dirty="0" sz="1450" spc="-10">
                <a:latin typeface="Times New Roman"/>
                <a:cs typeface="Times New Roman"/>
              </a:rPr>
              <a:t>sake, had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the courage to gainsay him; </a:t>
            </a:r>
            <a:r>
              <a:rPr dirty="0" sz="1450" spc="-5">
                <a:latin typeface="Times New Roman"/>
                <a:cs typeface="Times New Roman"/>
              </a:rPr>
              <a:t>but he </a:t>
            </a:r>
            <a:r>
              <a:rPr dirty="0" sz="1450" spc="-10">
                <a:latin typeface="Times New Roman"/>
                <a:cs typeface="Times New Roman"/>
              </a:rPr>
              <a:t>regarded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companion with uneasy glances, and devoutly wished the business at an end.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some time Fritz walked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mare in silence; and they had already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traversed more than half the proposed distance when, with something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blush,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-5">
                <a:latin typeface="Times New Roman"/>
                <a:cs typeface="Times New Roman"/>
              </a:rPr>
              <a:t> up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‘Are</a:t>
            </a:r>
            <a:r>
              <a:rPr dirty="0" sz="1450" spc="-5">
                <a:latin typeface="Times New Roman"/>
                <a:cs typeface="Times New Roman"/>
              </a:rPr>
              <a:t> you not,’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asked,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socialist?’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30">
                <a:latin typeface="Times New Roman"/>
                <a:cs typeface="Times New Roman"/>
              </a:rPr>
              <a:t>‘Why,</a:t>
            </a:r>
            <a:r>
              <a:rPr dirty="0" sz="1450" spc="-5">
                <a:latin typeface="Times New Roman"/>
                <a:cs typeface="Times New Roman"/>
              </a:rPr>
              <a:t> no,’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‘not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precisely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ask?’</a:t>
            </a:r>
            <a:endParaRPr sz="1450">
              <a:latin typeface="Times New Roman"/>
              <a:cs typeface="Times New Roman"/>
            </a:endParaRPr>
          </a:p>
          <a:p>
            <a:pPr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why,’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young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progressional,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Killian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kept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right: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men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always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cowards.</a:t>
            </a:r>
            <a:r>
              <a:rPr dirty="0" sz="1450" spc="3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nowadays,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groups: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likeliest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prepared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go;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sure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strong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thinkers,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till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hinted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‘Indeed,’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thing.’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‘Not </a:t>
            </a:r>
            <a:r>
              <a:rPr dirty="0" sz="1450" spc="-5">
                <a:latin typeface="Times New Roman"/>
                <a:cs typeface="Times New Roman"/>
              </a:rPr>
              <a:t>you!’ </a:t>
            </a:r>
            <a:r>
              <a:rPr dirty="0" sz="1450" spc="-10">
                <a:latin typeface="Times New Roman"/>
                <a:cs typeface="Times New Roman"/>
              </a:rPr>
              <a:t>cried Fritz. ‘Never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word to compromise!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was sowing seed: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ground-bait,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president calls it. But </a:t>
            </a:r>
            <a:r>
              <a:rPr dirty="0" sz="1450" spc="-30">
                <a:latin typeface="Times New Roman"/>
                <a:cs typeface="Times New Roman"/>
              </a:rPr>
              <a:t>it’s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 to deceive me, for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know all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agitators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ways,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doctrines;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between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me,’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98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lowering his voice, ‘I am myself affiliated. O yes,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secret society man,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here is my medal.’ And drawing </a:t>
            </a:r>
            <a:r>
              <a:rPr dirty="0" sz="1450" spc="-5">
                <a:latin typeface="Times New Roman"/>
                <a:cs typeface="Times New Roman"/>
              </a:rPr>
              <a:t>out a </a:t>
            </a:r>
            <a:r>
              <a:rPr dirty="0" sz="1450" spc="-10">
                <a:latin typeface="Times New Roman"/>
                <a:cs typeface="Times New Roman"/>
              </a:rPr>
              <a:t>green ribbon 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wore about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neck,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held </a:t>
            </a:r>
            <a:r>
              <a:rPr dirty="0" sz="1450" spc="-5">
                <a:latin typeface="Times New Roman"/>
                <a:cs typeface="Times New Roman"/>
              </a:rPr>
              <a:t>up,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25">
                <a:latin typeface="Times New Roman"/>
                <a:cs typeface="Times New Roman"/>
              </a:rPr>
              <a:t>Otto’s </a:t>
            </a:r>
            <a:r>
              <a:rPr dirty="0" sz="1450" spc="-10">
                <a:latin typeface="Times New Roman"/>
                <a:cs typeface="Times New Roman"/>
              </a:rPr>
              <a:t>inspection,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pewter medal bearing the imprint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Phoenix and the legend Libertas. ‘And so now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see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may trust me,’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none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alehouse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talkers;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convinced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revolutionary.’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meltingly</a:t>
            </a:r>
            <a:r>
              <a:rPr dirty="0" sz="1450" spc="-5">
                <a:latin typeface="Times New Roman"/>
                <a:cs typeface="Times New Roman"/>
              </a:rPr>
              <a:t> upon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 see,’ replied the Prince; ‘that is very gratifying. </a:t>
            </a:r>
            <a:r>
              <a:rPr dirty="0" sz="1450" spc="-35">
                <a:latin typeface="Times New Roman"/>
                <a:cs typeface="Times New Roman"/>
              </a:rPr>
              <a:t>Well,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the great thing 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good of </a:t>
            </a:r>
            <a:r>
              <a:rPr dirty="0" sz="1450" spc="-25">
                <a:latin typeface="Times New Roman"/>
                <a:cs typeface="Times New Roman"/>
              </a:rPr>
              <a:t>one’s </a:t>
            </a:r>
            <a:r>
              <a:rPr dirty="0" sz="1450" spc="-10">
                <a:latin typeface="Times New Roman"/>
                <a:cs typeface="Times New Roman"/>
              </a:rPr>
              <a:t>country is, first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all, to </a:t>
            </a:r>
            <a:r>
              <a:rPr dirty="0" sz="1450" spc="-5">
                <a:latin typeface="Times New Roman"/>
                <a:cs typeface="Times New Roman"/>
              </a:rPr>
              <a:t>be a good </a:t>
            </a:r>
            <a:r>
              <a:rPr dirty="0" sz="1450" spc="-10">
                <a:latin typeface="Times New Roman"/>
                <a:cs typeface="Times New Roman"/>
              </a:rPr>
              <a:t>man. All springs from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there. For my part, although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right in thinking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to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politics,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unfit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intellect and temper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leading rôle.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intended,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fear,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subaltern. </a:t>
            </a:r>
            <a:r>
              <a:rPr dirty="0" sz="1450" spc="-60">
                <a:latin typeface="Times New Roman"/>
                <a:cs typeface="Times New Roman"/>
              </a:rPr>
              <a:t>Yet </a:t>
            </a:r>
            <a:r>
              <a:rPr dirty="0" sz="1450" spc="-10">
                <a:latin typeface="Times New Roman"/>
                <a:cs typeface="Times New Roman"/>
              </a:rPr>
              <a:t>we have all something to command, </a:t>
            </a:r>
            <a:r>
              <a:rPr dirty="0" sz="1450" spc="-35">
                <a:latin typeface="Times New Roman"/>
                <a:cs typeface="Times New Roman"/>
              </a:rPr>
              <a:t>Mr. </a:t>
            </a:r>
            <a:r>
              <a:rPr dirty="0" sz="1450" spc="-10">
                <a:latin typeface="Times New Roman"/>
                <a:cs typeface="Times New Roman"/>
              </a:rPr>
              <a:t>Fritz, if it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own temper;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about to marry must look closely to himself.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husband’s,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prince’s,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artificial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standing;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-10">
                <a:latin typeface="Times New Roman"/>
                <a:cs typeface="Times New Roman"/>
              </a:rPr>
              <a:t> kind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either.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follow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‘O yes,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follow that,’ replied the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man, sadly chop-fallen over the nature 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the information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elicited; and then brightening </a:t>
            </a:r>
            <a:r>
              <a:rPr dirty="0" sz="1450" spc="-5">
                <a:latin typeface="Times New Roman"/>
                <a:cs typeface="Times New Roman"/>
              </a:rPr>
              <a:t>up: </a:t>
            </a:r>
            <a:r>
              <a:rPr dirty="0" sz="1450" spc="-10">
                <a:latin typeface="Times New Roman"/>
                <a:cs typeface="Times New Roman"/>
              </a:rPr>
              <a:t>‘Is it,’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ventured,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arsenal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bought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farm?’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30">
                <a:latin typeface="Times New Roman"/>
                <a:cs typeface="Times New Roman"/>
              </a:rPr>
              <a:t>‘We’ll </a:t>
            </a:r>
            <a:r>
              <a:rPr dirty="0" sz="1450" spc="-10">
                <a:latin typeface="Times New Roman"/>
                <a:cs typeface="Times New Roman"/>
              </a:rPr>
              <a:t>see about that,’ the Prince answered, laughing.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must </a:t>
            </a:r>
            <a:r>
              <a:rPr dirty="0" sz="1450" spc="-5">
                <a:latin typeface="Times New Roman"/>
                <a:cs typeface="Times New Roman"/>
              </a:rPr>
              <a:t>not be </a:t>
            </a:r>
            <a:r>
              <a:rPr dirty="0" sz="1450" spc="-10">
                <a:latin typeface="Times New Roman"/>
                <a:cs typeface="Times New Roman"/>
              </a:rPr>
              <a:t>too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zealous. And in the meantime, 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were </a:t>
            </a:r>
            <a:r>
              <a:rPr dirty="0" sz="1450" spc="-5">
                <a:latin typeface="Times New Roman"/>
                <a:cs typeface="Times New Roman"/>
              </a:rPr>
              <a:t>you, I </a:t>
            </a:r>
            <a:r>
              <a:rPr dirty="0" sz="1450" spc="-10">
                <a:latin typeface="Times New Roman"/>
                <a:cs typeface="Times New Roman"/>
              </a:rPr>
              <a:t>would say nothing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subject.’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‘O, trust me,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for that,’ cried Fritz,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pocketed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crown. ‘And you’ve let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 </a:t>
            </a:r>
            <a:r>
              <a:rPr dirty="0" sz="1450" spc="-5">
                <a:latin typeface="Times New Roman"/>
                <a:cs typeface="Times New Roman"/>
              </a:rPr>
              <a:t>out;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suspected—I might say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knew it—from the first. And mind </a:t>
            </a:r>
            <a:r>
              <a:rPr dirty="0" sz="1450" spc="-5">
                <a:latin typeface="Times New Roman"/>
                <a:cs typeface="Times New Roman"/>
              </a:rPr>
              <a:t> you,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guide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required,’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forest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paths.’</a:t>
            </a:r>
            <a:endParaRPr sz="1450">
              <a:latin typeface="Times New Roman"/>
              <a:cs typeface="Times New Roman"/>
            </a:endParaRPr>
          </a:p>
          <a:p>
            <a:pPr marL="12700" marR="952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rode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away,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chuckling.</a:t>
            </a:r>
            <a:r>
              <a:rPr dirty="0" sz="1450" spc="4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talk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vastly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entertained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him; </a:t>
            </a:r>
            <a:r>
              <a:rPr dirty="0" sz="1450" spc="-5">
                <a:latin typeface="Times New Roman"/>
                <a:cs typeface="Times New Roman"/>
              </a:rPr>
              <a:t> nor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altogether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discontented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bearing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farm;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able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himself,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behaved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worse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smaller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provocation.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harmonise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road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April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air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delightful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soul.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Up and down, and to and fro, ever mounting through the wooded foothills,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high-road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onward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Grünewald.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 either hand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stood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coolly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rooted—green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prospering,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springs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between their knuckled spurs; and though some were broad and stalwart,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others spiry and </a:t>
            </a:r>
            <a:r>
              <a:rPr dirty="0" sz="1450" spc="-15">
                <a:latin typeface="Times New Roman"/>
                <a:cs typeface="Times New Roman"/>
              </a:rPr>
              <a:t>slender, </a:t>
            </a:r>
            <a:r>
              <a:rPr dirty="0" sz="1450" spc="-10">
                <a:latin typeface="Times New Roman"/>
                <a:cs typeface="Times New Roman"/>
              </a:rPr>
              <a:t>yet all stood firm in the same attitude and with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expression,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silent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presenting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arms.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The road lay all the way apart from towns and villages, which it left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either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bottom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green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glens,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spy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few congregated roofs,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perhaps above him, </a:t>
            </a:r>
            <a:r>
              <a:rPr dirty="0" sz="1450" spc="-5">
                <a:latin typeface="Times New Roman"/>
                <a:cs typeface="Times New Roman"/>
              </a:rPr>
              <a:t>on a </a:t>
            </a:r>
            <a:r>
              <a:rPr dirty="0" sz="1450" spc="-15">
                <a:latin typeface="Times New Roman"/>
                <a:cs typeface="Times New Roman"/>
              </a:rPr>
              <a:t>shoulder, </a:t>
            </a:r>
            <a:r>
              <a:rPr dirty="0" sz="1450" spc="-10">
                <a:latin typeface="Times New Roman"/>
                <a:cs typeface="Times New Roman"/>
              </a:rPr>
              <a:t>the solitary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cabin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woodman. But the highway was an international undertaking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its face set for distant cities, scorned the little life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Grünewald. Hence 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exceeding </a:t>
            </a:r>
            <a:r>
              <a:rPr dirty="0" sz="1450" spc="-20">
                <a:latin typeface="Times New Roman"/>
                <a:cs typeface="Times New Roman"/>
              </a:rPr>
              <a:t>solitary. </a:t>
            </a:r>
            <a:r>
              <a:rPr dirty="0" sz="1450" spc="-10">
                <a:latin typeface="Times New Roman"/>
                <a:cs typeface="Times New Roman"/>
              </a:rPr>
              <a:t>Near the frontier Otto met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detachment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own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troops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marching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dust;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recognised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feebly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889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fresh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trout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supper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clean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chamber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inn,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song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birds and the music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village-bells—these were the recollections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 tourist.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North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foothills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sank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varying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profile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plain.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sides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bordered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principality, </a:t>
            </a:r>
            <a:r>
              <a:rPr dirty="0" sz="1450" spc="-10">
                <a:latin typeface="Times New Roman"/>
                <a:cs typeface="Times New Roman"/>
              </a:rPr>
              <a:t> Gerolstein,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extinct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duchy,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number.</a:t>
            </a:r>
            <a:r>
              <a:rPr dirty="0" sz="1450" spc="3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south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marched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comparatively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powerful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kingdom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Seaboard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Bohemia,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celebrated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flowers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mountain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bears,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inhabited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people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singular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simplicity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tenderness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Several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intermarriages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course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centuries,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united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crowned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families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Maritime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Bohemia;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history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purpose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relate,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drew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descent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Perdita,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daughter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King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Florizel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Bohemia.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intermarriages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degree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mitigated</a:t>
            </a:r>
            <a:r>
              <a:rPr dirty="0" sz="1450" spc="3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rough,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manly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stock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Grünewalds,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opinion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widely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within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borders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principality.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charcoal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burner,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mountain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sawyer,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wielder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broad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axe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congregated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pines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proud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hands,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proud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shrewd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ignorance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almost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savage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lore,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unfeigned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contempt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soft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character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manners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sovereign race.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50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precise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year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begins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left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conjecture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reader.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season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year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(which,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story,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important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two)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already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forward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spring,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when mountain people heard horns echoing all day about the north-west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corner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15">
                <a:latin typeface="Times New Roman"/>
                <a:cs typeface="Times New Roman"/>
              </a:rPr>
              <a:t>principality, </a:t>
            </a:r>
            <a:r>
              <a:rPr dirty="0" sz="1450" spc="-10">
                <a:latin typeface="Times New Roman"/>
                <a:cs typeface="Times New Roman"/>
              </a:rPr>
              <a:t>they told themselves that Prince Otto and his </a:t>
            </a:r>
            <a:r>
              <a:rPr dirty="0" sz="1450" spc="-5">
                <a:latin typeface="Times New Roman"/>
                <a:cs typeface="Times New Roman"/>
              </a:rPr>
              <a:t>hunt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-5">
                <a:latin typeface="Times New Roman"/>
                <a:cs typeface="Times New Roman"/>
              </a:rPr>
              <a:t> up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out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autumn.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At this </a:t>
            </a:r>
            <a:r>
              <a:rPr dirty="0" sz="1450" spc="-5">
                <a:latin typeface="Times New Roman"/>
                <a:cs typeface="Times New Roman"/>
              </a:rPr>
              <a:t>point </a:t>
            </a:r>
            <a:r>
              <a:rPr dirty="0" sz="1450" spc="-10">
                <a:latin typeface="Times New Roman"/>
                <a:cs typeface="Times New Roman"/>
              </a:rPr>
              <a:t>the borders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Grünewald descend somewhat </a:t>
            </a:r>
            <a:r>
              <a:rPr dirty="0" sz="1450" spc="-20">
                <a:latin typeface="Times New Roman"/>
                <a:cs typeface="Times New Roman"/>
              </a:rPr>
              <a:t>steeply, </a:t>
            </a:r>
            <a:r>
              <a:rPr dirty="0" sz="1450" spc="-10">
                <a:latin typeface="Times New Roman"/>
                <a:cs typeface="Times New Roman"/>
              </a:rPr>
              <a:t>here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breaking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crags;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shaggy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trackless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country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stands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bold contrast to the cultivated plain </a:t>
            </a:r>
            <a:r>
              <a:rPr dirty="0" sz="1450" spc="-25">
                <a:latin typeface="Times New Roman"/>
                <a:cs typeface="Times New Roman"/>
              </a:rPr>
              <a:t>below.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 was traversed at that period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two roads alone; one, the imperial </a:t>
            </a:r>
            <a:r>
              <a:rPr dirty="0" sz="1450" spc="-20">
                <a:latin typeface="Times New Roman"/>
                <a:cs typeface="Times New Roman"/>
              </a:rPr>
              <a:t>highway, </a:t>
            </a:r>
            <a:r>
              <a:rPr dirty="0" sz="1450" spc="-5">
                <a:latin typeface="Times New Roman"/>
                <a:cs typeface="Times New Roman"/>
              </a:rPr>
              <a:t>bound </a:t>
            </a:r>
            <a:r>
              <a:rPr dirty="0" sz="1450" spc="-10">
                <a:latin typeface="Times New Roman"/>
                <a:cs typeface="Times New Roman"/>
              </a:rPr>
              <a:t>to Brandenau in Gerolstein,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descended the slope obliquely and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easiest gradients. The other ran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fillet across the very forehead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hills, dipping into savage gorges,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wetted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spray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tiny waterfalls. Once it passed beside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certain tower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castle,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built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sheer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margin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formidable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cliff,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commanding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vast prospect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skirts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Grünewald and the busy plains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Gerolstein.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Felsenburg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(so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tower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called)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served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prison,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hunting-seat;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stood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lonesome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naked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aid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good </a:t>
            </a:r>
            <a:r>
              <a:rPr dirty="0" sz="1450" spc="-10">
                <a:latin typeface="Times New Roman"/>
                <a:cs typeface="Times New Roman"/>
              </a:rPr>
              <a:t>glass the burghers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Brandenau could count its windows from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lime-tree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terrace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walked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night.</a:t>
            </a:r>
            <a:endParaRPr sz="1450">
              <a:latin typeface="Times New Roman"/>
              <a:cs typeface="Times New Roman"/>
            </a:endParaRPr>
          </a:p>
          <a:p>
            <a:pPr marL="12700" marR="11430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wedge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forest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hillside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enclosed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between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roads,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horns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continued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day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scatter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tumult;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length,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sun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draw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near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horizon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plain,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rousing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triumph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announced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slaughter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cheered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rode </a:t>
            </a:r>
            <a:r>
              <a:rPr dirty="0" sz="1450" spc="-40">
                <a:latin typeface="Times New Roman"/>
                <a:cs typeface="Times New Roman"/>
              </a:rPr>
              <a:t>by. </a:t>
            </a:r>
            <a:r>
              <a:rPr dirty="0" sz="1450" spc="-10">
                <a:latin typeface="Times New Roman"/>
                <a:cs typeface="Times New Roman"/>
              </a:rPr>
              <a:t>But from that time forth and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long while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alone 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woods.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Gradually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spell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pleasure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relaxed;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thoughts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returned,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stinging insects,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cloud; and the talk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before,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shower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buffets, fell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25">
                <a:latin typeface="Times New Roman"/>
                <a:cs typeface="Times New Roman"/>
              </a:rPr>
              <a:t>memory. </a:t>
            </a:r>
            <a:r>
              <a:rPr dirty="0" sz="1450" spc="-10">
                <a:latin typeface="Times New Roman"/>
                <a:cs typeface="Times New Roman"/>
              </a:rPr>
              <a:t>He looked east and west for any comforter;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presently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aware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cross-road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steeply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hill,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horseman cautiously descending. A human voice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presence,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spring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desert,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welcome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itself,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drew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bridle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await 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coming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stranger.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proved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red-faced,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thick-lipped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countryman,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pair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fat saddle-bags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stone bottle at his waist; who,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 soon as the Prince hailed him, </a:t>
            </a:r>
            <a:r>
              <a:rPr dirty="0" sz="1450" spc="-20">
                <a:latin typeface="Times New Roman"/>
                <a:cs typeface="Times New Roman"/>
              </a:rPr>
              <a:t>jovially,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 somewhat </a:t>
            </a:r>
            <a:r>
              <a:rPr dirty="0" sz="1450" spc="-20">
                <a:latin typeface="Times New Roman"/>
                <a:cs typeface="Times New Roman"/>
              </a:rPr>
              <a:t>thickly,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answered. 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same time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gave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beery yaw in the saddle. It was clear his bottle was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longer full.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0"/>
              </a:spcBef>
            </a:pPr>
            <a:r>
              <a:rPr dirty="0" sz="1450" spc="-10">
                <a:latin typeface="Times New Roman"/>
                <a:cs typeface="Times New Roman"/>
              </a:rPr>
              <a:t>‘Do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ride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towards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Mittwalden?’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‘As far as the cross-road to </a:t>
            </a:r>
            <a:r>
              <a:rPr dirty="0" sz="1450" spc="-15">
                <a:latin typeface="Times New Roman"/>
                <a:cs typeface="Times New Roman"/>
              </a:rPr>
              <a:t>Tannenbrunn,’ </a:t>
            </a:r>
            <a:r>
              <a:rPr dirty="0" sz="1450" spc="-10">
                <a:latin typeface="Times New Roman"/>
                <a:cs typeface="Times New Roman"/>
              </a:rPr>
              <a:t>the man replied. </a:t>
            </a:r>
            <a:r>
              <a:rPr dirty="0" sz="1450" spc="-20">
                <a:latin typeface="Times New Roman"/>
                <a:cs typeface="Times New Roman"/>
              </a:rPr>
              <a:t>‘Will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bear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company?’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20">
                <a:latin typeface="Times New Roman"/>
                <a:cs typeface="Times New Roman"/>
              </a:rPr>
              <a:t>‘With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pleasure.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waited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chance,’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By this time they were close alongside; and the man, with the countryfolk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instinct, turned his cloudy vision first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all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15">
                <a:latin typeface="Times New Roman"/>
                <a:cs typeface="Times New Roman"/>
              </a:rPr>
              <a:t>companion’s </a:t>
            </a:r>
            <a:r>
              <a:rPr dirty="0" sz="1450" spc="-10">
                <a:latin typeface="Times New Roman"/>
                <a:cs typeface="Times New Roman"/>
              </a:rPr>
              <a:t>mount. ‘The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devil!’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ride </a:t>
            </a:r>
            <a:r>
              <a:rPr dirty="0" sz="1450" spc="-5">
                <a:latin typeface="Times New Roman"/>
                <a:cs typeface="Times New Roman"/>
              </a:rPr>
              <a:t>a bonny </a:t>
            </a:r>
            <a:r>
              <a:rPr dirty="0" sz="1450" spc="-10">
                <a:latin typeface="Times New Roman"/>
                <a:cs typeface="Times New Roman"/>
              </a:rPr>
              <a:t>mare, friend!’ And then, his curiosity being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satisfied about the essential,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turned his attention to that merely secondary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matter,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15">
                <a:latin typeface="Times New Roman"/>
                <a:cs typeface="Times New Roman"/>
              </a:rPr>
              <a:t>companion’s </a:t>
            </a:r>
            <a:r>
              <a:rPr dirty="0" sz="1450" spc="-10">
                <a:latin typeface="Times New Roman"/>
                <a:cs typeface="Times New Roman"/>
              </a:rPr>
              <a:t>face. He started. ‘The Prince!’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cried, saluting, 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another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yaw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dismounting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pardon,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Highness,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recognised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The Prince was vexed </a:t>
            </a:r>
            <a:r>
              <a:rPr dirty="0" sz="1450" spc="-5">
                <a:latin typeface="Times New Roman"/>
                <a:cs typeface="Times New Roman"/>
              </a:rPr>
              <a:t>out of </a:t>
            </a:r>
            <a:r>
              <a:rPr dirty="0" sz="1450" spc="-10">
                <a:latin typeface="Times New Roman"/>
                <a:cs typeface="Times New Roman"/>
              </a:rPr>
              <a:t>his self-possession. ‘Since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 ‘it is unnecessary we should ride </a:t>
            </a:r>
            <a:r>
              <a:rPr dirty="0" sz="1450" spc="-20">
                <a:latin typeface="Times New Roman"/>
                <a:cs typeface="Times New Roman"/>
              </a:rPr>
              <a:t>together.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precede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please.’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about to set spur to the grey mare, when the half-drunken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fellow,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reaching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over,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rein.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‘Hark </a:t>
            </a:r>
            <a:r>
              <a:rPr dirty="0" sz="1450" spc="-5">
                <a:latin typeface="Times New Roman"/>
                <a:cs typeface="Times New Roman"/>
              </a:rPr>
              <a:t>you,’ he </a:t>
            </a:r>
            <a:r>
              <a:rPr dirty="0" sz="1450" spc="-10">
                <a:latin typeface="Times New Roman"/>
                <a:cs typeface="Times New Roman"/>
              </a:rPr>
              <a:t>said, ‘prince </a:t>
            </a:r>
            <a:r>
              <a:rPr dirty="0" sz="1450" spc="-5">
                <a:latin typeface="Times New Roman"/>
                <a:cs typeface="Times New Roman"/>
              </a:rPr>
              <a:t>or no </a:t>
            </a:r>
            <a:r>
              <a:rPr dirty="0" sz="1450" spc="-10">
                <a:latin typeface="Times New Roman"/>
                <a:cs typeface="Times New Roman"/>
              </a:rPr>
              <a:t>prince, that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how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man should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conduct himself with </a:t>
            </a:r>
            <a:r>
              <a:rPr dirty="0" sz="1450" spc="-20">
                <a:latin typeface="Times New Roman"/>
                <a:cs typeface="Times New Roman"/>
              </a:rPr>
              <a:t>another. </a:t>
            </a:r>
            <a:r>
              <a:rPr dirty="0" sz="1450" spc="-10">
                <a:latin typeface="Times New Roman"/>
                <a:cs typeface="Times New Roman"/>
              </a:rPr>
              <a:t>What! </a:t>
            </a:r>
            <a:r>
              <a:rPr dirty="0" sz="1450" spc="-35">
                <a:latin typeface="Times New Roman"/>
                <a:cs typeface="Times New Roman"/>
              </a:rPr>
              <a:t>You’ll </a:t>
            </a:r>
            <a:r>
              <a:rPr dirty="0" sz="1450" spc="-10">
                <a:latin typeface="Times New Roman"/>
                <a:cs typeface="Times New Roman"/>
              </a:rPr>
              <a:t>ride with me incog. and set 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talking! But 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know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you’ll preshede me, 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please! Spy!’ And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fellow, </a:t>
            </a:r>
            <a:r>
              <a:rPr dirty="0" sz="1450" spc="-10">
                <a:latin typeface="Times New Roman"/>
                <a:cs typeface="Times New Roman"/>
              </a:rPr>
              <a:t>crimson with drink and injured </a:t>
            </a:r>
            <a:r>
              <a:rPr dirty="0" sz="1450" spc="-20">
                <a:latin typeface="Times New Roman"/>
                <a:cs typeface="Times New Roman"/>
              </a:rPr>
              <a:t>vanity, </a:t>
            </a:r>
            <a:r>
              <a:rPr dirty="0" sz="1450" spc="-10">
                <a:latin typeface="Times New Roman"/>
                <a:cs typeface="Times New Roman"/>
              </a:rPr>
              <a:t>almost spat the word into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Prince’s</a:t>
            </a:r>
            <a:r>
              <a:rPr dirty="0" sz="1450" spc="-10">
                <a:latin typeface="Times New Roman"/>
                <a:cs typeface="Times New Roman"/>
              </a:rPr>
              <a:t> face.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A horrid confusion came over Otto. He perceived 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acted </a:t>
            </a:r>
            <a:r>
              <a:rPr dirty="0" sz="1450" spc="-20">
                <a:latin typeface="Times New Roman"/>
                <a:cs typeface="Times New Roman"/>
              </a:rPr>
              <a:t>rudely,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grossly presuming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his station. And perhaps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shiver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physical alarm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mingled with his remorse, for the fellow was very powerful and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more than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half in the possession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senses. </a:t>
            </a:r>
            <a:r>
              <a:rPr dirty="0" sz="1450" spc="-30">
                <a:latin typeface="Times New Roman"/>
                <a:cs typeface="Times New Roman"/>
              </a:rPr>
              <a:t>‘Take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hand from my rein,’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sufficient assumption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command; and when the man, rather to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wonder,</a:t>
            </a:r>
            <a:r>
              <a:rPr dirty="0" sz="1450" spc="-10">
                <a:latin typeface="Times New Roman"/>
                <a:cs typeface="Times New Roman"/>
              </a:rPr>
              <a:t> 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obeyed: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understand,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sir,’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‘that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while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might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glad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ride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person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sagacity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another,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079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receive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true opinions, it would amuse me very little to hear the empty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compliments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address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lie,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bottle,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purpling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deeper.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 know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would,’ returned Otto, entering entirely into his self-possession.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even show me the medal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wear about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neck.’ For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caught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glimpse</a:t>
            </a:r>
            <a:r>
              <a:rPr dirty="0" sz="1450" spc="-5">
                <a:latin typeface="Times New Roman"/>
                <a:cs typeface="Times New Roman"/>
              </a:rPr>
              <a:t> of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ribbon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fellow’s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throat.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The change was instantaneous: the red face became mottled with yellow: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thick-fingered, tottering hand made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clutch at the tell-tale ribbon. ‘Medal!’ 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wonderfully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sobered.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no </a:t>
            </a:r>
            <a:r>
              <a:rPr dirty="0" sz="1450" spc="-10">
                <a:latin typeface="Times New Roman"/>
                <a:cs typeface="Times New Roman"/>
              </a:rPr>
              <a:t>medal.’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‘Pardon me,’ said the Prince. ‘I will even tell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what that medal bears: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Phoenix burning, with the word Libertas.’ The medallist remaining speechless,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pretty </a:t>
            </a:r>
            <a:r>
              <a:rPr dirty="0" sz="1450" spc="-20">
                <a:latin typeface="Times New Roman"/>
                <a:cs typeface="Times New Roman"/>
              </a:rPr>
              <a:t>fellow,’ </a:t>
            </a:r>
            <a:r>
              <a:rPr dirty="0" sz="1450" spc="-10">
                <a:latin typeface="Times New Roman"/>
                <a:cs typeface="Times New Roman"/>
              </a:rPr>
              <a:t>continued Otto, smiling, ‘to complain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incivility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whom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conspire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murder.’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‘Murder!’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protested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‘Nay,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that;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criminal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me!’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are strangely misinformed,’ said Otto. ‘Conspiracy itself is criminal,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ensures the pain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death. </a:t>
            </a:r>
            <a:r>
              <a:rPr dirty="0" sz="1450" spc="-35">
                <a:latin typeface="Times New Roman"/>
                <a:cs typeface="Times New Roman"/>
              </a:rPr>
              <a:t>Nay,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death it is;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guarantee my </a:t>
            </a:r>
            <a:r>
              <a:rPr dirty="0" sz="1450" spc="-20">
                <a:latin typeface="Times New Roman"/>
                <a:cs typeface="Times New Roman"/>
              </a:rPr>
              <a:t>accuracy.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need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so deplorably </a:t>
            </a:r>
            <a:r>
              <a:rPr dirty="0" sz="1450" spc="-15">
                <a:latin typeface="Times New Roman"/>
                <a:cs typeface="Times New Roman"/>
              </a:rPr>
              <a:t>affected,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25">
                <a:latin typeface="Times New Roman"/>
                <a:cs typeface="Times New Roman"/>
              </a:rPr>
              <a:t>officer. </a:t>
            </a:r>
            <a:r>
              <a:rPr dirty="0" sz="1450" spc="-10">
                <a:latin typeface="Times New Roman"/>
                <a:cs typeface="Times New Roman"/>
              </a:rPr>
              <a:t>But those who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mingle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politics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sides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medal.’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40">
                <a:latin typeface="Times New Roman"/>
                <a:cs typeface="Times New Roman"/>
              </a:rPr>
              <a:t>‘Your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 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 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knight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bottle.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‘Nonsense!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Republican,’ cried Otto; ‘what have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highnesses? But let </a:t>
            </a:r>
            <a:r>
              <a:rPr dirty="0" sz="1450" spc="-5">
                <a:latin typeface="Times New Roman"/>
                <a:cs typeface="Times New Roman"/>
              </a:rPr>
              <a:t>us </a:t>
            </a:r>
            <a:r>
              <a:rPr dirty="0" sz="1450" spc="-10">
                <a:latin typeface="Times New Roman"/>
                <a:cs typeface="Times New Roman"/>
              </a:rPr>
              <a:t>continue to ride forward. Since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so much desire it,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 find it in my heart to deprive </a:t>
            </a:r>
            <a:r>
              <a:rPr dirty="0" sz="1450" spc="-5">
                <a:latin typeface="Times New Roman"/>
                <a:cs typeface="Times New Roman"/>
              </a:rPr>
              <a:t>you of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20">
                <a:latin typeface="Times New Roman"/>
                <a:cs typeface="Times New Roman"/>
              </a:rPr>
              <a:t>company. </a:t>
            </a:r>
            <a:r>
              <a:rPr dirty="0" sz="1450" spc="-10">
                <a:latin typeface="Times New Roman"/>
                <a:cs typeface="Times New Roman"/>
              </a:rPr>
              <a:t>And for that </a:t>
            </a:r>
            <a:r>
              <a:rPr dirty="0" sz="1450" spc="-20">
                <a:latin typeface="Times New Roman"/>
                <a:cs typeface="Times New Roman"/>
              </a:rPr>
              <a:t>matter,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question to address to </a:t>
            </a:r>
            <a:r>
              <a:rPr dirty="0" sz="1450" spc="-5">
                <a:latin typeface="Times New Roman"/>
                <a:cs typeface="Times New Roman"/>
              </a:rPr>
              <a:t>you. </a:t>
            </a:r>
            <a:r>
              <a:rPr dirty="0" sz="1450" spc="-35">
                <a:latin typeface="Times New Roman"/>
                <a:cs typeface="Times New Roman"/>
              </a:rPr>
              <a:t>Why,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body of </a:t>
            </a:r>
            <a:r>
              <a:rPr dirty="0" sz="1450" spc="-10">
                <a:latin typeface="Times New Roman"/>
                <a:cs typeface="Times New Roman"/>
              </a:rPr>
              <a:t>men—for 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body—fifteen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thousand,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heard,</a:t>
            </a:r>
            <a:r>
              <a:rPr dirty="0" sz="1450" spc="-5">
                <a:latin typeface="Times New Roman"/>
                <a:cs typeface="Times New Roman"/>
              </a:rPr>
              <a:t> 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understated; am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right?’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 gurgled in his throat.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630"/>
              </a:spcBef>
            </a:pPr>
            <a:r>
              <a:rPr dirty="0" sz="1450" spc="-30">
                <a:latin typeface="Times New Roman"/>
                <a:cs typeface="Times New Roman"/>
              </a:rPr>
              <a:t>‘Why, </a:t>
            </a:r>
            <a:r>
              <a:rPr dirty="0" sz="1450" spc="-10">
                <a:latin typeface="Times New Roman"/>
                <a:cs typeface="Times New Roman"/>
              </a:rPr>
              <a:t>then, being so considerable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0">
                <a:latin typeface="Times New Roman"/>
                <a:cs typeface="Times New Roman"/>
              </a:rPr>
              <a:t>party,’ </a:t>
            </a:r>
            <a:r>
              <a:rPr dirty="0" sz="1450" spc="-10">
                <a:latin typeface="Times New Roman"/>
                <a:cs typeface="Times New Roman"/>
              </a:rPr>
              <a:t>resumed Otto, ‘do </a:t>
            </a:r>
            <a:r>
              <a:rPr dirty="0" sz="1450" spc="-5">
                <a:latin typeface="Times New Roman"/>
                <a:cs typeface="Times New Roman"/>
              </a:rPr>
              <a:t>you not </a:t>
            </a:r>
            <a:r>
              <a:rPr dirty="0" sz="1450" spc="-10">
                <a:latin typeface="Times New Roman"/>
                <a:cs typeface="Times New Roman"/>
              </a:rPr>
              <a:t>come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 me boldly with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wants?—what </a:t>
            </a:r>
            <a:r>
              <a:rPr dirty="0" sz="1450" spc="-5">
                <a:latin typeface="Times New Roman"/>
                <a:cs typeface="Times New Roman"/>
              </a:rPr>
              <a:t>do I </a:t>
            </a:r>
            <a:r>
              <a:rPr dirty="0" sz="1450" spc="-10">
                <a:latin typeface="Times New Roman"/>
                <a:cs typeface="Times New Roman"/>
              </a:rPr>
              <a:t>say? with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commands?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the name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being passionately devoted to my throne?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 scarce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suppose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Come,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then;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show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majority,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instantly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resign.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Tell </a:t>
            </a:r>
            <a:r>
              <a:rPr dirty="0" sz="1450" spc="-10">
                <a:latin typeface="Times New Roman"/>
                <a:cs typeface="Times New Roman"/>
              </a:rPr>
              <a:t>this to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friends; assure them from 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docility; assure them that,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however they conceive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deficiencies, they cannot suppose me more unfit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ruler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myself.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worst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Europe;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 improve</a:t>
            </a:r>
            <a:r>
              <a:rPr dirty="0" sz="1450" spc="-5">
                <a:latin typeface="Times New Roman"/>
                <a:cs typeface="Times New Roman"/>
              </a:rPr>
              <a:t> on </a:t>
            </a:r>
            <a:r>
              <a:rPr dirty="0" sz="1450" spc="-10">
                <a:latin typeface="Times New Roman"/>
                <a:cs typeface="Times New Roman"/>
              </a:rPr>
              <a:t>that?’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‘Fa</a:t>
            </a:r>
            <a:r>
              <a:rPr dirty="0" sz="1450" spc="-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</a:t>
            </a:r>
            <a:r>
              <a:rPr dirty="0" sz="1450" spc="-10">
                <a:latin typeface="Times New Roman"/>
                <a:cs typeface="Times New Roman"/>
              </a:rPr>
              <a:t>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g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‘See, </a:t>
            </a:r>
            <a:r>
              <a:rPr dirty="0" sz="1450" spc="-30">
                <a:latin typeface="Times New Roman"/>
                <a:cs typeface="Times New Roman"/>
              </a:rPr>
              <a:t>now,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defend my government!’ cried Otto. ‘If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were </a:t>
            </a:r>
            <a:r>
              <a:rPr dirty="0" sz="1450" spc="-5">
                <a:latin typeface="Times New Roman"/>
                <a:cs typeface="Times New Roman"/>
              </a:rPr>
              <a:t>you, 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 leave conspiracies.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as little fit to </a:t>
            </a:r>
            <a:r>
              <a:rPr dirty="0" sz="1450" spc="-5">
                <a:latin typeface="Times New Roman"/>
                <a:cs typeface="Times New Roman"/>
              </a:rPr>
              <a:t>be a </a:t>
            </a:r>
            <a:r>
              <a:rPr dirty="0" sz="1450" spc="-10">
                <a:latin typeface="Times New Roman"/>
                <a:cs typeface="Times New Roman"/>
              </a:rPr>
              <a:t>conspirator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be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king.’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016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‘One thing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say</a:t>
            </a:r>
            <a:r>
              <a:rPr dirty="0" sz="1450" spc="-5">
                <a:latin typeface="Times New Roman"/>
                <a:cs typeface="Times New Roman"/>
              </a:rPr>
              <a:t> out,’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man.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so much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that we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complain </a:t>
            </a:r>
            <a:r>
              <a:rPr dirty="0" sz="1450" spc="-5">
                <a:latin typeface="Times New Roman"/>
                <a:cs typeface="Times New Roman"/>
              </a:rPr>
              <a:t>of, </a:t>
            </a:r>
            <a:r>
              <a:rPr dirty="0" sz="1450" spc="-30">
                <a:latin typeface="Times New Roman"/>
                <a:cs typeface="Times New Roman"/>
              </a:rPr>
              <a:t>it’s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25">
                <a:latin typeface="Times New Roman"/>
                <a:cs typeface="Times New Roman"/>
              </a:rPr>
              <a:t>lady.’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‘Not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word, </a:t>
            </a:r>
            <a:r>
              <a:rPr dirty="0" sz="1450" spc="5">
                <a:latin typeface="Times New Roman"/>
                <a:cs typeface="Times New Roman"/>
              </a:rPr>
              <a:t>sir’ </a:t>
            </a:r>
            <a:r>
              <a:rPr dirty="0" sz="1450" spc="-10">
                <a:latin typeface="Times New Roman"/>
                <a:cs typeface="Times New Roman"/>
              </a:rPr>
              <a:t>said the Prince; and then after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0">
                <a:latin typeface="Times New Roman"/>
                <a:cs typeface="Times New Roman"/>
              </a:rPr>
              <a:t>moment’s </a:t>
            </a:r>
            <a:r>
              <a:rPr dirty="0" sz="1450" spc="-10">
                <a:latin typeface="Times New Roman"/>
                <a:cs typeface="Times New Roman"/>
              </a:rPr>
              <a:t>pause, and in tones 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some anger and contempt: ‘I once more advise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have </a:t>
            </a:r>
            <a:r>
              <a:rPr dirty="0" sz="1450" spc="-5">
                <a:latin typeface="Times New Roman"/>
                <a:cs typeface="Times New Roman"/>
              </a:rPr>
              <a:t>done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politics,’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added; ‘and when next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see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let me see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20">
                <a:latin typeface="Times New Roman"/>
                <a:cs typeface="Times New Roman"/>
              </a:rPr>
              <a:t>sober. </a:t>
            </a:r>
            <a:r>
              <a:rPr dirty="0" sz="1450" spc="-10">
                <a:latin typeface="Times New Roman"/>
                <a:cs typeface="Times New Roman"/>
              </a:rPr>
              <a:t>A morning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drunkard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judgment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 have had </a:t>
            </a:r>
            <a:r>
              <a:rPr dirty="0" sz="1450" spc="-5">
                <a:latin typeface="Times New Roman"/>
                <a:cs typeface="Times New Roman"/>
              </a:rPr>
              <a:t>a drop, but I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been drinking,’ the man replied, triumphing in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sound distinction. ‘And 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had, what then? Nobody hangs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me. But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mill is standing idle,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blame it </a:t>
            </a:r>
            <a:r>
              <a:rPr dirty="0" sz="1450" spc="-5">
                <a:latin typeface="Times New Roman"/>
                <a:cs typeface="Times New Roman"/>
              </a:rPr>
              <a:t>on your </a:t>
            </a:r>
            <a:r>
              <a:rPr dirty="0" sz="1450" spc="-10">
                <a:latin typeface="Times New Roman"/>
                <a:cs typeface="Times New Roman"/>
              </a:rPr>
              <a:t>wife. Am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alone in that? Go round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mills?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young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working? Where is the currency? All paralysed. No,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it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equal; for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suffer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faults—I pay for them,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5">
                <a:latin typeface="Times New Roman"/>
                <a:cs typeface="Times New Roman"/>
              </a:rPr>
              <a:t>George, </a:t>
            </a:r>
            <a:r>
              <a:rPr dirty="0" sz="1450" spc="-5">
                <a:latin typeface="Times New Roman"/>
                <a:cs typeface="Times New Roman"/>
              </a:rPr>
              <a:t>out of a poor </a:t>
            </a:r>
            <a:r>
              <a:rPr dirty="0" sz="1450" spc="-25">
                <a:latin typeface="Times New Roman"/>
                <a:cs typeface="Times New Roman"/>
              </a:rPr>
              <a:t>man’s </a:t>
            </a:r>
            <a:r>
              <a:rPr dirty="0" sz="1450" spc="-10">
                <a:latin typeface="Times New Roman"/>
                <a:cs typeface="Times New Roman"/>
              </a:rPr>
              <a:t>pocket.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what have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10">
                <a:latin typeface="Times New Roman"/>
                <a:cs typeface="Times New Roman"/>
              </a:rPr>
              <a:t>with mine? Drunk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20">
                <a:latin typeface="Times New Roman"/>
                <a:cs typeface="Times New Roman"/>
              </a:rPr>
              <a:t>sober,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 see my country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going to hell,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 see whose fault it is. And so </a:t>
            </a:r>
            <a:r>
              <a:rPr dirty="0" sz="1450" spc="-30">
                <a:latin typeface="Times New Roman"/>
                <a:cs typeface="Times New Roman"/>
              </a:rPr>
              <a:t>now, </a:t>
            </a:r>
            <a:r>
              <a:rPr dirty="0" sz="1450" spc="-10">
                <a:latin typeface="Times New Roman"/>
                <a:cs typeface="Times New Roman"/>
              </a:rPr>
              <a:t>I’ve said my </a:t>
            </a:r>
            <a:r>
              <a:rPr dirty="0" sz="1450" spc="-30">
                <a:latin typeface="Times New Roman"/>
                <a:cs typeface="Times New Roman"/>
              </a:rPr>
              <a:t>say,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may drag me 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stinking </a:t>
            </a:r>
            <a:r>
              <a:rPr dirty="0" sz="1450" spc="-5">
                <a:latin typeface="Times New Roman"/>
                <a:cs typeface="Times New Roman"/>
              </a:rPr>
              <a:t>dungeon; </a:t>
            </a:r>
            <a:r>
              <a:rPr dirty="0" sz="1450" spc="-10">
                <a:latin typeface="Times New Roman"/>
                <a:cs typeface="Times New Roman"/>
              </a:rPr>
              <a:t>what care I? I’ve spoke the truth,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I’ll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intrude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Highness’s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society.’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0"/>
              </a:spcBef>
            </a:pP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miller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reined</a:t>
            </a:r>
            <a:r>
              <a:rPr dirty="0" sz="1450" spc="-5">
                <a:latin typeface="Times New Roman"/>
                <a:cs typeface="Times New Roman"/>
              </a:rPr>
              <a:t> up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clumsily</a:t>
            </a:r>
            <a:r>
              <a:rPr dirty="0" sz="1450" spc="-5">
                <a:latin typeface="Times New Roman"/>
                <a:cs typeface="Times New Roman"/>
              </a:rPr>
              <a:t> enough,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saluted.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635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will observe,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asked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name,’ said Otto. ‘I wish </a:t>
            </a:r>
            <a:r>
              <a:rPr dirty="0" sz="1450" spc="-5">
                <a:latin typeface="Times New Roman"/>
                <a:cs typeface="Times New Roman"/>
              </a:rPr>
              <a:t>you a good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ride,’ and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rode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hard.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ride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pleased,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interview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miller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5">
                <a:latin typeface="Times New Roman"/>
                <a:cs typeface="Times New Roman"/>
              </a:rPr>
              <a:t>chokepear, </a:t>
            </a:r>
            <a:r>
              <a:rPr dirty="0" sz="1450" spc="-10">
                <a:latin typeface="Times New Roman"/>
                <a:cs typeface="Times New Roman"/>
              </a:rPr>
              <a:t>which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could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20">
                <a:latin typeface="Times New Roman"/>
                <a:cs typeface="Times New Roman"/>
              </a:rPr>
              <a:t>swallow. </a:t>
            </a:r>
            <a:r>
              <a:rPr dirty="0" sz="1450" spc="-10">
                <a:latin typeface="Times New Roman"/>
                <a:cs typeface="Times New Roman"/>
              </a:rPr>
              <a:t>He had begun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receiving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reproof in manners, and ended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sustaining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defeat in logic, both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whom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despised. All his old thoughts returned with fresher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venom.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three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afternoon,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cross-roads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Beckstein, Otto decided to turn aside and dine there </a:t>
            </a:r>
            <a:r>
              <a:rPr dirty="0" sz="1450" spc="-20">
                <a:latin typeface="Times New Roman"/>
                <a:cs typeface="Times New Roman"/>
              </a:rPr>
              <a:t>leisurely. </a:t>
            </a:r>
            <a:r>
              <a:rPr dirty="0" sz="1450" spc="-10">
                <a:latin typeface="Times New Roman"/>
                <a:cs typeface="Times New Roman"/>
              </a:rPr>
              <a:t>Nothing at least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worse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go on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going.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Beckstein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remarked,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immediately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entrance,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intelligent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gentleman dining, with </a:t>
            </a:r>
            <a:r>
              <a:rPr dirty="0" sz="1450" spc="-5">
                <a:latin typeface="Times New Roman"/>
                <a:cs typeface="Times New Roman"/>
              </a:rPr>
              <a:t>a book </a:t>
            </a:r>
            <a:r>
              <a:rPr dirty="0" sz="1450" spc="-10">
                <a:latin typeface="Times New Roman"/>
                <a:cs typeface="Times New Roman"/>
              </a:rPr>
              <a:t>in front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him. 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 place laid close to the </a:t>
            </a:r>
            <a:r>
              <a:rPr dirty="0" sz="1450" spc="-20">
                <a:latin typeface="Times New Roman"/>
                <a:cs typeface="Times New Roman"/>
              </a:rPr>
              <a:t>reader, </a:t>
            </a:r>
            <a:r>
              <a:rPr dirty="0" sz="1450" spc="-10">
                <a:latin typeface="Times New Roman"/>
                <a:cs typeface="Times New Roman"/>
              </a:rPr>
              <a:t>and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proper </a:t>
            </a:r>
            <a:r>
              <a:rPr dirty="0" sz="1450" spc="-20">
                <a:latin typeface="Times New Roman"/>
                <a:cs typeface="Times New Roman"/>
              </a:rPr>
              <a:t>apology, </a:t>
            </a:r>
            <a:r>
              <a:rPr dirty="0" sz="1450" spc="-10">
                <a:latin typeface="Times New Roman"/>
                <a:cs typeface="Times New Roman"/>
              </a:rPr>
              <a:t>broke ground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asking what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read.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 am perusing,’ answered the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gentleman, ‘the last work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Herr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Doctor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Hohenstockwitz,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cousin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librarian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Grünewald—a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erudition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lambencies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wit.’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 am acquainted,’ said Otto, ‘with the Herr </a:t>
            </a:r>
            <a:r>
              <a:rPr dirty="0" sz="1450" spc="-15">
                <a:latin typeface="Times New Roman"/>
                <a:cs typeface="Times New Roman"/>
              </a:rPr>
              <a:t>Doctor, </a:t>
            </a:r>
            <a:r>
              <a:rPr dirty="0" sz="1450" spc="-10">
                <a:latin typeface="Times New Roman"/>
                <a:cs typeface="Times New Roman"/>
              </a:rPr>
              <a:t>though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yet with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work.’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35">
                <a:latin typeface="Times New Roman"/>
                <a:cs typeface="Times New Roman"/>
              </a:rPr>
              <a:t>‘Two </a:t>
            </a:r>
            <a:r>
              <a:rPr dirty="0" sz="1450" spc="-10">
                <a:latin typeface="Times New Roman"/>
                <a:cs typeface="Times New Roman"/>
              </a:rPr>
              <a:t>privileges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 envy </a:t>
            </a:r>
            <a:r>
              <a:rPr dirty="0" sz="1450" spc="-5">
                <a:latin typeface="Times New Roman"/>
                <a:cs typeface="Times New Roman"/>
              </a:rPr>
              <a:t>you,’ </a:t>
            </a:r>
            <a:r>
              <a:rPr dirty="0" sz="1450" spc="-10">
                <a:latin typeface="Times New Roman"/>
                <a:cs typeface="Times New Roman"/>
              </a:rPr>
              <a:t>replied the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man politely: ‘an </a:t>
            </a:r>
            <a:r>
              <a:rPr dirty="0" sz="1450" spc="-5">
                <a:latin typeface="Times New Roman"/>
                <a:cs typeface="Times New Roman"/>
              </a:rPr>
              <a:t> honour</a:t>
            </a:r>
            <a:r>
              <a:rPr dirty="0" sz="1450" spc="-10">
                <a:latin typeface="Times New Roman"/>
                <a:cs typeface="Times New Roman"/>
              </a:rPr>
              <a:t> 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hand,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pleasure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bush.’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‘The Herr Doctor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much respected,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believe, for his attainments?’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is,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remarkable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instance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force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intellect,’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reader.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1719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889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‘Who </a:t>
            </a:r>
            <a:r>
              <a:rPr dirty="0" sz="1450" spc="-5">
                <a:latin typeface="Times New Roman"/>
                <a:cs typeface="Times New Roman"/>
              </a:rPr>
              <a:t>of our young </a:t>
            </a:r>
            <a:r>
              <a:rPr dirty="0" sz="1450" spc="-10">
                <a:latin typeface="Times New Roman"/>
                <a:cs typeface="Times New Roman"/>
              </a:rPr>
              <a:t>men know anything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cousin, all reigning Prince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although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be? Who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has heard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Doctor Gotthold? But intellectual merit,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distinctions,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nature.’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 have the gratification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addressing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student—perhaps an author?’ Otto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suggested.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man somewhat flushed. ‘I have some claim to both distinctions,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suppose,’ said he; ‘there is my card.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the licentiate </a:t>
            </a:r>
            <a:r>
              <a:rPr dirty="0" sz="1450" spc="-15">
                <a:latin typeface="Times New Roman"/>
                <a:cs typeface="Times New Roman"/>
              </a:rPr>
              <a:t>Roederer, </a:t>
            </a:r>
            <a:r>
              <a:rPr dirty="0" sz="1450" spc="-10">
                <a:latin typeface="Times New Roman"/>
                <a:cs typeface="Times New Roman"/>
              </a:rPr>
              <a:t>author 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several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works</a:t>
            </a:r>
            <a:r>
              <a:rPr dirty="0" sz="1450" spc="-5">
                <a:latin typeface="Times New Roman"/>
                <a:cs typeface="Times New Roman"/>
              </a:rPr>
              <a:t> on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theory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practice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politics.’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0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immensely interest me,’ said the Prince; ‘the more so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gather that here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Grünewald we are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brink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revolution. </a:t>
            </a:r>
            <a:r>
              <a:rPr dirty="0" sz="1450" spc="-30">
                <a:latin typeface="Times New Roman"/>
                <a:cs typeface="Times New Roman"/>
              </a:rPr>
              <a:t>Pray, </a:t>
            </a:r>
            <a:r>
              <a:rPr dirty="0" sz="1450" spc="-10">
                <a:latin typeface="Times New Roman"/>
                <a:cs typeface="Times New Roman"/>
              </a:rPr>
              <a:t>since these have been 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special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studies,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augur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hopefully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movement?’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perceive,’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young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author,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certain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vinegary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twitch,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‘that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 unacquainted with my opuscula.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convinced authoritarian.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share </a:t>
            </a:r>
            <a:r>
              <a:rPr dirty="0" sz="1450" spc="-5">
                <a:latin typeface="Times New Roman"/>
                <a:cs typeface="Times New Roman"/>
              </a:rPr>
              <a:t> none of </a:t>
            </a:r>
            <a:r>
              <a:rPr dirty="0" sz="1450" spc="-10">
                <a:latin typeface="Times New Roman"/>
                <a:cs typeface="Times New Roman"/>
              </a:rPr>
              <a:t>those </a:t>
            </a:r>
            <a:r>
              <a:rPr dirty="0" sz="1450" spc="-20">
                <a:latin typeface="Times New Roman"/>
                <a:cs typeface="Times New Roman"/>
              </a:rPr>
              <a:t>illusory, </a:t>
            </a:r>
            <a:r>
              <a:rPr dirty="0" sz="1450" spc="-10">
                <a:latin typeface="Times New Roman"/>
                <a:cs typeface="Times New Roman"/>
              </a:rPr>
              <a:t>Utopian fancies with which empirics blind themselves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exasperate the ignorant. The day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these ideas is, believe me, past,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least passing.’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5">
                <a:latin typeface="Times New Roman"/>
                <a:cs typeface="Times New Roman"/>
              </a:rPr>
              <a:t>‘W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ook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bout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me</a:t>
            </a:r>
            <a:r>
              <a:rPr dirty="0" sz="1450" spc="-10">
                <a:latin typeface="Times New Roman"/>
                <a:cs typeface="Times New Roman"/>
              </a:rPr>
              <a:t>—’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g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630"/>
              </a:spcBef>
              <a:tabLst>
                <a:tab pos="5563870" algn="l"/>
              </a:tabLst>
            </a:pPr>
            <a:r>
              <a:rPr dirty="0" sz="1450" spc="-10">
                <a:latin typeface="Times New Roman"/>
                <a:cs typeface="Times New Roman"/>
              </a:rPr>
              <a:t>‘When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you,’</a:t>
            </a:r>
            <a:r>
              <a:rPr dirty="0" sz="1450" spc="-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interrupted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licentiate,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‘you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behold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ignorant.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laboratory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opinion,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beside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studious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lamp,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already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discard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figments.</a:t>
            </a:r>
            <a:r>
              <a:rPr dirty="0" sz="1450" spc="375">
                <a:latin typeface="Times New Roman"/>
                <a:cs typeface="Times New Roman"/>
              </a:rPr>
              <a:t> </a:t>
            </a:r>
            <a:r>
              <a:rPr dirty="0" sz="1450" spc="-70">
                <a:latin typeface="Times New Roman"/>
                <a:cs typeface="Times New Roman"/>
              </a:rPr>
              <a:t>We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nature’s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order,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</a:t>
            </a:r>
            <a:r>
              <a:rPr dirty="0" sz="1450" spc="-5">
                <a:latin typeface="Times New Roman"/>
                <a:cs typeface="Times New Roman"/>
              </a:rPr>
              <a:t>ght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bo</a:t>
            </a:r>
            <a:r>
              <a:rPr dirty="0" sz="1450" spc="-10">
                <a:latin typeface="Times New Roman"/>
                <a:cs typeface="Times New Roman"/>
              </a:rPr>
              <a:t>rr</a:t>
            </a:r>
            <a:r>
              <a:rPr dirty="0" sz="1450" spc="-10">
                <a:latin typeface="Times New Roman"/>
                <a:cs typeface="Times New Roman"/>
              </a:rPr>
              <a:t>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</a:t>
            </a:r>
            <a:r>
              <a:rPr dirty="0" sz="1450" spc="-10">
                <a:latin typeface="Times New Roman"/>
                <a:cs typeface="Times New Roman"/>
              </a:rPr>
              <a:t>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</a:t>
            </a:r>
            <a:r>
              <a:rPr dirty="0" sz="1450" spc="-5">
                <a:latin typeface="Times New Roman"/>
                <a:cs typeface="Times New Roman"/>
              </a:rPr>
              <a:t>ngu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ge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era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u</a:t>
            </a:r>
            <a:r>
              <a:rPr dirty="0" sz="1450" spc="-10">
                <a:latin typeface="Times New Roman"/>
                <a:cs typeface="Times New Roman"/>
              </a:rPr>
              <a:t>tics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  </a:t>
            </a:r>
            <a:r>
              <a:rPr dirty="0" sz="1450" spc="-10">
                <a:latin typeface="Times New Roman"/>
                <a:cs typeface="Times New Roman"/>
              </a:rPr>
              <a:t>expectant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treatment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abuses.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misunderstand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me,’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continued: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country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condition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explicitly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condemn;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behind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age.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remedy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brute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convulsions,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natural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supervenience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able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sovereign.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amuse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perhaps,’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licentiate,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smile,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amuse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explain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notion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70">
                <a:latin typeface="Times New Roman"/>
                <a:cs typeface="Times New Roman"/>
              </a:rPr>
              <a:t>We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studied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closet,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longer,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age,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propose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ourselves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active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service.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paths,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perceived,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incompatible.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student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throne,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near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adviser.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forward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medium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understanding,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lively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rather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deep;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courtly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manner,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possessed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double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art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ingratiate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command;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receptive,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accommodating,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seductive.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observing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since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entrance.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Well,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subject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pray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heaven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set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seat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government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another 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devil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would!’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exclaimed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endParaRPr sz="1450">
              <a:latin typeface="Times New Roman"/>
              <a:cs typeface="Times New Roman"/>
            </a:endParaRPr>
          </a:p>
          <a:p>
            <a:pPr marL="12700" marR="952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licentiate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Roederer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laughed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heartily.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thought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astonish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ideas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masses.’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39165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‘T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ass</a:t>
            </a:r>
            <a:r>
              <a:rPr dirty="0" sz="1450" spc="-5">
                <a:latin typeface="Times New Roman"/>
                <a:cs typeface="Times New Roman"/>
              </a:rPr>
              <a:t>u</a:t>
            </a:r>
            <a:r>
              <a:rPr dirty="0" sz="1450" spc="-10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rather,’ </a:t>
            </a:r>
            <a:r>
              <a:rPr dirty="0" sz="1450" spc="-10">
                <a:latin typeface="Times New Roman"/>
                <a:cs typeface="Times New Roman"/>
              </a:rPr>
              <a:t>distinguished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licentiate,</a:t>
            </a:r>
            <a:r>
              <a:rPr dirty="0" sz="1450" spc="-5">
                <a:latin typeface="Times New Roman"/>
                <a:cs typeface="Times New Roman"/>
              </a:rPr>
              <a:t> ‘not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to-day.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however,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ideas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prevail.’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permit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doubt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‘Modesty is always admirable,’ chuckled the theorist. ‘But yet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assure </a:t>
            </a:r>
            <a:r>
              <a:rPr dirty="0" sz="1450" spc="-5">
                <a:latin typeface="Times New Roman"/>
                <a:cs typeface="Times New Roman"/>
              </a:rPr>
              <a:t>you,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 like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with such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as, </a:t>
            </a:r>
            <a:r>
              <a:rPr dirty="0" sz="1450" spc="-30">
                <a:latin typeface="Times New Roman"/>
                <a:cs typeface="Times New Roman"/>
              </a:rPr>
              <a:t>say, </a:t>
            </a:r>
            <a:r>
              <a:rPr dirty="0" sz="1450" spc="-10">
                <a:latin typeface="Times New Roman"/>
                <a:cs typeface="Times New Roman"/>
              </a:rPr>
              <a:t>Doctor Gotthold at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25">
                <a:latin typeface="Times New Roman"/>
                <a:cs typeface="Times New Roman"/>
              </a:rPr>
              <a:t>elbow,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practical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issues,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ideal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ruler.’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At this rate the hours sped pleasantly for Otto. But the licentiate unfortunately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slept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night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Beckstein,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was,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being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dainty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saddle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given to half stages. And to find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convoy to Mittwalden, and thus mitigate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company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own thoughts, the Prince had to make favour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certain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wood-merchants from various states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empire, who had been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drinking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together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noisily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apartment.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had already fallen when they took the saddle. The merchants were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 loud and mirthful; each had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face like </a:t>
            </a:r>
            <a:r>
              <a:rPr dirty="0" sz="1450" spc="-5">
                <a:latin typeface="Times New Roman"/>
                <a:cs typeface="Times New Roman"/>
              </a:rPr>
              <a:t>a nor’west </a:t>
            </a:r>
            <a:r>
              <a:rPr dirty="0" sz="1450" spc="-10">
                <a:latin typeface="Times New Roman"/>
                <a:cs typeface="Times New Roman"/>
              </a:rPr>
              <a:t>moon; and they played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pranks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others’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horses,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mingled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songs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choruses,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alternately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remembered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forgot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companion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ride.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 thus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combined society and solitude, hearkening now to their chattering and empty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talk, now to the voices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encircling forest. The starlit dark, the faint wood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airs, the clank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horse-shoes making broken music, accorded together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attuned his mind.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still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most equal temper when the party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reached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top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overlooks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Mittwalden.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Down in the bottom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bowl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forest, the lights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little formal town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glittered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pattern, street crossing street; away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itself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right,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 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glowing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20">
                <a:latin typeface="Times New Roman"/>
                <a:cs typeface="Times New Roman"/>
              </a:rPr>
              <a:t>factory.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Although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knew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Otto, </a:t>
            </a:r>
            <a:r>
              <a:rPr dirty="0" sz="1450" spc="-5">
                <a:latin typeface="Times New Roman"/>
                <a:cs typeface="Times New Roman"/>
              </a:rPr>
              <a:t>one of </a:t>
            </a:r>
            <a:r>
              <a:rPr dirty="0" sz="1450" spc="-10">
                <a:latin typeface="Times New Roman"/>
                <a:cs typeface="Times New Roman"/>
              </a:rPr>
              <a:t>the wood-merchants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native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state. ‘There,’ said he, pointing to the palace with his whip, ‘there is </a:t>
            </a:r>
            <a:r>
              <a:rPr dirty="0" sz="1450" spc="-20">
                <a:latin typeface="Times New Roman"/>
                <a:cs typeface="Times New Roman"/>
              </a:rPr>
              <a:t>Jezebel’s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inn.’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‘What,</a:t>
            </a:r>
            <a:r>
              <a:rPr dirty="0" sz="1450" spc="-5">
                <a:latin typeface="Times New Roman"/>
                <a:cs typeface="Times New Roman"/>
              </a:rPr>
              <a:t> 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another,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laughing.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65">
                <a:latin typeface="Times New Roman"/>
                <a:cs typeface="Times New Roman"/>
              </a:rPr>
              <a:t>‘Ay, </a:t>
            </a:r>
            <a:r>
              <a:rPr dirty="0" sz="1450" spc="-25">
                <a:latin typeface="Times New Roman"/>
                <a:cs typeface="Times New Roman"/>
              </a:rPr>
              <a:t>that’s </a:t>
            </a:r>
            <a:r>
              <a:rPr dirty="0" sz="1450" spc="-10">
                <a:latin typeface="Times New Roman"/>
                <a:cs typeface="Times New Roman"/>
              </a:rPr>
              <a:t>what they call it,’ returned the Grünewalder;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broke into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song,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people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acquainted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air, 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instantly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took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chorus.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Serene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Amalia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Grünewald, was the heroine, Gondremark the hero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ballad. Shame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hissed in </a:t>
            </a:r>
            <a:r>
              <a:rPr dirty="0" sz="1450" spc="-25">
                <a:latin typeface="Times New Roman"/>
                <a:cs typeface="Times New Roman"/>
              </a:rPr>
              <a:t>Otto’s </a:t>
            </a:r>
            <a:r>
              <a:rPr dirty="0" sz="1450" spc="-10">
                <a:latin typeface="Times New Roman"/>
                <a:cs typeface="Times New Roman"/>
              </a:rPr>
              <a:t>ears. He reined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short and sat stunned in the saddle; and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singers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continued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descend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him.</a:t>
            </a:r>
            <a:endParaRPr sz="1450">
              <a:latin typeface="Times New Roman"/>
              <a:cs typeface="Times New Roman"/>
            </a:endParaRPr>
          </a:p>
          <a:p>
            <a:pPr marL="12700" marR="7175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rough,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swashing,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popular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air;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after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became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inaudible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music,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rising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falling,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echoed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insult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Prince’s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brain.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sounds.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road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struck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towards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thick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shadows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155"/>
              </a:spcBef>
              <a:tabLst>
                <a:tab pos="4565650" algn="l"/>
                <a:tab pos="5065395" algn="l"/>
                <a:tab pos="5423535" algn="l"/>
              </a:tabLst>
            </a:pPr>
            <a:r>
              <a:rPr dirty="0" sz="1450" spc="-10">
                <a:latin typeface="Times New Roman"/>
                <a:cs typeface="Times New Roman"/>
              </a:rPr>
              <a:t>branching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alleys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park.</a:t>
            </a:r>
            <a:r>
              <a:rPr dirty="0" sz="1450" spc="4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busy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place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summer’s </a:t>
            </a:r>
            <a:r>
              <a:rPr dirty="0" sz="1450" spc="-10">
                <a:latin typeface="Times New Roman"/>
                <a:cs typeface="Times New Roman"/>
              </a:rPr>
              <a:t> afternoon,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burghers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saluted;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night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spring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deserted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roosting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birds.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rustled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covert;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statue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stood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glimmering,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eternal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gesture;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echo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imitation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temple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clattered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ghostly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trampling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mare.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Ten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minutes</a:t>
            </a:r>
            <a:r>
              <a:rPr dirty="0" sz="1450" spc="-5">
                <a:latin typeface="Times New Roman"/>
                <a:cs typeface="Times New Roman"/>
              </a:rPr>
              <a:t> brought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upper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</a:t>
            </a:r>
            <a:r>
              <a:rPr dirty="0" sz="1450" spc="-15">
                <a:latin typeface="Times New Roman"/>
                <a:cs typeface="Times New Roman"/>
              </a:rPr>
              <a:t>m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</a:t>
            </a:r>
            <a:r>
              <a:rPr dirty="0" sz="1450" spc="-10">
                <a:latin typeface="Times New Roman"/>
                <a:cs typeface="Times New Roman"/>
              </a:rPr>
              <a:t>ar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er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smal</a:t>
            </a:r>
            <a:r>
              <a:rPr dirty="0" sz="1450" spc="-5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</a:t>
            </a:r>
            <a:r>
              <a:rPr dirty="0" sz="1450" spc="-5">
                <a:latin typeface="Times New Roman"/>
                <a:cs typeface="Times New Roman"/>
              </a:rPr>
              <a:t>b</a:t>
            </a:r>
            <a:r>
              <a:rPr dirty="0" sz="1450" spc="-10">
                <a:latin typeface="Times New Roman"/>
                <a:cs typeface="Times New Roman"/>
              </a:rPr>
              <a:t>le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op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ov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</a:t>
            </a:r>
            <a:r>
              <a:rPr dirty="0" sz="1450" spc="-10">
                <a:latin typeface="Times New Roman"/>
                <a:cs typeface="Times New Roman"/>
              </a:rPr>
              <a:t>ri</a:t>
            </a:r>
            <a:r>
              <a:rPr dirty="0" sz="1450" spc="-5">
                <a:latin typeface="Times New Roman"/>
                <a:cs typeface="Times New Roman"/>
              </a:rPr>
              <a:t>dg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ar</a:t>
            </a:r>
            <a:r>
              <a:rPr dirty="0" sz="1450" spc="-5">
                <a:latin typeface="Times New Roman"/>
                <a:cs typeface="Times New Roman"/>
              </a:rPr>
              <a:t>k. 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yard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clock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striking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hour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ten;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big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bell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bell-tower;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farther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off,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belfries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town.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stable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else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silent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stamping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stalled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horses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rattle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halters.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dismounted;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did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memory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him: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whisper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dishonest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grooms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stolen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corn,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heard,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forgotten,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recurring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nick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opportunity.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crossed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bridge,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going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window,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knocked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six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seven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heavy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blows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particular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cadence,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so,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smiled.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Presently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wicket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opened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gate,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man’s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appeared 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starlight.</a:t>
            </a:r>
            <a:endParaRPr sz="1450">
              <a:latin typeface="Times New Roman"/>
              <a:cs typeface="Times New Roman"/>
            </a:endParaRPr>
          </a:p>
          <a:p>
            <a:pPr marL="12700" marR="3367404">
              <a:lnSpc>
                <a:spcPts val="2300"/>
              </a:lnSpc>
              <a:spcBef>
                <a:spcPts val="95"/>
              </a:spcBef>
            </a:pPr>
            <a:r>
              <a:rPr dirty="0" sz="1450" spc="-10">
                <a:latin typeface="Times New Roman"/>
                <a:cs typeface="Times New Roman"/>
              </a:rPr>
              <a:t>‘Nothing to-night,’ said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voice.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‘Bri</a:t>
            </a:r>
            <a:r>
              <a:rPr dirty="0" sz="1450" spc="-5">
                <a:latin typeface="Times New Roman"/>
                <a:cs typeface="Times New Roman"/>
              </a:rPr>
              <a:t>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ter</a:t>
            </a:r>
            <a:r>
              <a:rPr dirty="0" sz="1450" spc="-5">
                <a:latin typeface="Times New Roman"/>
                <a:cs typeface="Times New Roman"/>
              </a:rPr>
              <a:t>n,’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ce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10">
                <a:latin typeface="Times New Roman"/>
                <a:cs typeface="Times New Roman"/>
              </a:rPr>
              <a:t>‘Dear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mercy!’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groom.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‘Who’s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that?’</a:t>
            </a:r>
            <a:endParaRPr sz="1450">
              <a:latin typeface="Times New Roman"/>
              <a:cs typeface="Times New Roman"/>
            </a:endParaRPr>
          </a:p>
          <a:p>
            <a:pPr marL="12700" marR="889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Prince,’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‘Bring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lantern,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mare,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 into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garden.’</a:t>
            </a:r>
            <a:endParaRPr sz="1450">
              <a:latin typeface="Times New Roman"/>
              <a:cs typeface="Times New Roman"/>
            </a:endParaRPr>
          </a:p>
          <a:p>
            <a:pPr marL="12700" marR="952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remained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silent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while,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head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projecting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wicket.</a:t>
            </a:r>
            <a:endParaRPr sz="1450">
              <a:latin typeface="Times New Roman"/>
              <a:cs typeface="Times New Roman"/>
            </a:endParaRPr>
          </a:p>
          <a:p>
            <a:pPr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‘His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Highness!’</a:t>
            </a:r>
            <a:r>
              <a:rPr dirty="0" sz="1450" spc="3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last.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why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knock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strange?’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superstition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Mittwalden,’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cheapens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corn.’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630"/>
              </a:spcBef>
            </a:pPr>
            <a:r>
              <a:rPr dirty="0" sz="1450" spc="-25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sound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sob the groom fled. He was very white when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returned,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 spc="-5">
                <a:latin typeface="Times New Roman"/>
                <a:cs typeface="Times New Roman"/>
              </a:rPr>
              <a:t> 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light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lantern;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trembled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fastenings 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mare.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570"/>
              </a:spcBef>
            </a:pPr>
            <a:r>
              <a:rPr dirty="0" sz="1450" spc="-40">
                <a:latin typeface="Times New Roman"/>
                <a:cs typeface="Times New Roman"/>
              </a:rPr>
              <a:t>‘Your </a:t>
            </a:r>
            <a:r>
              <a:rPr dirty="0" sz="1450" spc="-10">
                <a:latin typeface="Times New Roman"/>
                <a:cs typeface="Times New Roman"/>
              </a:rPr>
              <a:t>Highness,’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began at last, ‘for </a:t>
            </a:r>
            <a:r>
              <a:rPr dirty="0" sz="1450" spc="-25">
                <a:latin typeface="Times New Roman"/>
                <a:cs typeface="Times New Roman"/>
              </a:rPr>
              <a:t>God’s </a:t>
            </a:r>
            <a:r>
              <a:rPr dirty="0" sz="1450" spc="-10">
                <a:latin typeface="Times New Roman"/>
                <a:cs typeface="Times New Roman"/>
              </a:rPr>
              <a:t>sake </a:t>
            </a:r>
            <a:r>
              <a:rPr dirty="0" sz="1450" spc="-5">
                <a:latin typeface="Times New Roman"/>
                <a:cs typeface="Times New Roman"/>
              </a:rPr>
              <a:t>. . . ’ </a:t>
            </a:r>
            <a:r>
              <a:rPr dirty="0" sz="1450" spc="-10">
                <a:latin typeface="Times New Roman"/>
                <a:cs typeface="Times New Roman"/>
              </a:rPr>
              <a:t>And there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paused,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oppressed 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guilt.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‘For </a:t>
            </a:r>
            <a:r>
              <a:rPr dirty="0" sz="1450" spc="-25">
                <a:latin typeface="Times New Roman"/>
                <a:cs typeface="Times New Roman"/>
              </a:rPr>
              <a:t>God’s </a:t>
            </a:r>
            <a:r>
              <a:rPr dirty="0" sz="1450" spc="-10">
                <a:latin typeface="Times New Roman"/>
                <a:cs typeface="Times New Roman"/>
              </a:rPr>
              <a:t>sake, what?’ asked Otto </a:t>
            </a:r>
            <a:r>
              <a:rPr dirty="0" sz="1450" spc="-20">
                <a:latin typeface="Times New Roman"/>
                <a:cs typeface="Times New Roman"/>
              </a:rPr>
              <a:t>cheerfully. </a:t>
            </a:r>
            <a:r>
              <a:rPr dirty="0" sz="1450" spc="-10">
                <a:latin typeface="Times New Roman"/>
                <a:cs typeface="Times New Roman"/>
              </a:rPr>
              <a:t>‘For </a:t>
            </a:r>
            <a:r>
              <a:rPr dirty="0" sz="1450" spc="-25">
                <a:latin typeface="Times New Roman"/>
                <a:cs typeface="Times New Roman"/>
              </a:rPr>
              <a:t>God’s </a:t>
            </a:r>
            <a:r>
              <a:rPr dirty="0" sz="1450" spc="-10">
                <a:latin typeface="Times New Roman"/>
                <a:cs typeface="Times New Roman"/>
              </a:rPr>
              <a:t>sake let </a:t>
            </a:r>
            <a:r>
              <a:rPr dirty="0" sz="1450" spc="-5">
                <a:latin typeface="Times New Roman"/>
                <a:cs typeface="Times New Roman"/>
              </a:rPr>
              <a:t>us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cheaper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corn,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I.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Good-night!’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strode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garden,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leaving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groom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petrified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more.</a:t>
            </a:r>
            <a:endParaRPr sz="1450">
              <a:latin typeface="Times New Roman"/>
              <a:cs typeface="Times New Roman"/>
            </a:endParaRPr>
          </a:p>
          <a:p>
            <a:pPr marL="12700" marR="952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garden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descended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succession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terraces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level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fish-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pond.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side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ground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crowned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confused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roofs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gables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modern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pillared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front,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ball-room,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library,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princely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apartments,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illuminated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quarters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house,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town.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garden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side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older;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016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almost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dark;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few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windows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quietly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lighted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various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elevations.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great square tower rose, thinning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stages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telescope; and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top 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 spc="-10">
                <a:latin typeface="Times New Roman"/>
                <a:cs typeface="Times New Roman"/>
              </a:rPr>
              <a:t> 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flag</a:t>
            </a:r>
            <a:r>
              <a:rPr dirty="0" sz="1450" spc="-5">
                <a:latin typeface="Times New Roman"/>
                <a:cs typeface="Times New Roman"/>
              </a:rPr>
              <a:t> hung </a:t>
            </a:r>
            <a:r>
              <a:rPr dirty="0" sz="1450" spc="-10">
                <a:latin typeface="Times New Roman"/>
                <a:cs typeface="Times New Roman"/>
              </a:rPr>
              <a:t>motionless.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 garden, as it now lay in the dusk and glimmer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starshine, breathed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April violets. Under </a:t>
            </a:r>
            <a:r>
              <a:rPr dirty="0" sz="1450" spc="-20">
                <a:latin typeface="Times New Roman"/>
                <a:cs typeface="Times New Roman"/>
              </a:rPr>
              <a:t>night’s </a:t>
            </a:r>
            <a:r>
              <a:rPr dirty="0" sz="1450" spc="-10">
                <a:latin typeface="Times New Roman"/>
                <a:cs typeface="Times New Roman"/>
              </a:rPr>
              <a:t>cavern arch the shrubs obscurely bustled. Through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plotted terraces and down the marble stairs the Prince rapidly descended,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fleeing before uncomfortable thoughts. But, alas! from these there is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city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refuge. And </a:t>
            </a:r>
            <a:r>
              <a:rPr dirty="0" sz="1450" spc="-30">
                <a:latin typeface="Times New Roman"/>
                <a:cs typeface="Times New Roman"/>
              </a:rPr>
              <a:t>now, </a:t>
            </a:r>
            <a:r>
              <a:rPr dirty="0" sz="1450" spc="-10">
                <a:latin typeface="Times New Roman"/>
                <a:cs typeface="Times New Roman"/>
              </a:rPr>
              <a:t>when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about midway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descent, distant strains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music began to fall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his ear from the ball-room, where the court 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dancing. They reached him faint and broken,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they touched the keys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memory; and through and above them Otto heard the ranting melody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wood-merchants’ </a:t>
            </a:r>
            <a:r>
              <a:rPr dirty="0" sz="1450" spc="-5">
                <a:latin typeface="Times New Roman"/>
                <a:cs typeface="Times New Roman"/>
              </a:rPr>
              <a:t>song. </a:t>
            </a:r>
            <a:r>
              <a:rPr dirty="0" sz="1450" spc="-10">
                <a:latin typeface="Times New Roman"/>
                <a:cs typeface="Times New Roman"/>
              </a:rPr>
              <a:t>Mere blackness seized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his mind. Here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coming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home;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wife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dancing,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playing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trick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 a </a:t>
            </a:r>
            <a:r>
              <a:rPr dirty="0" sz="1450" spc="-10">
                <a:latin typeface="Times New Roman"/>
                <a:cs typeface="Times New Roman"/>
              </a:rPr>
              <a:t>lackey; and meanwhile, all about them, they were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by-word to their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subjects. Such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prince, such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husband, such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man, as this Otto had become!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sped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faster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onward.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Some way below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came unexpectedly </a:t>
            </a:r>
            <a:r>
              <a:rPr dirty="0" sz="1450" spc="-5">
                <a:latin typeface="Times New Roman"/>
                <a:cs typeface="Times New Roman"/>
              </a:rPr>
              <a:t>upon a </a:t>
            </a:r>
            <a:r>
              <a:rPr dirty="0" sz="1450" spc="-10">
                <a:latin typeface="Times New Roman"/>
                <a:cs typeface="Times New Roman"/>
              </a:rPr>
              <a:t>sentry; yet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</a:t>
            </a:r>
            <a:r>
              <a:rPr dirty="0" sz="1450" spc="-15">
                <a:latin typeface="Times New Roman"/>
                <a:cs typeface="Times New Roman"/>
              </a:rPr>
              <a:t>farther,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was challenged </a:t>
            </a:r>
            <a:r>
              <a:rPr dirty="0" sz="1450" spc="-5">
                <a:latin typeface="Times New Roman"/>
                <a:cs typeface="Times New Roman"/>
              </a:rPr>
              <a:t>by a </a:t>
            </a:r>
            <a:r>
              <a:rPr dirty="0" sz="1450" spc="-10">
                <a:latin typeface="Times New Roman"/>
                <a:cs typeface="Times New Roman"/>
              </a:rPr>
              <a:t>second; and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crossed the bridge over the fish- </a:t>
            </a:r>
            <a:r>
              <a:rPr dirty="0" sz="1450" spc="-5">
                <a:latin typeface="Times New Roman"/>
                <a:cs typeface="Times New Roman"/>
              </a:rPr>
              <a:t> pond, </a:t>
            </a:r>
            <a:r>
              <a:rPr dirty="0" sz="1450" spc="-10">
                <a:latin typeface="Times New Roman"/>
                <a:cs typeface="Times New Roman"/>
              </a:rPr>
              <a:t>an </a:t>
            </a:r>
            <a:r>
              <a:rPr dirty="0" sz="1450" spc="-15">
                <a:latin typeface="Times New Roman"/>
                <a:cs typeface="Times New Roman"/>
              </a:rPr>
              <a:t>officer </a:t>
            </a:r>
            <a:r>
              <a:rPr dirty="0" sz="1450" spc="-10">
                <a:latin typeface="Times New Roman"/>
                <a:cs typeface="Times New Roman"/>
              </a:rPr>
              <a:t>making the </a:t>
            </a:r>
            <a:r>
              <a:rPr dirty="0" sz="1450" spc="-5">
                <a:latin typeface="Times New Roman"/>
                <a:cs typeface="Times New Roman"/>
              </a:rPr>
              <a:t>rounds </a:t>
            </a:r>
            <a:r>
              <a:rPr dirty="0" sz="1450" spc="-10">
                <a:latin typeface="Times New Roman"/>
                <a:cs typeface="Times New Roman"/>
              </a:rPr>
              <a:t>stopped him once more. The parade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watch was more than usual;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curiosity was dead in </a:t>
            </a:r>
            <a:r>
              <a:rPr dirty="0" sz="1450" spc="-25">
                <a:latin typeface="Times New Roman"/>
                <a:cs typeface="Times New Roman"/>
              </a:rPr>
              <a:t>Otto’s </a:t>
            </a:r>
            <a:r>
              <a:rPr dirty="0" sz="1450" spc="-10">
                <a:latin typeface="Times New Roman"/>
                <a:cs typeface="Times New Roman"/>
              </a:rPr>
              <a:t>mind,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only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chafed at the interruption. The porter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back postern admitted him,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started to behold him so disordered. Thence,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hasting</a:t>
            </a:r>
            <a:r>
              <a:rPr dirty="0" sz="1450" spc="-5">
                <a:latin typeface="Times New Roman"/>
                <a:cs typeface="Times New Roman"/>
              </a:rPr>
              <a:t> by </a:t>
            </a:r>
            <a:r>
              <a:rPr dirty="0" sz="1450" spc="-10">
                <a:latin typeface="Times New Roman"/>
                <a:cs typeface="Times New Roman"/>
              </a:rPr>
              <a:t>private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stairs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passages,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came at length unseen to his own </a:t>
            </a:r>
            <a:r>
              <a:rPr dirty="0" sz="1450" spc="-15">
                <a:latin typeface="Times New Roman"/>
                <a:cs typeface="Times New Roman"/>
              </a:rPr>
              <a:t>chamber,</a:t>
            </a:r>
            <a:r>
              <a:rPr dirty="0" sz="1450" spc="-10">
                <a:latin typeface="Times New Roman"/>
                <a:cs typeface="Times New Roman"/>
              </a:rPr>
              <a:t> tore </a:t>
            </a:r>
            <a:r>
              <a:rPr dirty="0" sz="1450" spc="-15">
                <a:latin typeface="Times New Roman"/>
                <a:cs typeface="Times New Roman"/>
              </a:rPr>
              <a:t>off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clothes,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threw himself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his bed in the dark. The music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ball-room still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continued 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very lively measure; and still, behind that,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heard in spirit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chorus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merchants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clanking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hill.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717550" marR="709930" indent="639445">
              <a:lnSpc>
                <a:spcPct val="132400"/>
              </a:lnSpc>
            </a:pPr>
            <a:r>
              <a:rPr dirty="0" sz="1450" spc="-15" b="1">
                <a:latin typeface="Times New Roman"/>
                <a:cs typeface="Times New Roman"/>
              </a:rPr>
              <a:t>BOOK </a:t>
            </a:r>
            <a:r>
              <a:rPr dirty="0" sz="1450" spc="-10" b="1">
                <a:latin typeface="Times New Roman"/>
                <a:cs typeface="Times New Roman"/>
              </a:rPr>
              <a:t>II—OF </a:t>
            </a:r>
            <a:r>
              <a:rPr dirty="0" sz="1450" spc="-15" b="1">
                <a:latin typeface="Times New Roman"/>
                <a:cs typeface="Times New Roman"/>
              </a:rPr>
              <a:t>LOVE </a:t>
            </a:r>
            <a:r>
              <a:rPr dirty="0" sz="1450" spc="-10" b="1">
                <a:latin typeface="Times New Roman"/>
                <a:cs typeface="Times New Roman"/>
              </a:rPr>
              <a:t>AND POLITICS 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CHAPTER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30" b="1">
                <a:latin typeface="Times New Roman"/>
                <a:cs typeface="Times New Roman"/>
              </a:rPr>
              <a:t>I—WHAT </a:t>
            </a:r>
            <a:r>
              <a:rPr dirty="0" sz="1450" spc="-15" b="1">
                <a:latin typeface="Times New Roman"/>
                <a:cs typeface="Times New Roman"/>
              </a:rPr>
              <a:t>HAPPENED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IN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20" b="1">
                <a:latin typeface="Times New Roman"/>
                <a:cs typeface="Times New Roman"/>
              </a:rPr>
              <a:t>LIBRARY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</a:pPr>
            <a:r>
              <a:rPr dirty="0" sz="1450" spc="-10">
                <a:latin typeface="Times New Roman"/>
                <a:cs typeface="Times New Roman"/>
              </a:rPr>
              <a:t>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quarter before six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following morning Doctor Gotthold was already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desk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library;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small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cup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black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coffee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elbow,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an eye occasionally wandering to the busts and the long array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many-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coloured </a:t>
            </a:r>
            <a:r>
              <a:rPr dirty="0" sz="1450" spc="-5">
                <a:latin typeface="Times New Roman"/>
                <a:cs typeface="Times New Roman"/>
              </a:rPr>
              <a:t>books, </a:t>
            </a:r>
            <a:r>
              <a:rPr dirty="0" sz="1450" spc="-10">
                <a:latin typeface="Times New Roman"/>
                <a:cs typeface="Times New Roman"/>
              </a:rPr>
              <a:t>was quietly reviewing the labours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day before. He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forty,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flaxen-haired,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refined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features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worn,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bright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faded.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rise,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devoted to two things: erudition and Rhine wine. An ancient friendship existed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latent between him and Otto; they rarely met,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when they did it was to take </a:t>
            </a:r>
            <a:r>
              <a:rPr dirty="0" sz="1450" spc="-5">
                <a:latin typeface="Times New Roman"/>
                <a:cs typeface="Times New Roman"/>
              </a:rPr>
              <a:t> up </a:t>
            </a:r>
            <a:r>
              <a:rPr dirty="0" sz="1450" spc="-10">
                <a:latin typeface="Times New Roman"/>
                <a:cs typeface="Times New Roman"/>
              </a:rPr>
              <a:t>at once the thread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their suspended </a:t>
            </a:r>
            <a:r>
              <a:rPr dirty="0" sz="1450" spc="-20">
                <a:latin typeface="Times New Roman"/>
                <a:cs typeface="Times New Roman"/>
              </a:rPr>
              <a:t>intimacy. </a:t>
            </a:r>
            <a:r>
              <a:rPr dirty="0" sz="1450" spc="-10">
                <a:latin typeface="Times New Roman"/>
                <a:cs typeface="Times New Roman"/>
              </a:rPr>
              <a:t>Gotthold, the </a:t>
            </a:r>
            <a:r>
              <a:rPr dirty="0" sz="1450" spc="-15">
                <a:latin typeface="Times New Roman"/>
                <a:cs typeface="Times New Roman"/>
              </a:rPr>
              <a:t>virgin </a:t>
            </a:r>
            <a:r>
              <a:rPr dirty="0" sz="1450" spc="-10">
                <a:latin typeface="Times New Roman"/>
                <a:cs typeface="Times New Roman"/>
              </a:rPr>
              <a:t>priest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knowledge,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envied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cousin,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half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day,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married;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075" cy="939165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never envied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throne.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Reading was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 spc="-10">
                <a:latin typeface="Times New Roman"/>
                <a:cs typeface="Times New Roman"/>
              </a:rPr>
              <a:t>popular diversion at the court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Grünewald; and that great,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pleasant, sunshiny gallery </a:t>
            </a:r>
            <a:r>
              <a:rPr dirty="0" sz="1450" spc="-5">
                <a:latin typeface="Times New Roman"/>
                <a:cs typeface="Times New Roman"/>
              </a:rPr>
              <a:t>of books </a:t>
            </a:r>
            <a:r>
              <a:rPr dirty="0" sz="1450" spc="-10">
                <a:latin typeface="Times New Roman"/>
                <a:cs typeface="Times New Roman"/>
              </a:rPr>
              <a:t>and statues was, in practice, </a:t>
            </a:r>
            <a:r>
              <a:rPr dirty="0" sz="1450" spc="-15">
                <a:latin typeface="Times New Roman"/>
                <a:cs typeface="Times New Roman"/>
              </a:rPr>
              <a:t>Gotthold’s </a:t>
            </a:r>
            <a:r>
              <a:rPr dirty="0" sz="1450" spc="-10">
                <a:latin typeface="Times New Roman"/>
                <a:cs typeface="Times New Roman"/>
              </a:rPr>
              <a:t> private cabinet. On this particular </a:t>
            </a:r>
            <a:r>
              <a:rPr dirty="0" sz="1450" spc="-25">
                <a:latin typeface="Times New Roman"/>
                <a:cs typeface="Times New Roman"/>
              </a:rPr>
              <a:t>Wednesday </a:t>
            </a:r>
            <a:r>
              <a:rPr dirty="0" sz="1450" spc="-10">
                <a:latin typeface="Times New Roman"/>
                <a:cs typeface="Times New Roman"/>
              </a:rPr>
              <a:t>morning, </a:t>
            </a:r>
            <a:r>
              <a:rPr dirty="0" sz="1450" spc="-15">
                <a:latin typeface="Times New Roman"/>
                <a:cs typeface="Times New Roman"/>
              </a:rPr>
              <a:t>however,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manuscript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door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opened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stepped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 the apartment. The doctor watched him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drew </a:t>
            </a:r>
            <a:r>
              <a:rPr dirty="0" sz="1450" spc="-20">
                <a:latin typeface="Times New Roman"/>
                <a:cs typeface="Times New Roman"/>
              </a:rPr>
              <a:t>near, </a:t>
            </a:r>
            <a:r>
              <a:rPr dirty="0" sz="1450" spc="-10">
                <a:latin typeface="Times New Roman"/>
                <a:cs typeface="Times New Roman"/>
              </a:rPr>
              <a:t>receiving, from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embayed windows in succession,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flush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morning sun; and Otto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 so </a:t>
            </a:r>
            <a:r>
              <a:rPr dirty="0" sz="1450" spc="-30">
                <a:latin typeface="Times New Roman"/>
                <a:cs typeface="Times New Roman"/>
              </a:rPr>
              <a:t>gay, </a:t>
            </a:r>
            <a:r>
              <a:rPr dirty="0" sz="1450" spc="-10">
                <a:latin typeface="Times New Roman"/>
                <a:cs typeface="Times New Roman"/>
              </a:rPr>
              <a:t>and walked so </a:t>
            </a:r>
            <a:r>
              <a:rPr dirty="0" sz="1450" spc="-25">
                <a:latin typeface="Times New Roman"/>
                <a:cs typeface="Times New Roman"/>
              </a:rPr>
              <a:t>airily,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so well dressed and brushed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frizzled, so point-device, and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such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sovereign elegance, that the heart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cousin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recluse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rather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moved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‘Good-morning,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dropping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chair.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‘Good-morning, Otto,’ returned the librarian.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are an early bird. Is this 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accident, </a:t>
            </a:r>
            <a:r>
              <a:rPr dirty="0" sz="1450" spc="-5">
                <a:latin typeface="Times New Roman"/>
                <a:cs typeface="Times New Roman"/>
              </a:rPr>
              <a:t>or do you </a:t>
            </a:r>
            <a:r>
              <a:rPr dirty="0" sz="1450" spc="-10">
                <a:latin typeface="Times New Roman"/>
                <a:cs typeface="Times New Roman"/>
              </a:rPr>
              <a:t>begin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reforming?’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time,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fancy,’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 cannot imagine,’ said the </a:t>
            </a:r>
            <a:r>
              <a:rPr dirty="0" sz="1450" spc="-20">
                <a:latin typeface="Times New Roman"/>
                <a:cs typeface="Times New Roman"/>
              </a:rPr>
              <a:t>Doctor. </a:t>
            </a:r>
            <a:r>
              <a:rPr dirty="0" sz="1450" spc="-10">
                <a:latin typeface="Times New Roman"/>
                <a:cs typeface="Times New Roman"/>
              </a:rPr>
              <a:t>‘I am too sceptical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an ethical adviser;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resolutions,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young.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colours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20">
                <a:latin typeface="Times New Roman"/>
                <a:cs typeface="Times New Roman"/>
              </a:rPr>
              <a:t>hope’s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rainbow.’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come to think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it,’ said Otto, ‘I am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 spc="-10">
                <a:latin typeface="Times New Roman"/>
                <a:cs typeface="Times New Roman"/>
              </a:rPr>
              <a:t>popular sovereign.’ And with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look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changed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statement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question.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75"/>
              </a:spcBef>
              <a:tabLst>
                <a:tab pos="5562600" algn="l"/>
              </a:tabLst>
            </a:pPr>
            <a:r>
              <a:rPr dirty="0" sz="1450" spc="-10">
                <a:latin typeface="Times New Roman"/>
                <a:cs typeface="Times New Roman"/>
              </a:rPr>
              <a:t>‘Popular?</a:t>
            </a:r>
            <a:r>
              <a:rPr dirty="0" sz="1450" spc="37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Well,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distinguish,’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leaning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joining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tips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fingers.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various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kinds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popularity;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book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h,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ic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erfectl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ers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-10">
                <a:latin typeface="Times New Roman"/>
                <a:cs typeface="Times New Roman"/>
              </a:rPr>
              <a:t>al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un</a:t>
            </a:r>
            <a:r>
              <a:rPr dirty="0" sz="1450" spc="-10">
                <a:latin typeface="Times New Roman"/>
                <a:cs typeface="Times New Roman"/>
              </a:rPr>
              <a:t>rea</a:t>
            </a:r>
            <a:r>
              <a:rPr dirty="0" sz="1450" spc="-5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gh</a:t>
            </a:r>
            <a:r>
              <a:rPr dirty="0" sz="1450" spc="-10">
                <a:latin typeface="Times New Roman"/>
                <a:cs typeface="Times New Roman"/>
              </a:rPr>
              <a:t>tmare</a:t>
            </a:r>
            <a:r>
              <a:rPr dirty="0" sz="1450" spc="-5">
                <a:latin typeface="Times New Roman"/>
                <a:cs typeface="Times New Roman"/>
              </a:rPr>
              <a:t>;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  </a:t>
            </a:r>
            <a:r>
              <a:rPr dirty="0" sz="1450" spc="-15">
                <a:latin typeface="Times New Roman"/>
                <a:cs typeface="Times New Roman"/>
              </a:rPr>
              <a:t>politician’s,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mixed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variety;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personal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all.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Women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you;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footmen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adore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you;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natural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dog;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saw-miller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popular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citizen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Grünewald.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prince—well,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wrong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trade.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philosophical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recognise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you do.’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‘Perhaps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philosophical?’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repeated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marL="12700" marR="974090">
              <a:lnSpc>
                <a:spcPct val="132400"/>
              </a:lnSpc>
              <a:spcBef>
                <a:spcPts val="5"/>
              </a:spcBef>
            </a:pPr>
            <a:r>
              <a:rPr dirty="0" sz="1450" spc="-40">
                <a:latin typeface="Times New Roman"/>
                <a:cs typeface="Times New Roman"/>
              </a:rPr>
              <a:t>‘Yes, </a:t>
            </a:r>
            <a:r>
              <a:rPr dirty="0" sz="1450" spc="-10">
                <a:latin typeface="Times New Roman"/>
                <a:cs typeface="Times New Roman"/>
              </a:rPr>
              <a:t>perhaps.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not be </a:t>
            </a:r>
            <a:r>
              <a:rPr dirty="0" sz="1450" spc="-10">
                <a:latin typeface="Times New Roman"/>
                <a:cs typeface="Times New Roman"/>
              </a:rPr>
              <a:t>dogmatic,’ answered Gotthold.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‘Perhaps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philosophical,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certainly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virtuous,’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resumed.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‘Not</a:t>
            </a:r>
            <a:r>
              <a:rPr dirty="0" sz="1450" spc="-5">
                <a:latin typeface="Times New Roman"/>
                <a:cs typeface="Times New Roman"/>
              </a:rPr>
              <a:t> of a </a:t>
            </a:r>
            <a:r>
              <a:rPr dirty="0" sz="1450" spc="-10">
                <a:latin typeface="Times New Roman"/>
                <a:cs typeface="Times New Roman"/>
              </a:rPr>
              <a:t>Roman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virtue,’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chuckled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recluse.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Otto drew his chair nearer to the table, leaned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it with his </a:t>
            </a:r>
            <a:r>
              <a:rPr dirty="0" sz="1450" spc="-25">
                <a:latin typeface="Times New Roman"/>
                <a:cs typeface="Times New Roman"/>
              </a:rPr>
              <a:t>elbow,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cousin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squarely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short,’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‘not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manly?’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25">
                <a:latin typeface="Times New Roman"/>
                <a:cs typeface="Times New Roman"/>
              </a:rPr>
              <a:t>‘Well,’ </a:t>
            </a:r>
            <a:r>
              <a:rPr dirty="0" sz="1450" spc="-10">
                <a:latin typeface="Times New Roman"/>
                <a:cs typeface="Times New Roman"/>
              </a:rPr>
              <a:t>Gotthold hesitated, </a:t>
            </a:r>
            <a:r>
              <a:rPr dirty="0" sz="1450" spc="-5">
                <a:latin typeface="Times New Roman"/>
                <a:cs typeface="Times New Roman"/>
              </a:rPr>
              <a:t>‘not </a:t>
            </a:r>
            <a:r>
              <a:rPr dirty="0" sz="1450" spc="-25">
                <a:latin typeface="Times New Roman"/>
                <a:cs typeface="Times New Roman"/>
              </a:rPr>
              <a:t>manly,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will.’ And then,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laugh, ‘I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know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gave yourself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20">
                <a:latin typeface="Times New Roman"/>
                <a:cs typeface="Times New Roman"/>
              </a:rPr>
              <a:t>manly,’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added. ‘It was </a:t>
            </a:r>
            <a:r>
              <a:rPr dirty="0" sz="1450" spc="-5">
                <a:latin typeface="Times New Roman"/>
                <a:cs typeface="Times New Roman"/>
              </a:rPr>
              <a:t>one 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points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inclined to like about </a:t>
            </a:r>
            <a:r>
              <a:rPr dirty="0" sz="1450" spc="-5">
                <a:latin typeface="Times New Roman"/>
                <a:cs typeface="Times New Roman"/>
              </a:rPr>
              <a:t>you; </a:t>
            </a:r>
            <a:r>
              <a:rPr dirty="0" sz="1450" spc="-10">
                <a:latin typeface="Times New Roman"/>
                <a:cs typeface="Times New Roman"/>
              </a:rPr>
              <a:t>inclined,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believe, to admire.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names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virtues exercise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charm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most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us; we must lay claim to all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them,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however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incompatible;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daring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prudent;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all vaunt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pride and </a:t>
            </a:r>
            <a:r>
              <a:rPr dirty="0" sz="1450" spc="-5">
                <a:latin typeface="Times New Roman"/>
                <a:cs typeface="Times New Roman"/>
              </a:rPr>
              <a:t>go </a:t>
            </a:r>
            <a:r>
              <a:rPr dirty="0" sz="1450" spc="-10">
                <a:latin typeface="Times New Roman"/>
                <a:cs typeface="Times New Roman"/>
              </a:rPr>
              <a:t>to the stake for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20">
                <a:latin typeface="Times New Roman"/>
                <a:cs typeface="Times New Roman"/>
              </a:rPr>
              <a:t>humility. </a:t>
            </a:r>
            <a:r>
              <a:rPr dirty="0" sz="1450" spc="-10">
                <a:latin typeface="Times New Roman"/>
                <a:cs typeface="Times New Roman"/>
              </a:rPr>
              <a:t>Not so </a:t>
            </a:r>
            <a:r>
              <a:rPr dirty="0" sz="1450" spc="-5">
                <a:latin typeface="Times New Roman"/>
                <a:cs typeface="Times New Roman"/>
              </a:rPr>
              <a:t>you. </a:t>
            </a:r>
            <a:r>
              <a:rPr dirty="0" sz="1450" spc="-15">
                <a:latin typeface="Times New Roman"/>
                <a:cs typeface="Times New Roman"/>
              </a:rPr>
              <a:t>Without </a:t>
            </a:r>
            <a:r>
              <a:rPr dirty="0" sz="1450" spc="-10">
                <a:latin typeface="Times New Roman"/>
                <a:cs typeface="Times New Roman"/>
              </a:rPr>
              <a:t> compromise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were yourself: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pretty sight.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always said it: </a:t>
            </a:r>
            <a:r>
              <a:rPr dirty="0" sz="1450" spc="-5">
                <a:latin typeface="Times New Roman"/>
                <a:cs typeface="Times New Roman"/>
              </a:rPr>
              <a:t>none </a:t>
            </a:r>
            <a:r>
              <a:rPr dirty="0" sz="1450" spc="-10">
                <a:latin typeface="Times New Roman"/>
                <a:cs typeface="Times New Roman"/>
              </a:rPr>
              <a:t>so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void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pretence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‘Pretence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effort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both!’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dog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canal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alive.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the question, Gotthold, the question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to face is this: Can </a:t>
            </a:r>
            <a:r>
              <a:rPr dirty="0" sz="1450" spc="-5">
                <a:latin typeface="Times New Roman"/>
                <a:cs typeface="Times New Roman"/>
              </a:rPr>
              <a:t>I not,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effort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self-denial,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become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tolerable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sovereign?’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5"/>
              </a:spcBef>
            </a:pPr>
            <a:r>
              <a:rPr dirty="0" sz="1450" spc="-15">
                <a:latin typeface="Times New Roman"/>
                <a:cs typeface="Times New Roman"/>
              </a:rPr>
              <a:t>‘Never,’ </a:t>
            </a:r>
            <a:r>
              <a:rPr dirty="0" sz="1450" spc="-10">
                <a:latin typeface="Times New Roman"/>
                <a:cs typeface="Times New Roman"/>
              </a:rPr>
              <a:t>replied Gotthold. ‘Dismiss the notion. And besides, dear child,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25">
                <a:latin typeface="Times New Roman"/>
                <a:cs typeface="Times New Roman"/>
              </a:rPr>
              <a:t>try.’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570"/>
              </a:spcBef>
            </a:pPr>
            <a:r>
              <a:rPr dirty="0" sz="1450" spc="-30">
                <a:latin typeface="Times New Roman"/>
                <a:cs typeface="Times New Roman"/>
              </a:rPr>
              <a:t>‘Nay, </a:t>
            </a:r>
            <a:r>
              <a:rPr dirty="0" sz="1450" spc="-10">
                <a:latin typeface="Times New Roman"/>
                <a:cs typeface="Times New Roman"/>
              </a:rPr>
              <a:t>Gotthold,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be put </a:t>
            </a:r>
            <a:r>
              <a:rPr dirty="0" sz="1450" spc="-30">
                <a:latin typeface="Times New Roman"/>
                <a:cs typeface="Times New Roman"/>
              </a:rPr>
              <a:t>by,’ </a:t>
            </a:r>
            <a:r>
              <a:rPr dirty="0" sz="1450" spc="-10">
                <a:latin typeface="Times New Roman"/>
                <a:cs typeface="Times New Roman"/>
              </a:rPr>
              <a:t>said Otto. ‘If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constitutionally unfit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sovereign,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doing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money,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palace,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guards?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I—a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thief—am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execute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law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others?’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difficulty,’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Gotthold.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630"/>
              </a:spcBef>
            </a:pPr>
            <a:r>
              <a:rPr dirty="0" sz="1450" spc="-30">
                <a:latin typeface="Times New Roman"/>
                <a:cs typeface="Times New Roman"/>
              </a:rPr>
              <a:t>‘Well, </a:t>
            </a:r>
            <a:r>
              <a:rPr dirty="0" sz="1450" spc="-10">
                <a:latin typeface="Times New Roman"/>
                <a:cs typeface="Times New Roman"/>
              </a:rPr>
              <a:t>can </a:t>
            </a:r>
            <a:r>
              <a:rPr dirty="0" sz="1450" spc="-5">
                <a:latin typeface="Times New Roman"/>
                <a:cs typeface="Times New Roman"/>
              </a:rPr>
              <a:t>I not </a:t>
            </a:r>
            <a:r>
              <a:rPr dirty="0" sz="1450" spc="-10">
                <a:latin typeface="Times New Roman"/>
                <a:cs typeface="Times New Roman"/>
              </a:rPr>
              <a:t>try?’ continued Otto. ‘Am </a:t>
            </a:r>
            <a:r>
              <a:rPr dirty="0" sz="1450" spc="-5">
                <a:latin typeface="Times New Roman"/>
                <a:cs typeface="Times New Roman"/>
              </a:rPr>
              <a:t>I not bound </a:t>
            </a:r>
            <a:r>
              <a:rPr dirty="0" sz="1450" spc="-10">
                <a:latin typeface="Times New Roman"/>
                <a:cs typeface="Times New Roman"/>
              </a:rPr>
              <a:t>to try? And with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advice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help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you—’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‘Me!’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librarian.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‘Now,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forbid!’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smiling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humour,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forbear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smile.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‘Yet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told last </a:t>
            </a:r>
            <a:r>
              <a:rPr dirty="0" sz="1450" spc="-5">
                <a:latin typeface="Times New Roman"/>
                <a:cs typeface="Times New Roman"/>
              </a:rPr>
              <a:t>night,’ he </a:t>
            </a:r>
            <a:r>
              <a:rPr dirty="0" sz="1450" spc="-10">
                <a:latin typeface="Times New Roman"/>
                <a:cs typeface="Times New Roman"/>
              </a:rPr>
              <a:t>laughed, ‘that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like me to impersonate,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like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touch the springs,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very possible government could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composed.’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‘Now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wonder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diseased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imagination,’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preposterous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monster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light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day?’</a:t>
            </a:r>
            <a:endParaRPr sz="1450">
              <a:latin typeface="Times New Roman"/>
              <a:cs typeface="Times New Roman"/>
            </a:endParaRPr>
          </a:p>
          <a:p>
            <a:pPr marL="12700" marR="956310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‘It was </a:t>
            </a:r>
            <a:r>
              <a:rPr dirty="0" sz="1450" spc="-5">
                <a:latin typeface="Times New Roman"/>
                <a:cs typeface="Times New Roman"/>
              </a:rPr>
              <a:t>one of your </a:t>
            </a:r>
            <a:r>
              <a:rPr dirty="0" sz="1450" spc="-10">
                <a:latin typeface="Times New Roman"/>
                <a:cs typeface="Times New Roman"/>
              </a:rPr>
              <a:t>own trade—a writer: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5">
                <a:latin typeface="Times New Roman"/>
                <a:cs typeface="Times New Roman"/>
              </a:rPr>
              <a:t>Roederer,’ </a:t>
            </a:r>
            <a:r>
              <a:rPr dirty="0" sz="1450" spc="-10">
                <a:latin typeface="Times New Roman"/>
                <a:cs typeface="Times New Roman"/>
              </a:rPr>
              <a:t>said Otto.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‘Roederer!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ignorant</a:t>
            </a:r>
            <a:r>
              <a:rPr dirty="0" sz="1450" spc="-5">
                <a:latin typeface="Times New Roman"/>
                <a:cs typeface="Times New Roman"/>
              </a:rPr>
              <a:t> puppy!’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librarian.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ungrateful,’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professed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admirers.’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‘Is he?’ cried Gotthold, obviously impressed. ‘Come, that is </a:t>
            </a:r>
            <a:r>
              <a:rPr dirty="0" sz="1450" spc="-5">
                <a:latin typeface="Times New Roman"/>
                <a:cs typeface="Times New Roman"/>
              </a:rPr>
              <a:t>a good </a:t>
            </a:r>
            <a:r>
              <a:rPr dirty="0" sz="1450" spc="-10">
                <a:latin typeface="Times New Roman"/>
                <a:cs typeface="Times New Roman"/>
              </a:rPr>
              <a:t>account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man.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 read his </a:t>
            </a:r>
            <a:r>
              <a:rPr dirty="0" sz="1450" spc="-15">
                <a:latin typeface="Times New Roman"/>
                <a:cs typeface="Times New Roman"/>
              </a:rPr>
              <a:t>stuff </a:t>
            </a:r>
            <a:r>
              <a:rPr dirty="0" sz="1450" spc="-10">
                <a:latin typeface="Times New Roman"/>
                <a:cs typeface="Times New Roman"/>
              </a:rPr>
              <a:t>again. It is the rather to his credit, as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views are opposite. The east and west are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more opposite. Can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converted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no;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incident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belongs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Fairyland.’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authoritarian?’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‘I?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bless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no!’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‘That brings me then to my next point, and </a:t>
            </a:r>
            <a:r>
              <a:rPr dirty="0" sz="1450" spc="-5">
                <a:latin typeface="Times New Roman"/>
                <a:cs typeface="Times New Roman"/>
              </a:rPr>
              <a:t>by a </a:t>
            </a:r>
            <a:r>
              <a:rPr dirty="0" sz="1450" spc="-10">
                <a:latin typeface="Times New Roman"/>
                <a:cs typeface="Times New Roman"/>
              </a:rPr>
              <a:t>natural transition. 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so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clearly unfitted for my post,’ the Prince asked; ‘if my friends admit it, if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subjects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clamour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downfall,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revolution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preparing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hour,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not go </a:t>
            </a:r>
            <a:r>
              <a:rPr dirty="0" sz="1450" spc="-10">
                <a:latin typeface="Times New Roman"/>
                <a:cs typeface="Times New Roman"/>
              </a:rPr>
              <a:t>forth to meet the inevitable? should </a:t>
            </a:r>
            <a:r>
              <a:rPr dirty="0" sz="1450" spc="-5">
                <a:latin typeface="Times New Roman"/>
                <a:cs typeface="Times New Roman"/>
              </a:rPr>
              <a:t>I not </a:t>
            </a:r>
            <a:r>
              <a:rPr dirty="0" sz="1450" spc="-10">
                <a:latin typeface="Times New Roman"/>
                <a:cs typeface="Times New Roman"/>
              </a:rPr>
              <a:t>save these horrors and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done </a:t>
            </a:r>
            <a:r>
              <a:rPr dirty="0" sz="1450" spc="-10">
                <a:latin typeface="Times New Roman"/>
                <a:cs typeface="Times New Roman"/>
              </a:rPr>
              <a:t>with these absurdities?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word, should </a:t>
            </a:r>
            <a:r>
              <a:rPr dirty="0" sz="1450" spc="-5">
                <a:latin typeface="Times New Roman"/>
                <a:cs typeface="Times New Roman"/>
              </a:rPr>
              <a:t>I not </a:t>
            </a:r>
            <a:r>
              <a:rPr dirty="0" sz="1450" spc="-10">
                <a:latin typeface="Times New Roman"/>
                <a:cs typeface="Times New Roman"/>
              </a:rPr>
              <a:t>abdicate? O, believe me,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feel the ridicule, the vast abuse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language,’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added, wincing, </a:t>
            </a:r>
            <a:r>
              <a:rPr dirty="0" sz="1450" spc="-5">
                <a:latin typeface="Times New Roman"/>
                <a:cs typeface="Times New Roman"/>
              </a:rPr>
              <a:t>‘but </a:t>
            </a:r>
            <a:r>
              <a:rPr dirty="0" sz="1450" spc="-10">
                <a:latin typeface="Times New Roman"/>
                <a:cs typeface="Times New Roman"/>
              </a:rPr>
              <a:t>even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principulus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resign;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make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gesture,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31862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buskined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forth,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abdicate.’</a:t>
            </a:r>
            <a:endParaRPr sz="1450">
              <a:latin typeface="Times New Roman"/>
              <a:cs typeface="Times New Roman"/>
            </a:endParaRPr>
          </a:p>
          <a:p>
            <a:pPr marL="12700" marR="41910">
              <a:lnSpc>
                <a:spcPts val="1730"/>
              </a:lnSpc>
              <a:spcBef>
                <a:spcPts val="630"/>
              </a:spcBef>
            </a:pPr>
            <a:r>
              <a:rPr dirty="0" sz="1450" spc="-55">
                <a:latin typeface="Times New Roman"/>
                <a:cs typeface="Times New Roman"/>
              </a:rPr>
              <a:t>‘Ay,’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is.</a:t>
            </a:r>
            <a:r>
              <a:rPr dirty="0" sz="1450" spc="3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gnat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bitten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day?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touching,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hands,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holiest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inwards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5">
                <a:latin typeface="Times New Roman"/>
                <a:cs typeface="Times New Roman"/>
              </a:rPr>
              <a:t>philosophy, </a:t>
            </a:r>
            <a:r>
              <a:rPr dirty="0" sz="1450" spc="-10">
                <a:latin typeface="Times New Roman"/>
                <a:cs typeface="Times New Roman"/>
              </a:rPr>
              <a:t>where madness dwells?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85">
                <a:latin typeface="Times New Roman"/>
                <a:cs typeface="Times New Roman"/>
              </a:rPr>
              <a:t>Ay,</a:t>
            </a:r>
            <a:r>
              <a:rPr dirty="0" sz="1450" spc="-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 madness; for in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serene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temples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inmost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shrine,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carefully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keep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locked,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full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spiders’ webs.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 men, all, are fundamentally useless; nature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tolerates,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them: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sterile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flowers!</a:t>
            </a:r>
            <a:r>
              <a:rPr dirty="0" sz="1450" spc="3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All—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fellow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swinking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byre,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fools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point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exception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655"/>
              </a:lnSpc>
            </a:pPr>
            <a:r>
              <a:rPr dirty="0" sz="1450" spc="-10">
                <a:latin typeface="Times New Roman"/>
                <a:cs typeface="Times New Roman"/>
              </a:rPr>
              <a:t>—all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useless;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ropes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sand;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breathed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0"/>
              </a:spcBef>
            </a:pPr>
            <a:r>
              <a:rPr dirty="0" sz="1450" spc="-20">
                <a:latin typeface="Times New Roman"/>
                <a:cs typeface="Times New Roman"/>
              </a:rPr>
              <a:t>window, </a:t>
            </a:r>
            <a:r>
              <a:rPr dirty="0" sz="1450" spc="-10">
                <a:latin typeface="Times New Roman"/>
                <a:cs typeface="Times New Roman"/>
              </a:rPr>
              <a:t>write and obliterate, write and obliterate, idle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words!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Talk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no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more. That </a:t>
            </a:r>
            <a:r>
              <a:rPr dirty="0" sz="1450" spc="-35">
                <a:latin typeface="Times New Roman"/>
                <a:cs typeface="Times New Roman"/>
              </a:rPr>
              <a:t>way,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tell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madness lies.’ The speaker rose from his chair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 sat down again. He laughed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laugh, and then, changing his tone,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resumed: </a:t>
            </a:r>
            <a:r>
              <a:rPr dirty="0" sz="1450" spc="-40">
                <a:latin typeface="Times New Roman"/>
                <a:cs typeface="Times New Roman"/>
              </a:rPr>
              <a:t>‘Yes, </a:t>
            </a:r>
            <a:r>
              <a:rPr dirty="0" sz="1450" spc="-10">
                <a:latin typeface="Times New Roman"/>
                <a:cs typeface="Times New Roman"/>
              </a:rPr>
              <a:t>dear child, we are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here to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10">
                <a:latin typeface="Times New Roman"/>
                <a:cs typeface="Times New Roman"/>
              </a:rPr>
              <a:t>battle with giants; we are here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happy like the flowers, if we can be. It is because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could,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always secretly admired </a:t>
            </a:r>
            <a:r>
              <a:rPr dirty="0" sz="1450" spc="-5">
                <a:latin typeface="Times New Roman"/>
                <a:cs typeface="Times New Roman"/>
              </a:rPr>
              <a:t>you. </a:t>
            </a:r>
            <a:r>
              <a:rPr dirty="0" sz="1450" spc="-10">
                <a:latin typeface="Times New Roman"/>
                <a:cs typeface="Times New Roman"/>
              </a:rPr>
              <a:t>Cling to that trade; believe me, it is the right one.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 </a:t>
            </a:r>
            <a:r>
              <a:rPr dirty="0" sz="1450" spc="-25">
                <a:latin typeface="Times New Roman"/>
                <a:cs typeface="Times New Roman"/>
              </a:rPr>
              <a:t>happy,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idle,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30">
                <a:latin typeface="Times New Roman"/>
                <a:cs typeface="Times New Roman"/>
              </a:rPr>
              <a:t>airy. </a:t>
            </a:r>
            <a:r>
              <a:rPr dirty="0" sz="1450" spc="-60">
                <a:latin typeface="Times New Roman"/>
                <a:cs typeface="Times New Roman"/>
              </a:rPr>
              <a:t>To </a:t>
            </a:r>
            <a:r>
              <a:rPr dirty="0" sz="1450" spc="-10">
                <a:latin typeface="Times New Roman"/>
                <a:cs typeface="Times New Roman"/>
              </a:rPr>
              <a:t>the devil with all casuistry! and leave the state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Gondremark, as heretofore. He does it well </a:t>
            </a:r>
            <a:r>
              <a:rPr dirty="0" sz="1450" spc="-5">
                <a:latin typeface="Times New Roman"/>
                <a:cs typeface="Times New Roman"/>
              </a:rPr>
              <a:t>enough, </a:t>
            </a:r>
            <a:r>
              <a:rPr dirty="0" sz="1450" spc="-10">
                <a:latin typeface="Times New Roman"/>
                <a:cs typeface="Times New Roman"/>
              </a:rPr>
              <a:t>they say; and his vanity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enjoys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situation.’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‘Gotthold,’ cried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‘what 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Useless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question;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 rest at uselessness;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useful </a:t>
            </a:r>
            <a:r>
              <a:rPr dirty="0" sz="1450" spc="-5">
                <a:latin typeface="Times New Roman"/>
                <a:cs typeface="Times New Roman"/>
              </a:rPr>
              <a:t>or I </a:t>
            </a:r>
            <a:r>
              <a:rPr dirty="0" sz="1450" spc="-10">
                <a:latin typeface="Times New Roman"/>
                <a:cs typeface="Times New Roman"/>
              </a:rPr>
              <a:t>must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noxious—one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20">
                <a:latin typeface="Times New Roman"/>
                <a:cs typeface="Times New Roman"/>
              </a:rPr>
              <a:t>other.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grant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the whole thing, prince and principality alike, is pure </a:t>
            </a:r>
            <a:r>
              <a:rPr dirty="0" sz="1450" spc="-20">
                <a:latin typeface="Times New Roman"/>
                <a:cs typeface="Times New Roman"/>
              </a:rPr>
              <a:t>absurdity,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stroke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satire; and that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banker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the man who keeps an inn has graver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duties. But </a:t>
            </a:r>
            <a:r>
              <a:rPr dirty="0" sz="1450" spc="-30">
                <a:latin typeface="Times New Roman"/>
                <a:cs typeface="Times New Roman"/>
              </a:rPr>
              <a:t>now, </a:t>
            </a:r>
            <a:r>
              <a:rPr dirty="0" sz="1450" spc="-10">
                <a:latin typeface="Times New Roman"/>
                <a:cs typeface="Times New Roman"/>
              </a:rPr>
              <a:t>when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washed my hands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 three years, and left all—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labour,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responsibility,</a:t>
            </a:r>
            <a:r>
              <a:rPr dirty="0" sz="1450" spc="-10">
                <a:latin typeface="Times New Roman"/>
                <a:cs typeface="Times New Roman"/>
              </a:rPr>
              <a:t> and</a:t>
            </a:r>
            <a:r>
              <a:rPr dirty="0" sz="1450" spc="-5">
                <a:latin typeface="Times New Roman"/>
                <a:cs typeface="Times New Roman"/>
              </a:rPr>
              <a:t> honour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enjoyment</a:t>
            </a:r>
            <a:r>
              <a:rPr dirty="0" sz="1450" spc="-5">
                <a:latin typeface="Times New Roman"/>
                <a:cs typeface="Times New Roman"/>
              </a:rPr>
              <a:t> too,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any—to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 and to—Seraphina—’ He hesitated at the name, and Gotthold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glanced aside. </a:t>
            </a:r>
            <a:r>
              <a:rPr dirty="0" sz="1450" spc="-25">
                <a:latin typeface="Times New Roman"/>
                <a:cs typeface="Times New Roman"/>
              </a:rPr>
              <a:t>‘Well,’ </a:t>
            </a:r>
            <a:r>
              <a:rPr dirty="0" sz="1450" spc="-10">
                <a:latin typeface="Times New Roman"/>
                <a:cs typeface="Times New Roman"/>
              </a:rPr>
              <a:t>the Prince continued, ‘what has come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it? </a:t>
            </a:r>
            <a:r>
              <a:rPr dirty="0" sz="1450" spc="-25">
                <a:latin typeface="Times New Roman"/>
                <a:cs typeface="Times New Roman"/>
              </a:rPr>
              <a:t>Taxes, </a:t>
            </a:r>
            <a:r>
              <a:rPr dirty="0" sz="1450" spc="-30">
                <a:latin typeface="Times New Roman"/>
                <a:cs typeface="Times New Roman"/>
              </a:rPr>
              <a:t>army, 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cannon—why,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it’s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box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soldiers!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people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sick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it, and fired with the injustice! And </a:t>
            </a:r>
            <a:r>
              <a:rPr dirty="0" sz="1450" spc="-25">
                <a:latin typeface="Times New Roman"/>
                <a:cs typeface="Times New Roman"/>
              </a:rPr>
              <a:t>war, </a:t>
            </a:r>
            <a:r>
              <a:rPr dirty="0" sz="1450" spc="-10">
                <a:latin typeface="Times New Roman"/>
                <a:cs typeface="Times New Roman"/>
              </a:rPr>
              <a:t>too—I hear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war—war in 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teapot!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complication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absurdity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disgrace!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inevitable end arrives—the revolution—who will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to blame in the sight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gibbeted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public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opinion?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Puppet!’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89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thought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despised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public</a:t>
            </a:r>
            <a:r>
              <a:rPr dirty="0" sz="1450" spc="-5">
                <a:latin typeface="Times New Roman"/>
                <a:cs typeface="Times New Roman"/>
              </a:rPr>
              <a:t> opinion,’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 </a:t>
            </a:r>
            <a:r>
              <a:rPr dirty="0" sz="1450" spc="-5">
                <a:latin typeface="Times New Roman"/>
                <a:cs typeface="Times New Roman"/>
              </a:rPr>
              <a:t>did,’ </a:t>
            </a:r>
            <a:r>
              <a:rPr dirty="0" sz="1450" spc="-10">
                <a:latin typeface="Times New Roman"/>
                <a:cs typeface="Times New Roman"/>
              </a:rPr>
              <a:t>said Otto </a:t>
            </a:r>
            <a:r>
              <a:rPr dirty="0" sz="1450" spc="-20">
                <a:latin typeface="Times New Roman"/>
                <a:cs typeface="Times New Roman"/>
              </a:rPr>
              <a:t>sombrely, </a:t>
            </a:r>
            <a:r>
              <a:rPr dirty="0" sz="1450" spc="-5">
                <a:latin typeface="Times New Roman"/>
                <a:cs typeface="Times New Roman"/>
              </a:rPr>
              <a:t>‘but </a:t>
            </a:r>
            <a:r>
              <a:rPr dirty="0" sz="1450" spc="-10">
                <a:latin typeface="Times New Roman"/>
                <a:cs typeface="Times New Roman"/>
              </a:rPr>
              <a:t>now </a:t>
            </a:r>
            <a:r>
              <a:rPr dirty="0" sz="1450" spc="-5">
                <a:latin typeface="Times New Roman"/>
                <a:cs typeface="Times New Roman"/>
              </a:rPr>
              <a:t>I do not. I </a:t>
            </a:r>
            <a:r>
              <a:rPr dirty="0" sz="1450" spc="-10">
                <a:latin typeface="Times New Roman"/>
                <a:cs typeface="Times New Roman"/>
              </a:rPr>
              <a:t>am growing </a:t>
            </a:r>
            <a:r>
              <a:rPr dirty="0" sz="1450" spc="-5">
                <a:latin typeface="Times New Roman"/>
                <a:cs typeface="Times New Roman"/>
              </a:rPr>
              <a:t>old. </a:t>
            </a:r>
            <a:r>
              <a:rPr dirty="0" sz="1450" spc="-10">
                <a:latin typeface="Times New Roman"/>
                <a:cs typeface="Times New Roman"/>
              </a:rPr>
              <a:t>And then,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Gotthold, there is Seraphina. She is loathed in this country that </a:t>
            </a:r>
            <a:r>
              <a:rPr dirty="0" sz="1450" spc="-5">
                <a:latin typeface="Times New Roman"/>
                <a:cs typeface="Times New Roman"/>
              </a:rPr>
              <a:t>I brought </a:t>
            </a:r>
            <a:r>
              <a:rPr dirty="0" sz="1450" spc="-10">
                <a:latin typeface="Times New Roman"/>
                <a:cs typeface="Times New Roman"/>
              </a:rPr>
              <a:t>her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suffered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spoil.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Yes,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gave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plaything,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broken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it: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fine Prince, an admirable Princess! Even her life—I ask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Gotthold, 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life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safe?’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‘It is safe enough </a:t>
            </a:r>
            <a:r>
              <a:rPr dirty="0" sz="1450" spc="-20">
                <a:latin typeface="Times New Roman"/>
                <a:cs typeface="Times New Roman"/>
              </a:rPr>
              <a:t>to-day,’ </a:t>
            </a:r>
            <a:r>
              <a:rPr dirty="0" sz="1450" spc="-10">
                <a:latin typeface="Times New Roman"/>
                <a:cs typeface="Times New Roman"/>
              </a:rPr>
              <a:t>replied the librarian: </a:t>
            </a:r>
            <a:r>
              <a:rPr dirty="0" sz="1450" spc="-5">
                <a:latin typeface="Times New Roman"/>
                <a:cs typeface="Times New Roman"/>
              </a:rPr>
              <a:t>‘but </a:t>
            </a:r>
            <a:r>
              <a:rPr dirty="0" sz="1450" spc="-10">
                <a:latin typeface="Times New Roman"/>
                <a:cs typeface="Times New Roman"/>
              </a:rPr>
              <a:t>since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ask me </a:t>
            </a:r>
            <a:r>
              <a:rPr dirty="0" sz="1450" spc="-20">
                <a:latin typeface="Times New Roman"/>
                <a:cs typeface="Times New Roman"/>
              </a:rPr>
              <a:t>seriously,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answer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to-morrow.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ill-advised.’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-5">
                <a:latin typeface="Times New Roman"/>
                <a:cs typeface="Times New Roman"/>
              </a:rPr>
              <a:t> 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whom?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whom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counsel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644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20">
                <a:latin typeface="Times New Roman"/>
                <a:cs typeface="Times New Roman"/>
              </a:rPr>
              <a:t>quarry.</a:t>
            </a:r>
            <a:r>
              <a:rPr dirty="0" sz="1450" spc="3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second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huntsman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drawn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aside,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summit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knoll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gazed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drooping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shoulders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hill and across the expanse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plain.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 covered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faces.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glory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going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pale.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confused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tracery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thousands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naked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poplars,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smoke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houses,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evening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steam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ascending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fields,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sails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windmill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eminence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moved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conspicuously,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donkey’s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ears.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40">
                <a:latin typeface="Times New Roman"/>
                <a:cs typeface="Times New Roman"/>
              </a:rPr>
              <a:t>by,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gash,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imperial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high-road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straight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sun-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ward, 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artery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travel.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There is </a:t>
            </a:r>
            <a:r>
              <a:rPr dirty="0" sz="1450" spc="-5">
                <a:latin typeface="Times New Roman"/>
                <a:cs typeface="Times New Roman"/>
              </a:rPr>
              <a:t>one of </a:t>
            </a:r>
            <a:r>
              <a:rPr dirty="0" sz="1450" spc="-20">
                <a:latin typeface="Times New Roman"/>
                <a:cs typeface="Times New Roman"/>
              </a:rPr>
              <a:t>nature’s </a:t>
            </a:r>
            <a:r>
              <a:rPr dirty="0" sz="1450" spc="-10">
                <a:latin typeface="Times New Roman"/>
                <a:cs typeface="Times New Roman"/>
              </a:rPr>
              <a:t>spiritual ditties, that has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yet been set to words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human music: ‘The Invitation to the Road’; an air continually sounding in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ears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gipsies,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whose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inspiration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our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nomadic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fathers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journeyed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days.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hour,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season,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scene,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delicate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accordance.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air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full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birds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passage,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steering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westward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northward over Grünewald, an army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specks to the up-looking eye.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below,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practicable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bound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quarter.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But to the two horsemen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knoll </a:t>
            </a:r>
            <a:r>
              <a:rPr dirty="0" sz="1450" spc="-10">
                <a:latin typeface="Times New Roman"/>
                <a:cs typeface="Times New Roman"/>
              </a:rPr>
              <a:t>this spiritual ditty was unheard. They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were, indeed, in some concern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mind, scanning every fold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subjacent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forest,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betraying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anger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dismay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impatient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gestures.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 </a:t>
            </a:r>
            <a:r>
              <a:rPr dirty="0" sz="1450" spc="-5">
                <a:latin typeface="Times New Roman"/>
                <a:cs typeface="Times New Roman"/>
              </a:rPr>
              <a:t>do not </a:t>
            </a:r>
            <a:r>
              <a:rPr dirty="0" sz="1450" spc="-10">
                <a:latin typeface="Times New Roman"/>
                <a:cs typeface="Times New Roman"/>
              </a:rPr>
              <a:t>see him, Kuno,’ said the first huntsman, ‘nowhere—not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trace,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hair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5">
                <a:latin typeface="Times New Roman"/>
                <a:cs typeface="Times New Roman"/>
              </a:rPr>
              <a:t>mare’s </a:t>
            </a:r>
            <a:r>
              <a:rPr dirty="0" sz="1450" spc="-10">
                <a:latin typeface="Times New Roman"/>
                <a:cs typeface="Times New Roman"/>
              </a:rPr>
              <a:t>tail! No,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30">
                <a:latin typeface="Times New Roman"/>
                <a:cs typeface="Times New Roman"/>
              </a:rPr>
              <a:t>he’s </a:t>
            </a:r>
            <a:r>
              <a:rPr dirty="0" sz="1450" spc="-15">
                <a:latin typeface="Times New Roman"/>
                <a:cs typeface="Times New Roman"/>
              </a:rPr>
              <a:t>off; </a:t>
            </a:r>
            <a:r>
              <a:rPr dirty="0" sz="1450" spc="-10">
                <a:latin typeface="Times New Roman"/>
                <a:cs typeface="Times New Roman"/>
              </a:rPr>
              <a:t>broke cover and </a:t>
            </a:r>
            <a:r>
              <a:rPr dirty="0" sz="1450" spc="-5">
                <a:latin typeface="Times New Roman"/>
                <a:cs typeface="Times New Roman"/>
              </a:rPr>
              <a:t>got </a:t>
            </a:r>
            <a:r>
              <a:rPr dirty="0" sz="1450" spc="-30">
                <a:latin typeface="Times New Roman"/>
                <a:cs typeface="Times New Roman"/>
              </a:rPr>
              <a:t>away. </a:t>
            </a:r>
            <a:r>
              <a:rPr dirty="0" sz="1450" spc="-35">
                <a:latin typeface="Times New Roman"/>
                <a:cs typeface="Times New Roman"/>
              </a:rPr>
              <a:t>Why,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twopence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hunt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dogs!’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‘Mayhap,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he’s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home,’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Kuno,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conviction.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‘Home!’ sneered the </a:t>
            </a:r>
            <a:r>
              <a:rPr dirty="0" sz="1450" spc="-20">
                <a:latin typeface="Times New Roman"/>
                <a:cs typeface="Times New Roman"/>
              </a:rPr>
              <a:t>other. </a:t>
            </a:r>
            <a:r>
              <a:rPr dirty="0" sz="1450" spc="-10">
                <a:latin typeface="Times New Roman"/>
                <a:cs typeface="Times New Roman"/>
              </a:rPr>
              <a:t>‘I give him twelve days to get home. No, </a:t>
            </a:r>
            <a:r>
              <a:rPr dirty="0" sz="1450" spc="-30">
                <a:latin typeface="Times New Roman"/>
                <a:cs typeface="Times New Roman"/>
              </a:rPr>
              <a:t>it’s </a:t>
            </a:r>
            <a:r>
              <a:rPr dirty="0" sz="1450" spc="-10">
                <a:latin typeface="Times New Roman"/>
                <a:cs typeface="Times New Roman"/>
              </a:rPr>
              <a:t>begun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again; </a:t>
            </a:r>
            <a:r>
              <a:rPr dirty="0" sz="1450" spc="-30">
                <a:latin typeface="Times New Roman"/>
                <a:cs typeface="Times New Roman"/>
              </a:rPr>
              <a:t>it’s </a:t>
            </a:r>
            <a:r>
              <a:rPr dirty="0" sz="1450" spc="-10">
                <a:latin typeface="Times New Roman"/>
                <a:cs typeface="Times New Roman"/>
              </a:rPr>
              <a:t>as it was three years ago, before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married;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disgrace! Hereditary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 hereditary fool! There goes the government over the borders </a:t>
            </a:r>
            <a:r>
              <a:rPr dirty="0" sz="1450" spc="-5">
                <a:latin typeface="Times New Roman"/>
                <a:cs typeface="Times New Roman"/>
              </a:rPr>
              <a:t>on a </a:t>
            </a:r>
            <a:r>
              <a:rPr dirty="0" sz="1450" spc="-10">
                <a:latin typeface="Times New Roman"/>
                <a:cs typeface="Times New Roman"/>
              </a:rPr>
              <a:t>grey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mare.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What’s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that?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nothing—no,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store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 a good </a:t>
            </a:r>
            <a:r>
              <a:rPr dirty="0" sz="1450" spc="-10">
                <a:latin typeface="Times New Roman"/>
                <a:cs typeface="Times New Roman"/>
              </a:rPr>
              <a:t>gelding</a:t>
            </a:r>
            <a:r>
              <a:rPr dirty="0" sz="1450" spc="-5">
                <a:latin typeface="Times New Roman"/>
                <a:cs typeface="Times New Roman"/>
              </a:rPr>
              <a:t> or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English</a:t>
            </a:r>
            <a:r>
              <a:rPr dirty="0" sz="1450" spc="-5">
                <a:latin typeface="Times New Roman"/>
                <a:cs typeface="Times New Roman"/>
              </a:rPr>
              <a:t> dog.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Otto!’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‘He</a:t>
            </a:r>
            <a:r>
              <a:rPr dirty="0" sz="1450" spc="-90">
                <a:latin typeface="Times New Roman"/>
                <a:cs typeface="Times New Roman"/>
              </a:rPr>
              <a:t>’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</a:t>
            </a:r>
            <a:r>
              <a:rPr dirty="0" sz="1450" spc="-10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wle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K</a:t>
            </a:r>
            <a:r>
              <a:rPr dirty="0" sz="1450" spc="-5">
                <a:latin typeface="Times New Roman"/>
                <a:cs typeface="Times New Roman"/>
              </a:rPr>
              <a:t>uno.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‘Then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don’t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whose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is,’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retort.</a:t>
            </a:r>
            <a:endParaRPr sz="1450">
              <a:latin typeface="Times New Roman"/>
              <a:cs typeface="Times New Roman"/>
            </a:endParaRPr>
          </a:p>
          <a:p>
            <a:pPr marL="12700" marR="10795">
              <a:lnSpc>
                <a:spcPts val="1730"/>
              </a:lnSpc>
              <a:spcBef>
                <a:spcPts val="630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put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to-morrow,’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Kuno,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facing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round.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735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‘Me!’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huntsman.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hanged!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I’m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patriot</a:t>
            </a:r>
            <a:endParaRPr sz="1450">
              <a:latin typeface="Times New Roman"/>
              <a:cs typeface="Times New Roman"/>
            </a:endParaRPr>
          </a:p>
          <a:p>
            <a:pPr marL="12700" marR="9525">
              <a:lnSpc>
                <a:spcPts val="1730"/>
              </a:lnSpc>
              <a:spcBef>
                <a:spcPts val="60"/>
              </a:spcBef>
            </a:pPr>
            <a:r>
              <a:rPr dirty="0" sz="1450" spc="-10">
                <a:latin typeface="Times New Roman"/>
                <a:cs typeface="Times New Roman"/>
              </a:rPr>
              <a:t>—enrolled,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medal,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too;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help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prince!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I’m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liberty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Gondremark.’</a:t>
            </a:r>
            <a:endParaRPr sz="1450">
              <a:latin typeface="Times New Roman"/>
              <a:cs typeface="Times New Roman"/>
            </a:endParaRPr>
          </a:p>
          <a:p>
            <a:pPr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30">
                <a:latin typeface="Times New Roman"/>
                <a:cs typeface="Times New Roman"/>
              </a:rPr>
              <a:t>‘Well,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it’s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one,’</a:t>
            </a:r>
            <a:r>
              <a:rPr dirty="0" sz="1450" spc="-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Kuno.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‘If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anybody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blood,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it.’</a:t>
            </a:r>
            <a:endParaRPr sz="1450">
              <a:latin typeface="Times New Roman"/>
              <a:cs typeface="Times New Roman"/>
            </a:endParaRPr>
          </a:p>
          <a:p>
            <a:pPr marL="12700" marR="8890">
              <a:lnSpc>
                <a:spcPts val="1730"/>
              </a:lnSpc>
              <a:spcBef>
                <a:spcPts val="57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brain,’ retorted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companion.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‘There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goes!’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next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moment.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6350">
              <a:lnSpc>
                <a:spcPts val="1730"/>
              </a:lnSpc>
              <a:spcBef>
                <a:spcPts val="155"/>
              </a:spcBef>
            </a:pPr>
            <a:r>
              <a:rPr dirty="0" sz="1450" spc="-20">
                <a:latin typeface="Times New Roman"/>
                <a:cs typeface="Times New Roman"/>
              </a:rPr>
              <a:t>country,’</a:t>
            </a:r>
            <a:r>
              <a:rPr dirty="0" sz="1450" spc="-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r>
              <a:rPr dirty="0" sz="1450" spc="3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‘Rare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advice!</a:t>
            </a:r>
            <a:r>
              <a:rPr dirty="0" sz="1450" spc="4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course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following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years,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this.</a:t>
            </a:r>
            <a:r>
              <a:rPr dirty="0" sz="1450" spc="4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ill-advised!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all!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now,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sense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beating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bush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between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two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men: 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 spc="-10">
                <a:latin typeface="Times New Roman"/>
                <a:cs typeface="Times New Roman"/>
              </a:rPr>
              <a:t> know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scandal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says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her?’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Gotthold,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lips,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silently</a:t>
            </a:r>
            <a:r>
              <a:rPr dirty="0" sz="1450" spc="-5">
                <a:latin typeface="Times New Roman"/>
                <a:cs typeface="Times New Roman"/>
              </a:rPr>
              <a:t> nodded.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30">
                <a:latin typeface="Times New Roman"/>
                <a:cs typeface="Times New Roman"/>
              </a:rPr>
              <a:t>‘Well, </a:t>
            </a:r>
            <a:r>
              <a:rPr dirty="0" sz="1450" spc="-10">
                <a:latin typeface="Times New Roman"/>
                <a:cs typeface="Times New Roman"/>
              </a:rPr>
              <a:t>come,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very cheering as to my conduct as the Prince; have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 spc="-5">
                <a:latin typeface="Times New Roman"/>
                <a:cs typeface="Times New Roman"/>
              </a:rPr>
              <a:t> done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duty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husband?’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30">
                <a:latin typeface="Times New Roman"/>
                <a:cs typeface="Times New Roman"/>
              </a:rPr>
              <a:t>‘Nay,</a:t>
            </a:r>
            <a:r>
              <a:rPr dirty="0" sz="1450" spc="-25">
                <a:latin typeface="Times New Roman"/>
                <a:cs typeface="Times New Roman"/>
              </a:rPr>
              <a:t> nay,’ </a:t>
            </a:r>
            <a:r>
              <a:rPr dirty="0" sz="1450" spc="-10">
                <a:latin typeface="Times New Roman"/>
                <a:cs typeface="Times New Roman"/>
              </a:rPr>
              <a:t>said Gotthold, earnestly and </a:t>
            </a:r>
            <a:r>
              <a:rPr dirty="0" sz="1450" spc="-20">
                <a:latin typeface="Times New Roman"/>
                <a:cs typeface="Times New Roman"/>
              </a:rPr>
              <a:t>eagerly, </a:t>
            </a:r>
            <a:r>
              <a:rPr dirty="0" sz="1450" spc="-10">
                <a:latin typeface="Times New Roman"/>
                <a:cs typeface="Times New Roman"/>
              </a:rPr>
              <a:t>‘this is another </a:t>
            </a:r>
            <a:r>
              <a:rPr dirty="0" sz="1450" spc="-20">
                <a:latin typeface="Times New Roman"/>
                <a:cs typeface="Times New Roman"/>
              </a:rPr>
              <a:t>chapter.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celibate,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monk.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advise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marriage.’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‘Nor </a:t>
            </a:r>
            <a:r>
              <a:rPr dirty="0" sz="1450" spc="-5">
                <a:latin typeface="Times New Roman"/>
                <a:cs typeface="Times New Roman"/>
              </a:rPr>
              <a:t>do I </a:t>
            </a:r>
            <a:r>
              <a:rPr dirty="0" sz="1450" spc="-10">
                <a:latin typeface="Times New Roman"/>
                <a:cs typeface="Times New Roman"/>
              </a:rPr>
              <a:t>require advice,’ said Otto, rising. ‘All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must cease.’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walk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behind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30">
                <a:latin typeface="Times New Roman"/>
                <a:cs typeface="Times New Roman"/>
              </a:rPr>
              <a:t>‘Well,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guide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you!’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after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considerable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silence.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 cannot.’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‘From what does all this spring?’ said the Prince, stopping in his walk. ‘What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to call it? Diffidence? The fear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ridicule? Inverted vanity? What matter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names, if it has </a:t>
            </a:r>
            <a:r>
              <a:rPr dirty="0" sz="1450" spc="-5">
                <a:latin typeface="Times New Roman"/>
                <a:cs typeface="Times New Roman"/>
              </a:rPr>
              <a:t>brought </a:t>
            </a:r>
            <a:r>
              <a:rPr dirty="0" sz="1450" spc="-10">
                <a:latin typeface="Times New Roman"/>
                <a:cs typeface="Times New Roman"/>
              </a:rPr>
              <a:t>me to this?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could never bear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bustling about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ashamed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toy kingdom from the first;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could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tolerate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people should fancy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believed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thing so patently absurd!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 that cannot </a:t>
            </a:r>
            <a:r>
              <a:rPr dirty="0" sz="1450" spc="-5">
                <a:latin typeface="Times New Roman"/>
                <a:cs typeface="Times New Roman"/>
              </a:rPr>
              <a:t>be done </a:t>
            </a:r>
            <a:r>
              <a:rPr dirty="0" sz="1450" spc="-10">
                <a:latin typeface="Times New Roman"/>
                <a:cs typeface="Times New Roman"/>
              </a:rPr>
              <a:t>smiling.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sense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humour,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forsooth!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 know better than my </a:t>
            </a:r>
            <a:r>
              <a:rPr dirty="0" sz="1450" spc="-25">
                <a:latin typeface="Times New Roman"/>
                <a:cs typeface="Times New Roman"/>
              </a:rPr>
              <a:t>Maker. </a:t>
            </a:r>
            <a:r>
              <a:rPr dirty="0" sz="1450" spc="-10">
                <a:latin typeface="Times New Roman"/>
                <a:cs typeface="Times New Roman"/>
              </a:rPr>
              <a:t>And it was the same thing in my marriage,’ 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added more </a:t>
            </a:r>
            <a:r>
              <a:rPr dirty="0" sz="1450" spc="-20">
                <a:latin typeface="Times New Roman"/>
                <a:cs typeface="Times New Roman"/>
              </a:rPr>
              <a:t>hoarsely.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 did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believe this girl could care for me;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 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intrude;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 preserve the foppery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indifference. What an impotent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picture!’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60"/>
              </a:spcBef>
            </a:pPr>
            <a:r>
              <a:rPr dirty="0" sz="1450" spc="-65">
                <a:latin typeface="Times New Roman"/>
                <a:cs typeface="Times New Roman"/>
              </a:rPr>
              <a:t>‘Ay, </a:t>
            </a:r>
            <a:r>
              <a:rPr dirty="0" sz="1450" spc="-10">
                <a:latin typeface="Times New Roman"/>
                <a:cs typeface="Times New Roman"/>
              </a:rPr>
              <a:t>we have the same </a:t>
            </a:r>
            <a:r>
              <a:rPr dirty="0" sz="1450" spc="-5">
                <a:latin typeface="Times New Roman"/>
                <a:cs typeface="Times New Roman"/>
              </a:rPr>
              <a:t>blood,’ </a:t>
            </a:r>
            <a:r>
              <a:rPr dirty="0" sz="1450" spc="-10">
                <a:latin typeface="Times New Roman"/>
                <a:cs typeface="Times New Roman"/>
              </a:rPr>
              <a:t>moralised Gotthold.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are drawing, with fine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strokes,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character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born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sceptic.’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‘Sceptic?—coward!’ cried Otto. ‘Coward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 springless,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putty-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hearted, cowering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coward!’</a:t>
            </a:r>
            <a:endParaRPr sz="1450">
              <a:latin typeface="Times New Roman"/>
              <a:cs typeface="Times New Roman"/>
            </a:endParaRPr>
          </a:p>
          <a:p>
            <a:pPr marL="12700" marR="698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rapped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tones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unusual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vigour,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stout,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behind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received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fairly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face.</a:t>
            </a:r>
            <a:r>
              <a:rPr dirty="0" sz="1450" spc="40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With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parrot’s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beak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nose,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pursed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mouth,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goggling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picture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formality;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ordinary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circumstances,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strutting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behind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drum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corporation,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impressed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beholder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certain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air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frozen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dignity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wisdom.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smallest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contrariety,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trembling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disconnected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gestures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betrayed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weakness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root.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now,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thus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surprisingly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received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library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Mittwalden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customary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haunt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silence,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went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air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shot,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aloud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scream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450" spc="-10">
                <a:latin typeface="Times New Roman"/>
                <a:cs typeface="Times New Roman"/>
              </a:rPr>
              <a:t>‘O!’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gasped,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recovering,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40">
                <a:latin typeface="Times New Roman"/>
                <a:cs typeface="Times New Roman"/>
              </a:rPr>
              <a:t>‘Your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Highness!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ten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thousand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pardons.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8255">
              <a:lnSpc>
                <a:spcPts val="1730"/>
              </a:lnSpc>
              <a:spcBef>
                <a:spcPts val="155"/>
              </a:spcBef>
            </a:pP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 at such an </a:t>
            </a:r>
            <a:r>
              <a:rPr dirty="0" sz="1450" spc="-5">
                <a:latin typeface="Times New Roman"/>
                <a:cs typeface="Times New Roman"/>
              </a:rPr>
              <a:t>hour </a:t>
            </a:r>
            <a:r>
              <a:rPr dirty="0" sz="1450" spc="-10">
                <a:latin typeface="Times New Roman"/>
                <a:cs typeface="Times New Roman"/>
              </a:rPr>
              <a:t>in the library!—a circumstance so unusual as 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20">
                <a:latin typeface="Times New Roman"/>
                <a:cs typeface="Times New Roman"/>
              </a:rPr>
              <a:t>Highness’s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thing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expected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foresee.’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done,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Cancellarius,’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 came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errand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moment: some papers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left over-night with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 </a:t>
            </a:r>
            <a:r>
              <a:rPr dirty="0" sz="1450" spc="-15">
                <a:latin typeface="Times New Roman"/>
                <a:cs typeface="Times New Roman"/>
              </a:rPr>
              <a:t>Doctor,’ </a:t>
            </a:r>
            <a:r>
              <a:rPr dirty="0" sz="1450" spc="-10">
                <a:latin typeface="Times New Roman"/>
                <a:cs typeface="Times New Roman"/>
              </a:rPr>
              <a:t>said the Chancellor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Grünewald. ‘Herr </a:t>
            </a:r>
            <a:r>
              <a:rPr dirty="0" sz="1450" spc="-15">
                <a:latin typeface="Times New Roman"/>
                <a:cs typeface="Times New Roman"/>
              </a:rPr>
              <a:t>Doctor,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intrude</a:t>
            </a:r>
            <a:r>
              <a:rPr dirty="0" sz="1450" spc="-5">
                <a:latin typeface="Times New Roman"/>
                <a:cs typeface="Times New Roman"/>
              </a:rPr>
              <a:t> 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longer.’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Gotthold unlocked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drawer and handed </a:t>
            </a:r>
            <a:r>
              <a:rPr dirty="0" sz="1450" spc="-5">
                <a:latin typeface="Times New Roman"/>
                <a:cs typeface="Times New Roman"/>
              </a:rPr>
              <a:t>a bundle of </a:t>
            </a:r>
            <a:r>
              <a:rPr dirty="0" sz="1450" spc="-10">
                <a:latin typeface="Times New Roman"/>
                <a:cs typeface="Times New Roman"/>
              </a:rPr>
              <a:t>manuscript to the old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prepared,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fitting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salutations,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departure.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‘Herr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Greisengesang,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met,’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‘let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talk.’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84530">
              <a:lnSpc>
                <a:spcPct val="132400"/>
              </a:lnSpc>
            </a:pPr>
            <a:r>
              <a:rPr dirty="0" sz="1450" spc="-10">
                <a:latin typeface="Times New Roman"/>
                <a:cs typeface="Times New Roman"/>
              </a:rPr>
              <a:t>‘I am honoured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20">
                <a:latin typeface="Times New Roman"/>
                <a:cs typeface="Times New Roman"/>
              </a:rPr>
              <a:t>Highness’s </a:t>
            </a:r>
            <a:r>
              <a:rPr dirty="0" sz="1450" spc="-10">
                <a:latin typeface="Times New Roman"/>
                <a:cs typeface="Times New Roman"/>
              </a:rPr>
              <a:t>commands,’ replied the </a:t>
            </a:r>
            <a:r>
              <a:rPr dirty="0" sz="1450" spc="-15">
                <a:latin typeface="Times New Roman"/>
                <a:cs typeface="Times New Roman"/>
              </a:rPr>
              <a:t>Chancellor.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quiet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left?’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resuming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seat.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usual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business,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Highness,’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Greisengesang;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‘punctual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trifles: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huge,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indeed,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neglected,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trifles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discharged.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Your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most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zealously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obeyed.’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‘Obeyed, Herr Cancellarius?’ returned the Prince. ‘And when have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obliged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with an order? Replaced, let </a:t>
            </a:r>
            <a:r>
              <a:rPr dirty="0" sz="1450" spc="-5">
                <a:latin typeface="Times New Roman"/>
                <a:cs typeface="Times New Roman"/>
              </a:rPr>
              <a:t>us </a:t>
            </a:r>
            <a:r>
              <a:rPr dirty="0" sz="1450" spc="-10">
                <a:latin typeface="Times New Roman"/>
                <a:cs typeface="Times New Roman"/>
              </a:rPr>
              <a:t>rather </a:t>
            </a:r>
            <a:r>
              <a:rPr dirty="0" sz="1450" spc="-30">
                <a:latin typeface="Times New Roman"/>
                <a:cs typeface="Times New Roman"/>
              </a:rPr>
              <a:t>say. </a:t>
            </a:r>
            <a:r>
              <a:rPr dirty="0" sz="1450" spc="-10">
                <a:latin typeface="Times New Roman"/>
                <a:cs typeface="Times New Roman"/>
              </a:rPr>
              <a:t>But to touch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these trifles;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instance me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25">
                <a:latin typeface="Times New Roman"/>
                <a:cs typeface="Times New Roman"/>
              </a:rPr>
              <a:t>few.’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routine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government,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wisely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dissociated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leisure</a:t>
            </a:r>
            <a:r>
              <a:rPr dirty="0" sz="1450" spc="-5">
                <a:latin typeface="Times New Roman"/>
                <a:cs typeface="Times New Roman"/>
              </a:rPr>
              <a:t> . . . 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Greisengesang.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50">
                <a:latin typeface="Times New Roman"/>
                <a:cs typeface="Times New Roman"/>
              </a:rPr>
              <a:t>‘We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leisure,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sir,’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‘Approach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facts.’</a:t>
            </a:r>
            <a:endParaRPr sz="1450">
              <a:latin typeface="Times New Roman"/>
              <a:cs typeface="Times New Roman"/>
            </a:endParaRPr>
          </a:p>
          <a:p>
            <a:pPr marL="12700" marR="5715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routine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business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proceeded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with,’</a:t>
            </a:r>
            <a:r>
              <a:rPr dirty="0" sz="1450" spc="-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official,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visibly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twittering.</a:t>
            </a:r>
            <a:endParaRPr sz="1450">
              <a:latin typeface="Times New Roman"/>
              <a:cs typeface="Times New Roman"/>
            </a:endParaRPr>
          </a:p>
          <a:p>
            <a:pPr marL="12700" marR="6667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strange,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Cancellarius,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persistently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avoid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questions,’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tempt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suppose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purpose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dulness.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whether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quiet;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pleasure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reply.’</a:t>
            </a:r>
            <a:endParaRPr sz="1450">
              <a:latin typeface="Times New Roman"/>
              <a:cs typeface="Times New Roman"/>
            </a:endParaRPr>
          </a:p>
          <a:p>
            <a:pPr marL="12700" marR="1079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‘Perfectly—O,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perfectly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quiet,’</a:t>
            </a:r>
            <a:r>
              <a:rPr dirty="0" sz="1450" spc="-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jerked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ancient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puppet,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signal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untruth.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 make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note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these words,’ said the Prince </a:t>
            </a:r>
            <a:r>
              <a:rPr dirty="0" sz="1450" spc="-20">
                <a:latin typeface="Times New Roman"/>
                <a:cs typeface="Times New Roman"/>
              </a:rPr>
              <a:t>gravely.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assure me,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sovereign, that since the date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departure nothing has occurred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which 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 spc="-10">
                <a:latin typeface="Times New Roman"/>
                <a:cs typeface="Times New Roman"/>
              </a:rPr>
              <a:t> owe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account.’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 take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take the Herr Doctor to witness,’ cried Greisengesang,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‘that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no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expression.’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‘Halt!’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Prince;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after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pause: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‘Herr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Greisengesang,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 old man, and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served my father before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served me,’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added. ‘It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consists neither with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dignity </a:t>
            </a:r>
            <a:r>
              <a:rPr dirty="0" sz="1450" spc="-5">
                <a:latin typeface="Times New Roman"/>
                <a:cs typeface="Times New Roman"/>
              </a:rPr>
              <a:t>nor </a:t>
            </a:r>
            <a:r>
              <a:rPr dirty="0" sz="1450" spc="-10">
                <a:latin typeface="Times New Roman"/>
                <a:cs typeface="Times New Roman"/>
              </a:rPr>
              <a:t>mine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should babble excuses 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stumble possibly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untruths. Collect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thoughts; and then categorically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inform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charged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hide.’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1719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762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Gotthold,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stooping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desk,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resumed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labours;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his shoulders heaved with subterranean merriment. The Prince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waited,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drawing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handkerchief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quietly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fingers.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40">
                <a:latin typeface="Times New Roman"/>
                <a:cs typeface="Times New Roman"/>
              </a:rPr>
              <a:t>‘Your </a:t>
            </a:r>
            <a:r>
              <a:rPr dirty="0" sz="1450" spc="-10">
                <a:latin typeface="Times New Roman"/>
                <a:cs typeface="Times New Roman"/>
              </a:rPr>
              <a:t>Highness, in this informal </a:t>
            </a:r>
            <a:r>
              <a:rPr dirty="0" sz="1450" spc="-15">
                <a:latin typeface="Times New Roman"/>
                <a:cs typeface="Times New Roman"/>
              </a:rPr>
              <a:t>manner,’ </a:t>
            </a:r>
            <a:r>
              <a:rPr dirty="0" sz="1450" spc="-10">
                <a:latin typeface="Times New Roman"/>
                <a:cs typeface="Times New Roman"/>
              </a:rPr>
              <a:t>said the old gentleman at last, ‘and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being unavoidably deprived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documents, it would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difficult, it would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impossible,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justice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occurrences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transpired.’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criticise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attitude,’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desire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that,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between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and me, all should </a:t>
            </a:r>
            <a:r>
              <a:rPr dirty="0" sz="1450" spc="-5">
                <a:latin typeface="Times New Roman"/>
                <a:cs typeface="Times New Roman"/>
              </a:rPr>
              <a:t>be done </a:t>
            </a:r>
            <a:r>
              <a:rPr dirty="0" sz="1450" spc="-10">
                <a:latin typeface="Times New Roman"/>
                <a:cs typeface="Times New Roman"/>
              </a:rPr>
              <a:t>gently; for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forgotten, my old friend,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were kind to me from the first, and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period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years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faithful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servant.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thus dismiss the matters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which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waive immediate </a:t>
            </a:r>
            <a:r>
              <a:rPr dirty="0" sz="1450" spc="-20">
                <a:latin typeface="Times New Roman"/>
                <a:cs typeface="Times New Roman"/>
              </a:rPr>
              <a:t>inquiry.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certain papers actually in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hand. Come, Herr Greisengesang,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point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authority.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Enlighten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‘On that?’ cried the old gentleman. ‘O, that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trifle;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0">
                <a:latin typeface="Times New Roman"/>
                <a:cs typeface="Times New Roman"/>
              </a:rPr>
              <a:t>matter,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Highness, 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police;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detail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purely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administrative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order.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simply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selection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papers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seized</a:t>
            </a:r>
            <a:r>
              <a:rPr dirty="0" sz="1450" spc="-5">
                <a:latin typeface="Times New Roman"/>
                <a:cs typeface="Times New Roman"/>
              </a:rPr>
              <a:t> upon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English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traveller.’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‘Seized?’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echoed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sense?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Explain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‘Sir John Crabtree,’ interposed Gotthold, looking </a:t>
            </a:r>
            <a:r>
              <a:rPr dirty="0" sz="1450" spc="-5">
                <a:latin typeface="Times New Roman"/>
                <a:cs typeface="Times New Roman"/>
              </a:rPr>
              <a:t>up, </a:t>
            </a:r>
            <a:r>
              <a:rPr dirty="0" sz="1450" spc="-10">
                <a:latin typeface="Times New Roman"/>
                <a:cs typeface="Times New Roman"/>
              </a:rPr>
              <a:t>‘was arrested yesterday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evening.’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Cancellarius?’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demanded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sternly.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judged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right,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Highness,’ protested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Greisengesang.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 decree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in </a:t>
            </a:r>
            <a:r>
              <a:rPr dirty="0" sz="1450" spc="-5">
                <a:latin typeface="Times New Roman"/>
                <a:cs typeface="Times New Roman"/>
              </a:rPr>
              <a:t>due </a:t>
            </a:r>
            <a:r>
              <a:rPr dirty="0" sz="1450" spc="-10">
                <a:latin typeface="Times New Roman"/>
                <a:cs typeface="Times New Roman"/>
              </a:rPr>
              <a:t>form, invested with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20">
                <a:latin typeface="Times New Roman"/>
                <a:cs typeface="Times New Roman"/>
              </a:rPr>
              <a:t>Highness’s </a:t>
            </a:r>
            <a:r>
              <a:rPr dirty="0" sz="1450" spc="-10">
                <a:latin typeface="Times New Roman"/>
                <a:cs typeface="Times New Roman"/>
              </a:rPr>
              <a:t>authority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procuration.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 but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agent;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no </a:t>
            </a:r>
            <a:r>
              <a:rPr dirty="0" sz="1450" spc="-10">
                <a:latin typeface="Times New Roman"/>
                <a:cs typeface="Times New Roman"/>
              </a:rPr>
              <a:t>status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prevent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measure.’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‘This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guest,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arrested,’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grounds,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sir? </a:t>
            </a:r>
            <a:r>
              <a:rPr dirty="0" sz="1450" spc="-25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colour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pretence?’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Chancellor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stammered.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40">
                <a:latin typeface="Times New Roman"/>
                <a:cs typeface="Times New Roman"/>
              </a:rPr>
              <a:t>‘Your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reason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documents,’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pointing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tail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pen.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Otto thanked his cousin with </a:t>
            </a:r>
            <a:r>
              <a:rPr dirty="0" sz="1450" spc="-5">
                <a:latin typeface="Times New Roman"/>
                <a:cs typeface="Times New Roman"/>
              </a:rPr>
              <a:t>a look. </a:t>
            </a:r>
            <a:r>
              <a:rPr dirty="0" sz="1450" spc="-10">
                <a:latin typeface="Times New Roman"/>
                <a:cs typeface="Times New Roman"/>
              </a:rPr>
              <a:t>‘Give them to me,’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addressing 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Chancellor.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visibly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hesitated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obey.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‘Baron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Gondremark,’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 ‘has made the </a:t>
            </a:r>
            <a:r>
              <a:rPr dirty="0" sz="1450" spc="-15">
                <a:latin typeface="Times New Roman"/>
                <a:cs typeface="Times New Roman"/>
              </a:rPr>
              <a:t>affair </a:t>
            </a:r>
            <a:r>
              <a:rPr dirty="0" sz="1450" spc="-10">
                <a:latin typeface="Times New Roman"/>
                <a:cs typeface="Times New Roman"/>
              </a:rPr>
              <a:t>his own.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in this case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mere messenger; and 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such,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clothed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capacity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communicate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documents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carry.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Doctor,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convinced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out.’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deal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nonsense,’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Gotthold,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you;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‘Come,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sir,’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rising,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papers.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command.’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6440" cy="939165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Greisengesang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instantly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way.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20">
                <a:latin typeface="Times New Roman"/>
                <a:cs typeface="Times New Roman"/>
              </a:rPr>
              <a:t>‘With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20">
                <a:latin typeface="Times New Roman"/>
                <a:cs typeface="Times New Roman"/>
              </a:rPr>
              <a:t>Highness’s </a:t>
            </a:r>
            <a:r>
              <a:rPr dirty="0" sz="1450" spc="-10">
                <a:latin typeface="Times New Roman"/>
                <a:cs typeface="Times New Roman"/>
              </a:rPr>
              <a:t>permission,’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‘and laying at his feet my most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submiss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apologies,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hasten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attend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further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orders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Chancery.’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‘Herr Cancellarius, </a:t>
            </a:r>
            <a:r>
              <a:rPr dirty="0" sz="1450" spc="-5">
                <a:latin typeface="Times New Roman"/>
                <a:cs typeface="Times New Roman"/>
              </a:rPr>
              <a:t>do you </a:t>
            </a:r>
            <a:r>
              <a:rPr dirty="0" sz="1450" spc="-10">
                <a:latin typeface="Times New Roman"/>
                <a:cs typeface="Times New Roman"/>
              </a:rPr>
              <a:t>see this chair?’ said Otto. ‘There is where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shall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attend my further orders. O, </a:t>
            </a:r>
            <a:r>
              <a:rPr dirty="0" sz="1450" spc="-30">
                <a:latin typeface="Times New Roman"/>
                <a:cs typeface="Times New Roman"/>
              </a:rPr>
              <a:t>now,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more!’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gesture, as the old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lips.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sufficiently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marked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zeal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employer;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begin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moderation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abuse.’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Chancellor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moved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appointed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chair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took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silence.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‘And </a:t>
            </a:r>
            <a:r>
              <a:rPr dirty="0" sz="1450" spc="-25">
                <a:latin typeface="Times New Roman"/>
                <a:cs typeface="Times New Roman"/>
              </a:rPr>
              <a:t>now,’ </a:t>
            </a:r>
            <a:r>
              <a:rPr dirty="0" sz="1450" spc="-10">
                <a:latin typeface="Times New Roman"/>
                <a:cs typeface="Times New Roman"/>
              </a:rPr>
              <a:t>said Otto, opening the roll, ‘what is all this? it </a:t>
            </a:r>
            <a:r>
              <a:rPr dirty="0" sz="1450" spc="-5">
                <a:latin typeface="Times New Roman"/>
                <a:cs typeface="Times New Roman"/>
              </a:rPr>
              <a:t>looks </a:t>
            </a:r>
            <a:r>
              <a:rPr dirty="0" sz="1450" spc="-10">
                <a:latin typeface="Times New Roman"/>
                <a:cs typeface="Times New Roman"/>
              </a:rPr>
              <a:t>like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manuscript </a:t>
            </a:r>
            <a:r>
              <a:rPr dirty="0" sz="1450" spc="-5">
                <a:latin typeface="Times New Roman"/>
                <a:cs typeface="Times New Roman"/>
              </a:rPr>
              <a:t>of a book.’</a:t>
            </a:r>
            <a:endParaRPr sz="1450">
              <a:latin typeface="Times New Roman"/>
              <a:cs typeface="Times New Roman"/>
            </a:endParaRPr>
          </a:p>
          <a:p>
            <a:pPr marL="12700" marR="1276985">
              <a:lnSpc>
                <a:spcPts val="2300"/>
              </a:lnSpc>
              <a:spcBef>
                <a:spcPts val="120"/>
              </a:spcBef>
            </a:pPr>
            <a:r>
              <a:rPr dirty="0" sz="1450" spc="-10">
                <a:latin typeface="Times New Roman"/>
                <a:cs typeface="Times New Roman"/>
              </a:rPr>
              <a:t>‘It is,’ said Gotthold, ‘the manuscript </a:t>
            </a:r>
            <a:r>
              <a:rPr dirty="0" sz="1450" spc="-5">
                <a:latin typeface="Times New Roman"/>
                <a:cs typeface="Times New Roman"/>
              </a:rPr>
              <a:t>of a book of </a:t>
            </a:r>
            <a:r>
              <a:rPr dirty="0" sz="1450" spc="-10">
                <a:latin typeface="Times New Roman"/>
                <a:cs typeface="Times New Roman"/>
              </a:rPr>
              <a:t>travels.’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Doctor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Hohenstockwitz?’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endParaRPr sz="1450">
              <a:latin typeface="Times New Roman"/>
              <a:cs typeface="Times New Roman"/>
            </a:endParaRPr>
          </a:p>
          <a:p>
            <a:pPr marL="12700" marR="5715">
              <a:lnSpc>
                <a:spcPts val="1730"/>
              </a:lnSpc>
              <a:spcBef>
                <a:spcPts val="465"/>
              </a:spcBef>
            </a:pPr>
            <a:r>
              <a:rPr dirty="0" sz="1450" spc="-30">
                <a:latin typeface="Times New Roman"/>
                <a:cs typeface="Times New Roman"/>
              </a:rPr>
              <a:t>‘Nay,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saw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title-page,’</a:t>
            </a:r>
            <a:r>
              <a:rPr dirty="0" sz="1450" spc="-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Gotthold.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‘But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roll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given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heard</a:t>
            </a:r>
            <a:r>
              <a:rPr dirty="0" sz="1450" spc="-5">
                <a:latin typeface="Times New Roman"/>
                <a:cs typeface="Times New Roman"/>
              </a:rPr>
              <a:t> no </a:t>
            </a:r>
            <a:r>
              <a:rPr dirty="0" sz="1450" spc="-10">
                <a:latin typeface="Times New Roman"/>
                <a:cs typeface="Times New Roman"/>
              </a:rPr>
              <a:t>word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secrecy.’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dealt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Chancellor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angry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glance.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 see,’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went </a:t>
            </a:r>
            <a:r>
              <a:rPr dirty="0" sz="1450" spc="-5">
                <a:latin typeface="Times New Roman"/>
                <a:cs typeface="Times New Roman"/>
              </a:rPr>
              <a:t>on. </a:t>
            </a:r>
            <a:r>
              <a:rPr dirty="0" sz="1450" spc="-10">
                <a:latin typeface="Times New Roman"/>
                <a:cs typeface="Times New Roman"/>
              </a:rPr>
              <a:t>‘The papers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an author seized at this date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0">
                <a:latin typeface="Times New Roman"/>
                <a:cs typeface="Times New Roman"/>
              </a:rPr>
              <a:t>world’s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history,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state so petty and so ignorant as Grünewald, here is indeed 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ignominious </a:t>
            </a:r>
            <a:r>
              <a:rPr dirty="0" sz="1450" spc="-25">
                <a:latin typeface="Times New Roman"/>
                <a:cs typeface="Times New Roman"/>
              </a:rPr>
              <a:t>folly. </a:t>
            </a:r>
            <a:r>
              <a:rPr dirty="0" sz="1450" spc="-20">
                <a:latin typeface="Times New Roman"/>
                <a:cs typeface="Times New Roman"/>
              </a:rPr>
              <a:t>Sir,’ </a:t>
            </a:r>
            <a:r>
              <a:rPr dirty="0" sz="1450" spc="-10">
                <a:latin typeface="Times New Roman"/>
                <a:cs typeface="Times New Roman"/>
              </a:rPr>
              <a:t>to the </a:t>
            </a:r>
            <a:r>
              <a:rPr dirty="0" sz="1450" spc="-15">
                <a:latin typeface="Times New Roman"/>
                <a:cs typeface="Times New Roman"/>
              </a:rPr>
              <a:t>Chancellor, </a:t>
            </a:r>
            <a:r>
              <a:rPr dirty="0" sz="1450" spc="-10">
                <a:latin typeface="Times New Roman"/>
                <a:cs typeface="Times New Roman"/>
              </a:rPr>
              <a:t>‘I marvel to find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in so scurvy 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employment.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conduct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dwell;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descend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spy!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called?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To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seize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papers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gentleman, the private papers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5">
                <a:latin typeface="Times New Roman"/>
                <a:cs typeface="Times New Roman"/>
              </a:rPr>
              <a:t>stranger, </a:t>
            </a:r>
            <a:r>
              <a:rPr dirty="0" sz="1450" spc="-10">
                <a:latin typeface="Times New Roman"/>
                <a:cs typeface="Times New Roman"/>
              </a:rPr>
              <a:t>the toil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life, perhaps—to open,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to read them. And what have we to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10">
                <a:latin typeface="Times New Roman"/>
                <a:cs typeface="Times New Roman"/>
              </a:rPr>
              <a:t>with books? The Herr Doctor might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advice;</a:t>
            </a:r>
            <a:r>
              <a:rPr dirty="0" sz="1450" spc="-5">
                <a:latin typeface="Times New Roman"/>
                <a:cs typeface="Times New Roman"/>
              </a:rPr>
              <a:t> 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index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expurgatorius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Grünewald. Had we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that, we should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the most absolute parody and farce 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 spc="-10">
                <a:latin typeface="Times New Roman"/>
                <a:cs typeface="Times New Roman"/>
              </a:rPr>
              <a:t> 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tawdry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earth.’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60"/>
              </a:spcBef>
            </a:pPr>
            <a:r>
              <a:rPr dirty="0" sz="1450" spc="-45">
                <a:latin typeface="Times New Roman"/>
                <a:cs typeface="Times New Roman"/>
              </a:rPr>
              <a:t>Yet,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while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spoke,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continued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unfold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roll;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now,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lay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fully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open,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rested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title-page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elaborately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written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red </a:t>
            </a:r>
            <a:r>
              <a:rPr dirty="0" sz="1450" spc="-5">
                <a:latin typeface="Times New Roman"/>
                <a:cs typeface="Times New Roman"/>
              </a:rPr>
              <a:t>ink.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thus: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5">
                <a:latin typeface="Times New Roman"/>
                <a:cs typeface="Times New Roman"/>
              </a:rPr>
              <a:t>MEMOIRS</a:t>
            </a:r>
            <a:endParaRPr sz="1450">
              <a:latin typeface="Times New Roman"/>
              <a:cs typeface="Times New Roman"/>
            </a:endParaRPr>
          </a:p>
          <a:p>
            <a:pPr marL="12700" marR="3352800">
              <a:lnSpc>
                <a:spcPct val="132400"/>
              </a:lnSpc>
              <a:spcBef>
                <a:spcPts val="5"/>
              </a:spcBef>
            </a:pPr>
            <a:r>
              <a:rPr dirty="0" sz="1450" spc="-1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VISI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40">
                <a:latin typeface="Times New Roman"/>
                <a:cs typeface="Times New Roman"/>
              </a:rPr>
              <a:t>T</a:t>
            </a:r>
            <a:r>
              <a:rPr dirty="0" sz="1450" spc="-10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TH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0">
                <a:latin typeface="Times New Roman"/>
                <a:cs typeface="Times New Roman"/>
              </a:rPr>
              <a:t>V</a:t>
            </a:r>
            <a:r>
              <a:rPr dirty="0" sz="1450" spc="-15">
                <a:latin typeface="Times New Roman"/>
                <a:cs typeface="Times New Roman"/>
              </a:rPr>
              <a:t>ARIOU</a:t>
            </a:r>
            <a:r>
              <a:rPr dirty="0" sz="1450" spc="-5">
                <a:latin typeface="Times New Roman"/>
                <a:cs typeface="Times New Roman"/>
              </a:rPr>
              <a:t>S  </a:t>
            </a:r>
            <a:r>
              <a:rPr dirty="0" sz="1450" spc="-25">
                <a:latin typeface="Times New Roman"/>
                <a:cs typeface="Times New Roman"/>
              </a:rPr>
              <a:t>COURTS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OF EUROPE,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BY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JOHN</a:t>
            </a:r>
            <a:r>
              <a:rPr dirty="0" sz="1450" spc="-15">
                <a:latin typeface="Times New Roman"/>
                <a:cs typeface="Times New Roman"/>
              </a:rPr>
              <a:t> CRABTREE,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BARONET.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Below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chapters, each bearing the name </a:t>
            </a:r>
            <a:r>
              <a:rPr dirty="0" sz="1450" spc="-5">
                <a:latin typeface="Times New Roman"/>
                <a:cs typeface="Times New Roman"/>
              </a:rPr>
              <a:t>of one of </a:t>
            </a:r>
            <a:r>
              <a:rPr dirty="0" sz="1450" spc="-10">
                <a:latin typeface="Times New Roman"/>
                <a:cs typeface="Times New Roman"/>
              </a:rPr>
              <a:t>the European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Courts;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nineteenth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list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dedicated 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644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762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‘Ah!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Grünewald!’ said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‘that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droll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reading.’ And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curiosity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itched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endParaRPr sz="1450">
              <a:latin typeface="Times New Roman"/>
              <a:cs typeface="Times New Roman"/>
            </a:endParaRPr>
          </a:p>
          <a:p>
            <a:pPr marL="12700" marR="825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methodical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dog,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English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Baronet,’</a:t>
            </a:r>
            <a:r>
              <a:rPr dirty="0" sz="1450" spc="-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Gotthold.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‘Each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chapter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written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finished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spot.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appears.’</a:t>
            </a:r>
            <a:endParaRPr sz="1450">
              <a:latin typeface="Times New Roman"/>
              <a:cs typeface="Times New Roman"/>
            </a:endParaRPr>
          </a:p>
          <a:p>
            <a:pPr marL="12700" marR="1163320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odd,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now,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wavering.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Gotthold’s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darkened,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-5">
                <a:latin typeface="Times New Roman"/>
                <a:cs typeface="Times New Roman"/>
              </a:rPr>
              <a:t> out of </a:t>
            </a:r>
            <a:r>
              <a:rPr dirty="0" sz="1450" spc="-20">
                <a:latin typeface="Times New Roman"/>
                <a:cs typeface="Times New Roman"/>
              </a:rPr>
              <a:t>window.</a:t>
            </a:r>
            <a:endParaRPr sz="1450">
              <a:latin typeface="Times New Roman"/>
              <a:cs typeface="Times New Roman"/>
            </a:endParaRPr>
          </a:p>
          <a:p>
            <a:pPr marL="12700" marR="8890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understood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reproof,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weakness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prevailed.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will,’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uneasy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will,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it.’</a:t>
            </a:r>
            <a:endParaRPr sz="1450">
              <a:latin typeface="Times New Roman"/>
              <a:cs typeface="Times New Roman"/>
            </a:endParaRPr>
          </a:p>
          <a:p>
            <a:pPr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saying,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resumed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seat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spread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traveller’s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manuscript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table.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813435" marR="303530" indent="-501650">
              <a:lnSpc>
                <a:spcPts val="1730"/>
              </a:lnSpc>
              <a:spcBef>
                <a:spcPts val="5"/>
              </a:spcBef>
            </a:pPr>
            <a:r>
              <a:rPr dirty="0" sz="1450" spc="-15" b="1">
                <a:latin typeface="Times New Roman"/>
                <a:cs typeface="Times New Roman"/>
              </a:rPr>
              <a:t>CHAPTE</a:t>
            </a:r>
            <a:r>
              <a:rPr dirty="0" sz="1450" spc="-10" b="1">
                <a:latin typeface="Times New Roman"/>
                <a:cs typeface="Times New Roman"/>
              </a:rPr>
              <a:t>R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II</a:t>
            </a:r>
            <a:r>
              <a:rPr dirty="0" sz="1450" spc="-10" b="1">
                <a:latin typeface="Times New Roman"/>
                <a:cs typeface="Times New Roman"/>
              </a:rPr>
              <a:t>—</a:t>
            </a:r>
            <a:r>
              <a:rPr dirty="0" sz="1450" spc="-15" b="1">
                <a:latin typeface="Times New Roman"/>
                <a:cs typeface="Times New Roman"/>
              </a:rPr>
              <a:t>‘O</a:t>
            </a:r>
            <a:r>
              <a:rPr dirty="0" sz="1450" spc="-10" b="1">
                <a:latin typeface="Times New Roman"/>
                <a:cs typeface="Times New Roman"/>
              </a:rPr>
              <a:t>N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TH</a:t>
            </a:r>
            <a:r>
              <a:rPr dirty="0" sz="1450" spc="-10" b="1">
                <a:latin typeface="Times New Roman"/>
                <a:cs typeface="Times New Roman"/>
              </a:rPr>
              <a:t>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COU</a:t>
            </a:r>
            <a:r>
              <a:rPr dirty="0" sz="1450" spc="-65" b="1">
                <a:latin typeface="Times New Roman"/>
                <a:cs typeface="Times New Roman"/>
              </a:rPr>
              <a:t>R</a:t>
            </a:r>
            <a:r>
              <a:rPr dirty="0" sz="1450" spc="-10" b="1">
                <a:latin typeface="Times New Roman"/>
                <a:cs typeface="Times New Roman"/>
              </a:rPr>
              <a:t>T</a:t>
            </a:r>
            <a:r>
              <a:rPr dirty="0" sz="1450" spc="-3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O</a:t>
            </a:r>
            <a:r>
              <a:rPr dirty="0" sz="1450" spc="-10" b="1">
                <a:latin typeface="Times New Roman"/>
                <a:cs typeface="Times New Roman"/>
              </a:rPr>
              <a:t>F</a:t>
            </a:r>
            <a:r>
              <a:rPr dirty="0" sz="1450" spc="-6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GRÜNE</a:t>
            </a:r>
            <a:r>
              <a:rPr dirty="0" sz="1450" spc="-170" b="1">
                <a:latin typeface="Times New Roman"/>
                <a:cs typeface="Times New Roman"/>
              </a:rPr>
              <a:t>W</a:t>
            </a:r>
            <a:r>
              <a:rPr dirty="0" sz="1450" spc="-15" b="1">
                <a:latin typeface="Times New Roman"/>
                <a:cs typeface="Times New Roman"/>
              </a:rPr>
              <a:t>ALD</a:t>
            </a:r>
            <a:r>
              <a:rPr dirty="0" sz="1450" spc="-5" b="1">
                <a:latin typeface="Times New Roman"/>
                <a:cs typeface="Times New Roman"/>
              </a:rPr>
              <a:t>,’</a:t>
            </a:r>
            <a:r>
              <a:rPr dirty="0" sz="1450" spc="-11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BEIN</a:t>
            </a:r>
            <a:r>
              <a:rPr dirty="0" sz="1450" spc="-10" b="1">
                <a:latin typeface="Times New Roman"/>
                <a:cs typeface="Times New Roman"/>
              </a:rPr>
              <a:t>G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5" b="1">
                <a:latin typeface="Times New Roman"/>
                <a:cs typeface="Times New Roman"/>
              </a:rPr>
              <a:t>A  </a:t>
            </a:r>
            <a:r>
              <a:rPr dirty="0" sz="1450" spc="-20" b="1">
                <a:latin typeface="Times New Roman"/>
                <a:cs typeface="Times New Roman"/>
              </a:rPr>
              <a:t>PORTION</a:t>
            </a:r>
            <a:r>
              <a:rPr dirty="0" sz="1450" spc="-10" b="1">
                <a:latin typeface="Times New Roman"/>
                <a:cs typeface="Times New Roman"/>
              </a:rPr>
              <a:t> OF</a:t>
            </a:r>
            <a:r>
              <a:rPr dirty="0" sz="1450" spc="-6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30" b="1">
                <a:latin typeface="Times New Roman"/>
                <a:cs typeface="Times New Roman"/>
              </a:rPr>
              <a:t>TRAVELLER’S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MANUSCRIPT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</a:pPr>
            <a:r>
              <a:rPr dirty="0" sz="1450" spc="-10">
                <a:latin typeface="Times New Roman"/>
                <a:cs typeface="Times New Roman"/>
              </a:rPr>
              <a:t>It may well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asked (it was thus the English traveller began his nineteenth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chapter) why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should have chosen Grünewald </a:t>
            </a:r>
            <a:r>
              <a:rPr dirty="0" sz="1450" spc="-5">
                <a:latin typeface="Times New Roman"/>
                <a:cs typeface="Times New Roman"/>
              </a:rPr>
              <a:t>out of </a:t>
            </a:r>
            <a:r>
              <a:rPr dirty="0" sz="1450" spc="-10">
                <a:latin typeface="Times New Roman"/>
                <a:cs typeface="Times New Roman"/>
              </a:rPr>
              <a:t>so many other states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equally </a:t>
            </a:r>
            <a:r>
              <a:rPr dirty="0" sz="1450" spc="-25">
                <a:latin typeface="Times New Roman"/>
                <a:cs typeface="Times New Roman"/>
              </a:rPr>
              <a:t>petty,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formal, dull, and corrupt. Accident, indeed, decided, and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I; </a:t>
            </a:r>
            <a:r>
              <a:rPr dirty="0" sz="1450" spc="-5">
                <a:latin typeface="Times New Roman"/>
                <a:cs typeface="Times New Roman"/>
              </a:rPr>
              <a:t> but I </a:t>
            </a:r>
            <a:r>
              <a:rPr dirty="0" sz="1450" spc="-10">
                <a:latin typeface="Times New Roman"/>
                <a:cs typeface="Times New Roman"/>
              </a:rPr>
              <a:t>have seen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reason to regret my visit. The spectacle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small society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macerating in its own abuses was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perhaps instructive, </a:t>
            </a:r>
            <a:r>
              <a:rPr dirty="0" sz="1450" spc="-5">
                <a:latin typeface="Times New Roman"/>
                <a:cs typeface="Times New Roman"/>
              </a:rPr>
              <a:t>but I </a:t>
            </a:r>
            <a:r>
              <a:rPr dirty="0" sz="1450" spc="-10">
                <a:latin typeface="Times New Roman"/>
                <a:cs typeface="Times New Roman"/>
              </a:rPr>
              <a:t>have found 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exceedingly diverting.</a:t>
            </a:r>
            <a:endParaRPr sz="1450">
              <a:latin typeface="Times New Roman"/>
              <a:cs typeface="Times New Roman"/>
            </a:endParaRPr>
          </a:p>
          <a:p>
            <a:pPr marL="12700" marR="5715">
              <a:lnSpc>
                <a:spcPts val="1730"/>
              </a:lnSpc>
              <a:spcBef>
                <a:spcPts val="565"/>
              </a:spcBef>
              <a:tabLst>
                <a:tab pos="693420" algn="l"/>
                <a:tab pos="1367790" algn="l"/>
                <a:tab pos="1581785" algn="l"/>
                <a:tab pos="2740025" algn="l"/>
                <a:tab pos="3025140" algn="l"/>
                <a:tab pos="3381375" algn="l"/>
                <a:tab pos="3940810" algn="l"/>
                <a:tab pos="4575810" algn="l"/>
                <a:tab pos="4789805" algn="l"/>
                <a:tab pos="5521960" algn="l"/>
              </a:tabLst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reigning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Johann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Friedrich,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young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imperfect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education,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questionable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valour,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scintilla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capacity,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entire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public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contempt.</a:t>
            </a:r>
            <a:r>
              <a:rPr dirty="0" sz="1450" spc="3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difficulty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obtained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interview,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frequently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absent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presence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unheeded,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rôle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cloak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amours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wife.</a:t>
            </a:r>
            <a:r>
              <a:rPr dirty="0" sz="1450" spc="3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however,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third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occasion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visited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sovereign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exercise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inglorious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function,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wife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other.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ill-looking;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hair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ruddy</a:t>
            </a:r>
            <a:r>
              <a:rPr dirty="0" sz="1450" spc="-5">
                <a:latin typeface="Times New Roman"/>
                <a:cs typeface="Times New Roman"/>
              </a:rPr>
              <a:t> gold,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naturally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curls,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dark,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combination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always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regard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congenital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deficiency,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physical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moral;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features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irregular,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pleasing;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short,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womanish;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address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excellent,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express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point.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pierce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externals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vacuity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sterli</a:t>
            </a:r>
            <a:r>
              <a:rPr dirty="0" sz="1450" spc="-5">
                <a:latin typeface="Times New Roman"/>
                <a:cs typeface="Times New Roman"/>
              </a:rPr>
              <a:t>ng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qu</a:t>
            </a:r>
            <a:r>
              <a:rPr dirty="0" sz="1450" spc="-10">
                <a:latin typeface="Times New Roman"/>
                <a:cs typeface="Times New Roman"/>
              </a:rPr>
              <a:t>alit</a:t>
            </a:r>
            <a:r>
              <a:rPr dirty="0" sz="1450" spc="-10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eli</a:t>
            </a:r>
            <a:r>
              <a:rPr dirty="0" sz="1450" spc="-5">
                <a:latin typeface="Times New Roman"/>
                <a:cs typeface="Times New Roman"/>
              </a:rPr>
              <a:t>qu</a:t>
            </a:r>
            <a:r>
              <a:rPr dirty="0" sz="1450" spc="-10">
                <a:latin typeface="Times New Roman"/>
                <a:cs typeface="Times New Roman"/>
              </a:rPr>
              <a:t>esce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5">
                <a:latin typeface="Times New Roman"/>
                <a:cs typeface="Times New Roman"/>
              </a:rPr>
              <a:t>m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ra</a:t>
            </a:r>
            <a:r>
              <a:rPr dirty="0" sz="1450" spc="-5">
                <a:latin typeface="Times New Roman"/>
                <a:cs typeface="Times New Roman"/>
              </a:rPr>
              <a:t>l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u</a:t>
            </a:r>
            <a:r>
              <a:rPr dirty="0" sz="1450" spc="-10">
                <a:latin typeface="Times New Roman"/>
                <a:cs typeface="Times New Roman"/>
              </a:rPr>
              <a:t>re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fri</a:t>
            </a:r>
            <a:r>
              <a:rPr dirty="0" sz="1450" spc="-5">
                <a:latin typeface="Times New Roman"/>
                <a:cs typeface="Times New Roman"/>
              </a:rPr>
              <a:t>vo</a:t>
            </a:r>
            <a:r>
              <a:rPr dirty="0" sz="1450" spc="-10">
                <a:latin typeface="Times New Roman"/>
                <a:cs typeface="Times New Roman"/>
              </a:rPr>
              <a:t>lit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  </a:t>
            </a:r>
            <a:r>
              <a:rPr dirty="0" sz="1450" spc="-10">
                <a:latin typeface="Times New Roman"/>
                <a:cs typeface="Times New Roman"/>
              </a:rPr>
              <a:t>inconsequence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purpose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mark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nearly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perfect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fruit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decadent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age.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worthless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smattering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subjects,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grasp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none.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soon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weary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pursuit,’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laughing;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almost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took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pride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incapacity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lack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moral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courage.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results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dilettanteism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seen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field;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bad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fencer,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second-rate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horseman,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dancer,</a:t>
            </a:r>
            <a:r>
              <a:rPr dirty="0" sz="1450" spc="-10">
                <a:latin typeface="Times New Roman"/>
                <a:cs typeface="Times New Roman"/>
              </a:rPr>
              <a:t> shot;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sings—I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him—and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sings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child;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writes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intolerable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verses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doubtful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French;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acts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common amateur; and in short there is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end to the number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things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does, and does </a:t>
            </a:r>
            <a:r>
              <a:rPr dirty="0" sz="1450" spc="-25">
                <a:latin typeface="Times New Roman"/>
                <a:cs typeface="Times New Roman"/>
              </a:rPr>
              <a:t>badly.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manly taste is for the chase. In sum,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5">
                <a:latin typeface="Times New Roman"/>
                <a:cs typeface="Times New Roman"/>
              </a:rPr>
              <a:t> but a </a:t>
            </a:r>
            <a:r>
              <a:rPr dirty="0" sz="1450" spc="-10">
                <a:latin typeface="Times New Roman"/>
                <a:cs typeface="Times New Roman"/>
              </a:rPr>
              <a:t>plexus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weaknesses; the singing chambermaid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stage, tricked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man’s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apparel,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mounted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circus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horse.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seen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poor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phantom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prince riding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alone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few huntsmen, disregarded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all,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been even grieved for the bearer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so futile and melancholy 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existence.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Merovingians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otherwise.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Amalia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Seraphina,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daughter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Grand-Ducal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house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Toggenburg-Tannhäuser,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equally inconsiderable if she were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cutting instrument in the hands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an ambitious man. 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younger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 the Prince,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girl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5">
                <a:latin typeface="Times New Roman"/>
                <a:cs typeface="Times New Roman"/>
              </a:rPr>
              <a:t>two-and-twenty, </a:t>
            </a:r>
            <a:r>
              <a:rPr dirty="0" sz="1450" spc="-10">
                <a:latin typeface="Times New Roman"/>
                <a:cs typeface="Times New Roman"/>
              </a:rPr>
              <a:t>sick with </a:t>
            </a:r>
            <a:r>
              <a:rPr dirty="0" sz="1450" spc="-20">
                <a:latin typeface="Times New Roman"/>
                <a:cs typeface="Times New Roman"/>
              </a:rPr>
              <a:t>vanity, </a:t>
            </a:r>
            <a:r>
              <a:rPr dirty="0" sz="1450" spc="-10">
                <a:latin typeface="Times New Roman"/>
                <a:cs typeface="Times New Roman"/>
              </a:rPr>
              <a:t>superficially </a:t>
            </a:r>
            <a:r>
              <a:rPr dirty="0" sz="1450" spc="-15">
                <a:latin typeface="Times New Roman"/>
                <a:cs typeface="Times New Roman"/>
              </a:rPr>
              <a:t>clever, </a:t>
            </a:r>
            <a:r>
              <a:rPr dirty="0" sz="1450" spc="-10">
                <a:latin typeface="Times New Roman"/>
                <a:cs typeface="Times New Roman"/>
              </a:rPr>
              <a:t> and fundamentally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fool. She has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red-brown rolling eye, too </a:t>
            </a:r>
            <a:r>
              <a:rPr dirty="0" sz="1450" spc="-15">
                <a:latin typeface="Times New Roman"/>
                <a:cs typeface="Times New Roman"/>
              </a:rPr>
              <a:t>large </a:t>
            </a:r>
            <a:r>
              <a:rPr dirty="0" sz="1450" spc="-10">
                <a:latin typeface="Times New Roman"/>
                <a:cs typeface="Times New Roman"/>
              </a:rPr>
              <a:t>for 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face, and with sparks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both levity and ferocity; her forehead is high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narrow, </a:t>
            </a:r>
            <a:r>
              <a:rPr dirty="0" sz="1450" spc="-10">
                <a:latin typeface="Times New Roman"/>
                <a:cs typeface="Times New Roman"/>
              </a:rPr>
              <a:t>her figure thin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stooping. Her manners, her conversation,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 she interlards 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French, her very tastes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ambitions, are alike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assumed;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assumption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ungracefully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apparent: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Hoyden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playing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Cleopatra.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should judge her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incapable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truth. In private life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girl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 description embroils the peace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families, walks attended </a:t>
            </a:r>
            <a:r>
              <a:rPr dirty="0" sz="1450" spc="-5">
                <a:latin typeface="Times New Roman"/>
                <a:cs typeface="Times New Roman"/>
              </a:rPr>
              <a:t>by a </a:t>
            </a:r>
            <a:r>
              <a:rPr dirty="0" sz="1450" spc="-10">
                <a:latin typeface="Times New Roman"/>
                <a:cs typeface="Times New Roman"/>
              </a:rPr>
              <a:t>troop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scowling swains, and passes, once at least, through the divorce court; it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except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cynic,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uninteresting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type.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throne,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however, </a:t>
            </a:r>
            <a:r>
              <a:rPr dirty="0" sz="1450" spc="-10">
                <a:latin typeface="Times New Roman"/>
                <a:cs typeface="Times New Roman"/>
              </a:rPr>
              <a:t>and in the hands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man like Gondremark, she may become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authoress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serious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public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evils.</a:t>
            </a:r>
            <a:endParaRPr sz="1450">
              <a:latin typeface="Times New Roman"/>
              <a:cs typeface="Times New Roman"/>
            </a:endParaRPr>
          </a:p>
          <a:p>
            <a:pPr marL="12700" marR="8255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Gondremark,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ruler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unfortunate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country,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complex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study.</a:t>
            </a:r>
            <a:r>
              <a:rPr dirty="0" sz="1450" spc="3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position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foreigner,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eminently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false;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maintain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does,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miracle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impudence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dexterity.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speech,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policy,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double: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heads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tails.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two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extremes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actual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design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bold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offer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decide.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Yet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hazard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guess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experimentally,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awaits,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destiny,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those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directing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hints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-10">
                <a:latin typeface="Times New Roman"/>
                <a:cs typeface="Times New Roman"/>
              </a:rPr>
              <a:t> which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lavish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wise.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On the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hand, as Maire </a:t>
            </a:r>
            <a:r>
              <a:rPr dirty="0" sz="1450" spc="-5">
                <a:latin typeface="Times New Roman"/>
                <a:cs typeface="Times New Roman"/>
              </a:rPr>
              <a:t>du </a:t>
            </a:r>
            <a:r>
              <a:rPr dirty="0" sz="1450" spc="-10">
                <a:latin typeface="Times New Roman"/>
                <a:cs typeface="Times New Roman"/>
              </a:rPr>
              <a:t>Palais to the incompetent Otto, and using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love-sick Princess for </a:t>
            </a:r>
            <a:r>
              <a:rPr dirty="0" sz="1450" spc="-5">
                <a:latin typeface="Times New Roman"/>
                <a:cs typeface="Times New Roman"/>
              </a:rPr>
              <a:t>a tool </a:t>
            </a:r>
            <a:r>
              <a:rPr dirty="0" sz="1450" spc="-10">
                <a:latin typeface="Times New Roman"/>
                <a:cs typeface="Times New Roman"/>
              </a:rPr>
              <a:t>and mouthpiece,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pursues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policy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arbitrary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power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territorial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aggrandisement.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called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whole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capable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male population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state to military service;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has </a:t>
            </a:r>
            <a:r>
              <a:rPr dirty="0" sz="1450" spc="-5">
                <a:latin typeface="Times New Roman"/>
                <a:cs typeface="Times New Roman"/>
              </a:rPr>
              <a:t>bought </a:t>
            </a:r>
            <a:r>
              <a:rPr dirty="0" sz="1450" spc="-10">
                <a:latin typeface="Times New Roman"/>
                <a:cs typeface="Times New Roman"/>
              </a:rPr>
              <a:t>cannon;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tempted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away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promising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officers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foreign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armies;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begins,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international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relations,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assume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swaggering</a:t>
            </a:r>
            <a:r>
              <a:rPr dirty="0" sz="1450" spc="-5">
                <a:latin typeface="Times New Roman"/>
                <a:cs typeface="Times New Roman"/>
              </a:rPr>
              <a:t> port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vague,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threatful language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25">
                <a:latin typeface="Times New Roman"/>
                <a:cs typeface="Times New Roman"/>
              </a:rPr>
              <a:t>bully. </a:t>
            </a:r>
            <a:r>
              <a:rPr dirty="0" sz="1450" spc="-10">
                <a:latin typeface="Times New Roman"/>
                <a:cs typeface="Times New Roman"/>
              </a:rPr>
              <a:t>The idea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extending Grünewald may appear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absurd,</a:t>
            </a:r>
            <a:r>
              <a:rPr dirty="0" sz="1450" spc="-5">
                <a:latin typeface="Times New Roman"/>
                <a:cs typeface="Times New Roman"/>
              </a:rPr>
              <a:t> but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advantageously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placed,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neighbours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defenceless;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moment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jealousies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greater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courts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neutralise each </a:t>
            </a:r>
            <a:r>
              <a:rPr dirty="0" sz="1450" spc="-20">
                <a:latin typeface="Times New Roman"/>
                <a:cs typeface="Times New Roman"/>
              </a:rPr>
              <a:t>other, </a:t>
            </a:r>
            <a:r>
              <a:rPr dirty="0" sz="1450" spc="-10">
                <a:latin typeface="Times New Roman"/>
                <a:cs typeface="Times New Roman"/>
              </a:rPr>
              <a:t>an active policy might </a:t>
            </a:r>
            <a:r>
              <a:rPr dirty="0" sz="1450" spc="-5">
                <a:latin typeface="Times New Roman"/>
                <a:cs typeface="Times New Roman"/>
              </a:rPr>
              <a:t>double </a:t>
            </a:r>
            <a:r>
              <a:rPr dirty="0" sz="1450" spc="-10">
                <a:latin typeface="Times New Roman"/>
                <a:cs typeface="Times New Roman"/>
              </a:rPr>
              <a:t>the principality both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population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extent.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Certainly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least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scheme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entertained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Mittwalden; </a:t>
            </a:r>
            <a:r>
              <a:rPr dirty="0" sz="1450" spc="-5">
                <a:latin typeface="Times New Roman"/>
                <a:cs typeface="Times New Roman"/>
              </a:rPr>
              <a:t>nor do I </a:t>
            </a:r>
            <a:r>
              <a:rPr dirty="0" sz="1450" spc="-10">
                <a:latin typeface="Times New Roman"/>
                <a:cs typeface="Times New Roman"/>
              </a:rPr>
              <a:t>myself regard it as entirely desperate. The </a:t>
            </a:r>
            <a:r>
              <a:rPr dirty="0" sz="1450" spc="-15">
                <a:latin typeface="Times New Roman"/>
                <a:cs typeface="Times New Roman"/>
              </a:rPr>
              <a:t>margravate 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Brandenburg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grown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small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beginnings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formidable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power;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though it is late in the day to try adventurous policies, and the age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war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seems ended, Fortune, we must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forget, still blindly turns her wheel for men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nations. Concurrently with, and tributary </a:t>
            </a:r>
            <a:r>
              <a:rPr dirty="0" sz="1450" spc="-5">
                <a:latin typeface="Times New Roman"/>
                <a:cs typeface="Times New Roman"/>
              </a:rPr>
              <a:t>to, </a:t>
            </a:r>
            <a:r>
              <a:rPr dirty="0" sz="1450" spc="-10">
                <a:latin typeface="Times New Roman"/>
                <a:cs typeface="Times New Roman"/>
              </a:rPr>
              <a:t>these warlike preparations,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crushing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taxes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levied,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journals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suppressed,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country, </a:t>
            </a:r>
            <a:r>
              <a:rPr dirty="0" sz="1450" spc="-10">
                <a:latin typeface="Times New Roman"/>
                <a:cs typeface="Times New Roman"/>
              </a:rPr>
              <a:t>which three years ago was prosperous and </a:t>
            </a:r>
            <a:r>
              <a:rPr dirty="0" sz="1450" spc="-25">
                <a:latin typeface="Times New Roman"/>
                <a:cs typeface="Times New Roman"/>
              </a:rPr>
              <a:t>happy, </a:t>
            </a:r>
            <a:r>
              <a:rPr dirty="0" sz="1450" spc="-10">
                <a:latin typeface="Times New Roman"/>
                <a:cs typeface="Times New Roman"/>
              </a:rPr>
              <a:t>now stagnates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forced inaction, gold has become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0">
                <a:latin typeface="Times New Roman"/>
                <a:cs typeface="Times New Roman"/>
              </a:rPr>
              <a:t>curiosity, </a:t>
            </a:r>
            <a:r>
              <a:rPr dirty="0" sz="1450" spc="-10">
                <a:latin typeface="Times New Roman"/>
                <a:cs typeface="Times New Roman"/>
              </a:rPr>
              <a:t>and the mills stand idle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mountain streams.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On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other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second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capacity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popular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tribune,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incarnation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lodges,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centre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organised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conspiracy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against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state.</a:t>
            </a:r>
            <a:r>
              <a:rPr dirty="0" sz="1450" spc="42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To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movement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sympathies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early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acquired,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willingly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might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embarrass </a:t>
            </a:r>
            <a:r>
              <a:rPr dirty="0" sz="1450" spc="-5">
                <a:latin typeface="Times New Roman"/>
                <a:cs typeface="Times New Roman"/>
              </a:rPr>
              <a:t> 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retard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revolution.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show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knowledge,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reporter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gossip,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mention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meeting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details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republican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Constitution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minutely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debated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arranged;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throughout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referred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speakers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captain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action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arbiter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disputes.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taught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dupes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(for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regard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them)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power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resistance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limited,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each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fresh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stretch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authority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persuades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specious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reasons,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postpone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hour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insurrection.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Thus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(to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instances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astute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diplomacy)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salved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decree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enforcing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military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service,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drilled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exercised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arms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necessary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preparation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revolt.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other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day,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rumoured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abroad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being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forced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reluctant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neighbour,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Grand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Duke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Gerolstein,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made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sure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signal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rising,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struck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dumb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wonder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prepared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accepted.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went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another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Liberal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camp,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same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story,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drilled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schooled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fitted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vacuous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argument.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lads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real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fighting,’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said;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besides,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capture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Gerolstein: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extend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neighbours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blessing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liberty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snatch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ourselves;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republic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stronger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resist,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kings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Europe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band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themselves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together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reduce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it.’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two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more: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simplicity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multitude</a:t>
            </a:r>
            <a:r>
              <a:rPr dirty="0" sz="1450" spc="-5">
                <a:latin typeface="Times New Roman"/>
                <a:cs typeface="Times New Roman"/>
              </a:rPr>
              <a:t> or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audacity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adventurer.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subtleties,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quibbling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reasons,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blinds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leads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people.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course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tortuous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pursued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safety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incapable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guessing;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long,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suppose;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singular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treading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mazes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five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years,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favour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popularity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lodges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endure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46467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unbroken.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630"/>
              </a:spcBef>
              <a:tabLst>
                <a:tab pos="967740" algn="l"/>
                <a:tab pos="1607820" algn="l"/>
                <a:tab pos="1984375" algn="l"/>
                <a:tab pos="2635250" algn="l"/>
                <a:tab pos="2929890" algn="l"/>
                <a:tab pos="3858260" algn="l"/>
                <a:tab pos="4234815" algn="l"/>
                <a:tab pos="4530090" algn="l"/>
                <a:tab pos="4724400" algn="l"/>
                <a:tab pos="4855210" algn="l"/>
                <a:tab pos="5203825" algn="l"/>
                <a:tab pos="5638165" algn="l"/>
              </a:tabLst>
            </a:pP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privilege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slightly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Heavily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clumsily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built,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vast,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disjointed,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rambling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frame,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pull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together, </a:t>
            </a:r>
            <a:r>
              <a:rPr dirty="0" sz="1450" spc="-10">
                <a:latin typeface="Times New Roman"/>
                <a:cs typeface="Times New Roman"/>
              </a:rPr>
              <a:t> and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figure,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admiration,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saloon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ball-room.</a:t>
            </a:r>
            <a:r>
              <a:rPr dirty="0" sz="1450" spc="4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hue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temperament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plentifully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bilious;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saturnine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eye;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cheek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dark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blue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shaven.</a:t>
            </a:r>
            <a:r>
              <a:rPr dirty="0" sz="1450" spc="3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Essentially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numbered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man-haters,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convinced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contemner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fellows.</a:t>
            </a:r>
            <a:r>
              <a:rPr dirty="0" sz="1450" spc="40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Yet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commonplace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ambition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greedy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applause.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talk,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remarkable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thirst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information,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rather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5">
                <a:latin typeface="Times New Roman"/>
                <a:cs typeface="Times New Roman"/>
              </a:rPr>
              <a:t>mm</a:t>
            </a:r>
            <a:r>
              <a:rPr dirty="0" sz="1450" spc="-5">
                <a:latin typeface="Times New Roman"/>
                <a:cs typeface="Times New Roman"/>
              </a:rPr>
              <a:t>un</a:t>
            </a:r>
            <a:r>
              <a:rPr dirty="0" sz="1450" spc="-10">
                <a:latin typeface="Times New Roman"/>
                <a:cs typeface="Times New Roman"/>
              </a:rPr>
              <a:t>icate</a:t>
            </a:r>
            <a:r>
              <a:rPr dirty="0" sz="1450" spc="-5">
                <a:latin typeface="Times New Roman"/>
                <a:cs typeface="Times New Roman"/>
              </a:rPr>
              <a:t>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ound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</a:t>
            </a:r>
            <a:r>
              <a:rPr dirty="0" sz="1450" spc="-5">
                <a:latin typeface="Times New Roman"/>
                <a:cs typeface="Times New Roman"/>
              </a:rPr>
              <a:t>ud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</a:t>
            </a:r>
            <a:r>
              <a:rPr dirty="0" sz="1450" spc="-10">
                <a:latin typeface="Times New Roman"/>
                <a:cs typeface="Times New Roman"/>
              </a:rPr>
              <a:t>iews</a:t>
            </a:r>
            <a:r>
              <a:rPr dirty="0" sz="1450" spc="-5">
                <a:latin typeface="Times New Roman"/>
                <a:cs typeface="Times New Roman"/>
              </a:rPr>
              <a:t>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</a:t>
            </a:r>
            <a:r>
              <a:rPr dirty="0" sz="1450" spc="-5">
                <a:latin typeface="Times New Roman"/>
                <a:cs typeface="Times New Roman"/>
              </a:rPr>
              <a:t>udg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>
                <a:latin typeface="Times New Roman"/>
                <a:cs typeface="Times New Roman"/>
              </a:rPr>
              <a:t>		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x</a:t>
            </a:r>
            <a:r>
              <a:rPr dirty="0" sz="1450" spc="-10">
                <a:latin typeface="Times New Roman"/>
                <a:cs typeface="Times New Roman"/>
              </a:rPr>
              <a:t>trem</a:t>
            </a:r>
            <a:r>
              <a:rPr dirty="0" sz="1450" spc="-5">
                <a:latin typeface="Times New Roman"/>
                <a:cs typeface="Times New Roman"/>
              </a:rPr>
              <a:t>e  </a:t>
            </a:r>
            <a:r>
              <a:rPr dirty="0" sz="1450" spc="-10">
                <a:latin typeface="Times New Roman"/>
                <a:cs typeface="Times New Roman"/>
              </a:rPr>
              <a:t>short-sightedness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common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politicians,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remarkable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provision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events.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however,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grace,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pleasantry,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charm,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heavily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forth,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dull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countenance.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numerous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conversations,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although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always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deference,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conscious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throughout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sort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ponderous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finessing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tolerate.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produces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none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effect 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tlema</a:t>
            </a:r>
            <a:r>
              <a:rPr dirty="0" sz="1450" spc="-5">
                <a:latin typeface="Times New Roman"/>
                <a:cs typeface="Times New Roman"/>
              </a:rPr>
              <a:t>n;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vo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merel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leasa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tr</a:t>
            </a:r>
            <a:r>
              <a:rPr dirty="0" sz="1450" spc="-10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al</a:t>
            </a:r>
            <a:r>
              <a:rPr dirty="0" sz="1450" spc="-5">
                <a:latin typeface="Times New Roman"/>
                <a:cs typeface="Times New Roman"/>
              </a:rPr>
              <a:t>l</a:t>
            </a:r>
            <a:r>
              <a:rPr dirty="0" sz="1450">
                <a:latin typeface="Times New Roman"/>
                <a:cs typeface="Times New Roman"/>
              </a:rPr>
              <a:t>		</a:t>
            </a:r>
            <a:r>
              <a:rPr dirty="0" sz="1450" spc="-10">
                <a:latin typeface="Times New Roman"/>
                <a:cs typeface="Times New Roman"/>
              </a:rPr>
              <a:t>atte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ti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or  </a:t>
            </a:r>
            <a:r>
              <a:rPr dirty="0" sz="1450" spc="-10">
                <a:latin typeface="Times New Roman"/>
                <a:cs typeface="Times New Roman"/>
              </a:rPr>
              <a:t>communicative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warmth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bearing.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besides,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parade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amours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Princess;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less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repay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long-suffering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studied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insolence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demeanour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fabrication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insulting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nicknames,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Featherhead,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run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create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throughout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country.</a:t>
            </a:r>
            <a:r>
              <a:rPr dirty="0" sz="1450" spc="-10">
                <a:latin typeface="Times New Roman"/>
                <a:cs typeface="Times New Roman"/>
              </a:rPr>
              <a:t> Gondremark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thus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clumsier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characters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self-made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man,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combined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inordinate,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almost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besotted,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pride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intellect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birth.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Heavy,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bilious,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selfish,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inornate,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sits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incubus.</a:t>
            </a:r>
            <a:endParaRPr sz="1450">
              <a:latin typeface="Times New Roman"/>
              <a:cs typeface="Times New Roman"/>
            </a:endParaRPr>
          </a:p>
          <a:p>
            <a:pPr marL="12700" marR="14604">
              <a:lnSpc>
                <a:spcPts val="1730"/>
              </a:lnSpc>
              <a:spcBef>
                <a:spcPts val="540"/>
              </a:spcBef>
            </a:pP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probable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preserves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softer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gifts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necessary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purposes.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certain,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although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vouchsafed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stolid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politician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possesses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degree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ingratiation,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men.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probably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sprung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idle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legend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private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romping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voluptuary.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least,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surprising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terms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connection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certainly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uglier,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according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feeble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ideas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common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women,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particular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pleasing,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seized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complete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thought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action,</a:t>
            </a:r>
            <a:r>
              <a:rPr dirty="0" sz="1450" spc="-5">
                <a:latin typeface="Times New Roman"/>
                <a:cs typeface="Times New Roman"/>
              </a:rPr>
              <a:t> 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imposed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public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humiliating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refer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complete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sacrifice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reputation;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extremities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themselves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attractive.</a:t>
            </a:r>
            <a:r>
              <a:rPr dirty="0" sz="1450" spc="3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certain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lady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dishevelled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reputation,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wife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widow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cloudy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second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youth,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already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bereft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attractions,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unequivocally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occupies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station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Baron’s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mistress.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accomplice,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blind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buffer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important </a:t>
            </a:r>
            <a:r>
              <a:rPr dirty="0" sz="1450" spc="-20">
                <a:latin typeface="Times New Roman"/>
                <a:cs typeface="Times New Roman"/>
              </a:rPr>
              <a:t>sinner.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 few hours’ acquaintance with Madame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 for ever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dispelled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illusion.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rather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prevent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scandal,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1270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values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none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those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bribes—money,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honours,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employment—with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situation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might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gilded.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Indeed,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person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frankly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bad,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Grünewald,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piece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nature.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 power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man over the Princess is, therefore, without </a:t>
            </a:r>
            <a:r>
              <a:rPr dirty="0" sz="1450" spc="-5">
                <a:latin typeface="Times New Roman"/>
                <a:cs typeface="Times New Roman"/>
              </a:rPr>
              <a:t>bounds. </a:t>
            </a:r>
            <a:r>
              <a:rPr dirty="0" sz="1450" spc="-10">
                <a:latin typeface="Times New Roman"/>
                <a:cs typeface="Times New Roman"/>
              </a:rPr>
              <a:t>She has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sacrificed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adoration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inspired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marriage vow and every shred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public </a:t>
            </a:r>
            <a:r>
              <a:rPr dirty="0" sz="1450" spc="-20">
                <a:latin typeface="Times New Roman"/>
                <a:cs typeface="Times New Roman"/>
              </a:rPr>
              <a:t>decency,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that vice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jealousy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 is so much dearer to the female sex than either intrinsic </a:t>
            </a:r>
            <a:r>
              <a:rPr dirty="0" sz="1450" spc="-5">
                <a:latin typeface="Times New Roman"/>
                <a:cs typeface="Times New Roman"/>
              </a:rPr>
              <a:t>honour or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outward consideration. </a:t>
            </a:r>
            <a:r>
              <a:rPr dirty="0" sz="1450" spc="-35">
                <a:latin typeface="Times New Roman"/>
                <a:cs typeface="Times New Roman"/>
              </a:rPr>
              <a:t>Nay,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more: </a:t>
            </a:r>
            <a:r>
              <a:rPr dirty="0" sz="1450" spc="-5">
                <a:latin typeface="Times New Roman"/>
                <a:cs typeface="Times New Roman"/>
              </a:rPr>
              <a:t>a young, </a:t>
            </a:r>
            <a:r>
              <a:rPr dirty="0" sz="1450" spc="-10">
                <a:latin typeface="Times New Roman"/>
                <a:cs typeface="Times New Roman"/>
              </a:rPr>
              <a:t>although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 spc="-10">
                <a:latin typeface="Times New Roman"/>
                <a:cs typeface="Times New Roman"/>
              </a:rPr>
              <a:t>very attractive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woman,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princess both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birth and fact, she submits to the triumphant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rivalry </a:t>
            </a:r>
            <a:r>
              <a:rPr dirty="0" sz="1450" spc="-5">
                <a:latin typeface="Times New Roman"/>
                <a:cs typeface="Times New Roman"/>
              </a:rPr>
              <a:t>of one </a:t>
            </a:r>
            <a:r>
              <a:rPr dirty="0" sz="1450" spc="-10">
                <a:latin typeface="Times New Roman"/>
                <a:cs typeface="Times New Roman"/>
              </a:rPr>
              <a:t>who might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her mother as to years, and who is so manifestly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inferior in station. This is </a:t>
            </a:r>
            <a:r>
              <a:rPr dirty="0" sz="1450" spc="-5">
                <a:latin typeface="Times New Roman"/>
                <a:cs typeface="Times New Roman"/>
              </a:rPr>
              <a:t>one of </a:t>
            </a:r>
            <a:r>
              <a:rPr dirty="0" sz="1450" spc="-10">
                <a:latin typeface="Times New Roman"/>
                <a:cs typeface="Times New Roman"/>
              </a:rPr>
              <a:t>the mysteries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human heart. But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rage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illicit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love,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indulged,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appears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grow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feeding;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person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character and temperament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unfortunate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25">
                <a:latin typeface="Times New Roman"/>
                <a:cs typeface="Times New Roman"/>
              </a:rPr>
              <a:t>lady, 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almost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depth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degradation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reach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5">
                <a:latin typeface="Times New Roman"/>
                <a:cs typeface="Times New Roman"/>
              </a:rPr>
              <a:t>possibility.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1450" spc="-15" b="1">
                <a:latin typeface="Times New Roman"/>
                <a:cs typeface="Times New Roman"/>
              </a:rPr>
              <a:t>CHAPTER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III—THE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PRINCE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AND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ENGLISH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35" b="1">
                <a:latin typeface="Times New Roman"/>
                <a:cs typeface="Times New Roman"/>
              </a:rPr>
              <a:t>TRAVELLER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"/>
              </a:spcBef>
            </a:pPr>
            <a:r>
              <a:rPr dirty="0" sz="1450" spc="-10">
                <a:latin typeface="Times New Roman"/>
                <a:cs typeface="Times New Roman"/>
              </a:rPr>
              <a:t>So far Otto read, with waxing indignation; and here his fury overflowed. 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tossed the roll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table and stood </a:t>
            </a:r>
            <a:r>
              <a:rPr dirty="0" sz="1450" spc="-5">
                <a:latin typeface="Times New Roman"/>
                <a:cs typeface="Times New Roman"/>
              </a:rPr>
              <a:t>up. </a:t>
            </a:r>
            <a:r>
              <a:rPr dirty="0" sz="1450" spc="-10">
                <a:latin typeface="Times New Roman"/>
                <a:cs typeface="Times New Roman"/>
              </a:rPr>
              <a:t>‘This man,’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‘is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devil. A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filthy imagination, an ear greedy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evil,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ponderous malignity </a:t>
            </a:r>
            <a:r>
              <a:rPr dirty="0" sz="1450" spc="-5">
                <a:latin typeface="Times New Roman"/>
                <a:cs typeface="Times New Roman"/>
              </a:rPr>
              <a:t>of thought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language: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grow like him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reading! </a:t>
            </a:r>
            <a:r>
              <a:rPr dirty="0" sz="1450" spc="-15">
                <a:latin typeface="Times New Roman"/>
                <a:cs typeface="Times New Roman"/>
              </a:rPr>
              <a:t>Chancellor, </a:t>
            </a:r>
            <a:r>
              <a:rPr dirty="0" sz="1450" spc="-10">
                <a:latin typeface="Times New Roman"/>
                <a:cs typeface="Times New Roman"/>
              </a:rPr>
              <a:t>where is this fellow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lodged?’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‘He was committed to the Flag </a:t>
            </a:r>
            <a:r>
              <a:rPr dirty="0" sz="1450" spc="-30">
                <a:latin typeface="Times New Roman"/>
                <a:cs typeface="Times New Roman"/>
              </a:rPr>
              <a:t>Tower,’ </a:t>
            </a:r>
            <a:r>
              <a:rPr dirty="0" sz="1450" spc="-10">
                <a:latin typeface="Times New Roman"/>
                <a:cs typeface="Times New Roman"/>
              </a:rPr>
              <a:t>replied Greisengesang, ‘in the Gamiani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apartment.’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‘Lead me to him,’ said the Prince; and then, </a:t>
            </a:r>
            <a:r>
              <a:rPr dirty="0" sz="1450" spc="-5">
                <a:latin typeface="Times New Roman"/>
                <a:cs typeface="Times New Roman"/>
              </a:rPr>
              <a:t>a thought </a:t>
            </a:r>
            <a:r>
              <a:rPr dirty="0" sz="1450" spc="-10">
                <a:latin typeface="Times New Roman"/>
                <a:cs typeface="Times New Roman"/>
              </a:rPr>
              <a:t>striking him, </a:t>
            </a:r>
            <a:r>
              <a:rPr dirty="0" sz="1450" spc="-40">
                <a:latin typeface="Times New Roman"/>
                <a:cs typeface="Times New Roman"/>
              </a:rPr>
              <a:t>‘Was </a:t>
            </a:r>
            <a:r>
              <a:rPr dirty="0" sz="1450" spc="-10">
                <a:latin typeface="Times New Roman"/>
                <a:cs typeface="Times New Roman"/>
              </a:rPr>
              <a:t>it 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asked,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‘that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sentries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garden?’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40">
                <a:latin typeface="Times New Roman"/>
                <a:cs typeface="Times New Roman"/>
              </a:rPr>
              <a:t>‘Your </a:t>
            </a:r>
            <a:r>
              <a:rPr dirty="0" sz="1450" spc="-10">
                <a:latin typeface="Times New Roman"/>
                <a:cs typeface="Times New Roman"/>
              </a:rPr>
              <a:t>Highness,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unaware,’ answered Greisengesang, true to his </a:t>
            </a:r>
            <a:r>
              <a:rPr dirty="0" sz="1450" spc="-20">
                <a:latin typeface="Times New Roman"/>
                <a:cs typeface="Times New Roman"/>
              </a:rPr>
              <a:t>policy.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disposition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guards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matter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distinct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functions.’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Otto turned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old man </a:t>
            </a:r>
            <a:r>
              <a:rPr dirty="0" sz="1450" spc="-20">
                <a:latin typeface="Times New Roman"/>
                <a:cs typeface="Times New Roman"/>
              </a:rPr>
              <a:t>fiercely,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ere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time to speak, Gotthold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touched him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arm. 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swallowed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wrath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effort.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 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roll.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‘Follow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Flag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Tower.’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 Chancellor gathered himself </a:t>
            </a:r>
            <a:r>
              <a:rPr dirty="0" sz="1450" spc="-15">
                <a:latin typeface="Times New Roman"/>
                <a:cs typeface="Times New Roman"/>
              </a:rPr>
              <a:t>together, </a:t>
            </a:r>
            <a:r>
              <a:rPr dirty="0" sz="1450" spc="-10">
                <a:latin typeface="Times New Roman"/>
                <a:cs typeface="Times New Roman"/>
              </a:rPr>
              <a:t>and the two set forward. It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 and complicated voyage; for the library was in the wing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new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buildings, and the tower which carried the flag was in the old schloss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garden. By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variety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stairs and corridors, they came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at last </a:t>
            </a:r>
            <a:r>
              <a:rPr dirty="0" sz="1450" spc="-5">
                <a:latin typeface="Times New Roman"/>
                <a:cs typeface="Times New Roman"/>
              </a:rPr>
              <a:t>upon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gravelled court; the garden peeped through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high grating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flash 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green; tall, old gabled buildings mounted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every side; the Flag </a:t>
            </a:r>
            <a:r>
              <a:rPr dirty="0" sz="1450" spc="-30">
                <a:latin typeface="Times New Roman"/>
                <a:cs typeface="Times New Roman"/>
              </a:rPr>
              <a:t>Tower 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climbed, stage after stage, into the blue; and high over all, among the building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daws,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yellow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flag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wavered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wind.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 sentinel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foot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tower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762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stairs presented arms; another paced the first landing;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third was stationed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door of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extemporised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prison.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50">
                <a:latin typeface="Times New Roman"/>
                <a:cs typeface="Times New Roman"/>
              </a:rPr>
              <a:t>‘We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guard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mud-bag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jewel,’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sneered.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 Gamiani apartment was so called from an Italian doctor who had imposed </a:t>
            </a:r>
            <a:r>
              <a:rPr dirty="0" sz="1450" spc="-5">
                <a:latin typeface="Times New Roman"/>
                <a:cs typeface="Times New Roman"/>
              </a:rPr>
              <a:t> on </a:t>
            </a:r>
            <a:r>
              <a:rPr dirty="0" sz="1450" spc="-10">
                <a:latin typeface="Times New Roman"/>
                <a:cs typeface="Times New Roman"/>
              </a:rPr>
              <a:t>the credulity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former prince. The rooms were </a:t>
            </a:r>
            <a:r>
              <a:rPr dirty="0" sz="1450" spc="-15">
                <a:latin typeface="Times New Roman"/>
                <a:cs typeface="Times New Roman"/>
              </a:rPr>
              <a:t>large, </a:t>
            </a:r>
            <a:r>
              <a:rPr dirty="0" sz="1450" spc="-30">
                <a:latin typeface="Times New Roman"/>
                <a:cs typeface="Times New Roman"/>
              </a:rPr>
              <a:t>airy, </a:t>
            </a:r>
            <a:r>
              <a:rPr dirty="0" sz="1450" spc="-10">
                <a:latin typeface="Times New Roman"/>
                <a:cs typeface="Times New Roman"/>
              </a:rPr>
              <a:t>pleasant,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garden;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walls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thickness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(for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tower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old), and the windows were heavily barred. The Prince, followed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Chancellor, </a:t>
            </a:r>
            <a:r>
              <a:rPr dirty="0" sz="1450" spc="-10">
                <a:latin typeface="Times New Roman"/>
                <a:cs typeface="Times New Roman"/>
              </a:rPr>
              <a:t>still trotting to keep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with him, brushed swiftly through the little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library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saloon,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burst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thunderbolt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bedroom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farther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John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finishing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toilet;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fifty,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uncompromising, able, with the eye and teeth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physical courage. He 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unmoved</a:t>
            </a:r>
            <a:r>
              <a:rPr dirty="0" sz="1450" spc="-5">
                <a:latin typeface="Times New Roman"/>
                <a:cs typeface="Times New Roman"/>
              </a:rPr>
              <a:t> by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irruption,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bowed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sort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sneering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ease.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45">
                <a:latin typeface="Times New Roman"/>
                <a:cs typeface="Times New Roman"/>
              </a:rPr>
              <a:t>‘To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attribute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honour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visit?’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have eaten my bread,’ replied Otto, ‘you have taken my hand,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 received under my roof. When did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fail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in courtesy? What have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 that was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granted as to an honoured guest? And here, </a:t>
            </a:r>
            <a:r>
              <a:rPr dirty="0" sz="1450" spc="-20">
                <a:latin typeface="Times New Roman"/>
                <a:cs typeface="Times New Roman"/>
              </a:rPr>
              <a:t>sir,’ </a:t>
            </a:r>
            <a:r>
              <a:rPr dirty="0" sz="1450" spc="-10">
                <a:latin typeface="Times New Roman"/>
                <a:cs typeface="Times New Roman"/>
              </a:rPr>
              <a:t>tapping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fiercely</a:t>
            </a:r>
            <a:r>
              <a:rPr dirty="0" sz="1450" spc="-5">
                <a:latin typeface="Times New Roman"/>
                <a:cs typeface="Times New Roman"/>
              </a:rPr>
              <a:t> on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manuscript,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return.’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40">
                <a:latin typeface="Times New Roman"/>
                <a:cs typeface="Times New Roman"/>
              </a:rPr>
              <a:t>‘Your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papers?’</a:t>
            </a:r>
            <a:r>
              <a:rPr dirty="0" sz="1450" spc="-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Baronet.</a:t>
            </a:r>
            <a:r>
              <a:rPr dirty="0" sz="1450" spc="4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honoured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sketch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imperfect.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whom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accused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idleness,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zealous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department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police,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taking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duties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distasteful.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able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relate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burlesque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incident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arrest,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singular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interview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honour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present.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rest,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already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communicated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Ambassador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Vienna;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unless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propose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murder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liberty,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whether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not,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within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week.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hardly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fancy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future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empire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ripe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England.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conceive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quits.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explanation;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wrong.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You,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studied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writing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intelligence,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large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debt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gratitude.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conclude,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finished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toilet,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imagine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courtesy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turnkey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prisoner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 induce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withdraw.’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paper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table,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sitting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wrote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passport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name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John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Crabtree.</a:t>
            </a:r>
            <a:endParaRPr sz="1450">
              <a:latin typeface="Times New Roman"/>
              <a:cs typeface="Times New Roman"/>
            </a:endParaRPr>
          </a:p>
          <a:p>
            <a:pPr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5">
                <a:latin typeface="Times New Roman"/>
                <a:cs typeface="Times New Roman"/>
              </a:rPr>
              <a:t>‘Affix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seal,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Cancellarius,’</a:t>
            </a:r>
            <a:r>
              <a:rPr dirty="0" sz="1450" spc="-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princely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manner,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Greisengesang produced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red portfolio, and </a:t>
            </a:r>
            <a:r>
              <a:rPr dirty="0" sz="1450" spc="-15">
                <a:latin typeface="Times New Roman"/>
                <a:cs typeface="Times New Roman"/>
              </a:rPr>
              <a:t>affixed </a:t>
            </a:r>
            <a:r>
              <a:rPr dirty="0" sz="1450" spc="-10">
                <a:latin typeface="Times New Roman"/>
                <a:cs typeface="Times New Roman"/>
              </a:rPr>
              <a:t>the seal in the unpoetic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guise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an adhesive stamp; </a:t>
            </a:r>
            <a:r>
              <a:rPr dirty="0" sz="1450" spc="-5">
                <a:latin typeface="Times New Roman"/>
                <a:cs typeface="Times New Roman"/>
              </a:rPr>
              <a:t>nor </a:t>
            </a:r>
            <a:r>
              <a:rPr dirty="0" sz="1450" spc="-10">
                <a:latin typeface="Times New Roman"/>
                <a:cs typeface="Times New Roman"/>
              </a:rPr>
              <a:t>did his perturbed and clumsy movements at all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lessen the comedy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performance. Sir John looked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malign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enjoyment; and Otto chafed, regretting, when too late, the unnecessary royalty 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command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gesture.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length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Chancellor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finished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206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enough,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mile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mountain,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rider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white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horse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seen to flit rapidly across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heathy open and vanish among the trees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farther side.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‘In ten minutes he’ll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over the border into Gerolstein,’ said Kuno. </a:t>
            </a:r>
            <a:r>
              <a:rPr dirty="0" sz="1450" spc="-25">
                <a:latin typeface="Times New Roman"/>
                <a:cs typeface="Times New Roman"/>
              </a:rPr>
              <a:t>‘It’s </a:t>
            </a:r>
            <a:r>
              <a:rPr dirty="0" sz="1450" spc="-10">
                <a:latin typeface="Times New Roman"/>
                <a:cs typeface="Times New Roman"/>
              </a:rPr>
              <a:t>past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cure.’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5"/>
              </a:spcBef>
            </a:pPr>
            <a:r>
              <a:rPr dirty="0" sz="1450" spc="-30">
                <a:latin typeface="Times New Roman"/>
                <a:cs typeface="Times New Roman"/>
              </a:rPr>
              <a:t>‘Well,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founders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I’ll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him,’ added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other,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gathering 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reins.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turned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knoll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rejoin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comrades,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dipped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disappeared,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woods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instantly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gravity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greyness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night.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2481580" marR="282575" indent="-2192020">
              <a:lnSpc>
                <a:spcPts val="1730"/>
              </a:lnSpc>
            </a:pPr>
            <a:r>
              <a:rPr dirty="0" sz="1450" spc="-15" b="1">
                <a:latin typeface="Times New Roman"/>
                <a:cs typeface="Times New Roman"/>
              </a:rPr>
              <a:t>CHAPTER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II—IN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WHICH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PRINCE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40" b="1">
                <a:latin typeface="Times New Roman"/>
                <a:cs typeface="Times New Roman"/>
              </a:rPr>
              <a:t>PLAYS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HAROUN-AL- </a:t>
            </a:r>
            <a:r>
              <a:rPr dirty="0" sz="1450" spc="-35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RASCHID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"/>
              </a:spcBef>
            </a:pP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fell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Prince while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threading green tracks in the lower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valleys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wood; and though the stars came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overhead and displayed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interminable order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pine-tree pyramids, regular and dark like cypresses,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 light was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small service 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traveller in such lonely paths, and from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thenceforth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rode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random.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austere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nature,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uncertain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issue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course, the open sky and the free </a:t>
            </a:r>
            <a:r>
              <a:rPr dirty="0" sz="1450" spc="-25">
                <a:latin typeface="Times New Roman"/>
                <a:cs typeface="Times New Roman"/>
              </a:rPr>
              <a:t>air, </a:t>
            </a:r>
            <a:r>
              <a:rPr dirty="0" sz="1450" spc="-10">
                <a:latin typeface="Times New Roman"/>
                <a:cs typeface="Times New Roman"/>
              </a:rPr>
              <a:t>delighted him like wine; and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hoarse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chafing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river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left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sounded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agreeably.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It was past eight at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before his toil was rewarded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issued at last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forest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firm white high-road. It lay downhill before him,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sweeping eastward trend, faintly bright between the thickets; and Otto paused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gazed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it. So it ran, league after league, still joining others, to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farthest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ends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Europe,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skirting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sea-surge,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gleaming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lights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cities; and the innumerable army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tramps and travellers moved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lands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common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impulse,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places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drawing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near to the inn </a:t>
            </a:r>
            <a:r>
              <a:rPr dirty="0" sz="1450" spc="-5">
                <a:latin typeface="Times New Roman"/>
                <a:cs typeface="Times New Roman"/>
              </a:rPr>
              <a:t>door </a:t>
            </a:r>
            <a:r>
              <a:rPr dirty="0" sz="1450" spc="-10">
                <a:latin typeface="Times New Roman"/>
                <a:cs typeface="Times New Roman"/>
              </a:rPr>
              <a:t>and the </a:t>
            </a:r>
            <a:r>
              <a:rPr dirty="0" sz="1450" spc="-20">
                <a:latin typeface="Times New Roman"/>
                <a:cs typeface="Times New Roman"/>
              </a:rPr>
              <a:t>night’s </a:t>
            </a:r>
            <a:r>
              <a:rPr dirty="0" sz="1450" spc="-10">
                <a:latin typeface="Times New Roman"/>
                <a:cs typeface="Times New Roman"/>
              </a:rPr>
              <a:t>rest. The pictures swarmed and vanished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brain;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5">
                <a:latin typeface="Times New Roman"/>
                <a:cs typeface="Times New Roman"/>
              </a:rPr>
              <a:t>surge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temptation,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beat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all his </a:t>
            </a:r>
            <a:r>
              <a:rPr dirty="0" sz="1450" spc="-5">
                <a:latin typeface="Times New Roman"/>
                <a:cs typeface="Times New Roman"/>
              </a:rPr>
              <a:t>blood, </a:t>
            </a:r>
            <a:r>
              <a:rPr dirty="0" sz="1450" spc="-10">
                <a:latin typeface="Times New Roman"/>
                <a:cs typeface="Times New Roman"/>
              </a:rPr>
              <a:t>went over him, to set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spur to the mare and to </a:t>
            </a:r>
            <a:r>
              <a:rPr dirty="0" sz="1450" spc="-5">
                <a:latin typeface="Times New Roman"/>
                <a:cs typeface="Times New Roman"/>
              </a:rPr>
              <a:t>go on </a:t>
            </a:r>
            <a:r>
              <a:rPr dirty="0" sz="1450" spc="-10">
                <a:latin typeface="Times New Roman"/>
                <a:cs typeface="Times New Roman"/>
              </a:rPr>
              <a:t>into the unknown for </a:t>
            </a:r>
            <a:r>
              <a:rPr dirty="0" sz="1450" spc="-25">
                <a:latin typeface="Times New Roman"/>
                <a:cs typeface="Times New Roman"/>
              </a:rPr>
              <a:t>ever. </a:t>
            </a:r>
            <a:r>
              <a:rPr dirty="0" sz="1450" spc="-10">
                <a:latin typeface="Times New Roman"/>
                <a:cs typeface="Times New Roman"/>
              </a:rPr>
              <a:t>And then it passed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away; hunger and fatigue, and that habit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middling actions which we call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sense,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resumed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empire;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mood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lighted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windows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left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between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road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river.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He turned </a:t>
            </a:r>
            <a:r>
              <a:rPr dirty="0" sz="1450" spc="-15">
                <a:latin typeface="Times New Roman"/>
                <a:cs typeface="Times New Roman"/>
              </a:rPr>
              <a:t>off </a:t>
            </a:r>
            <a:r>
              <a:rPr dirty="0" sz="1450" spc="-5">
                <a:latin typeface="Times New Roman"/>
                <a:cs typeface="Times New Roman"/>
              </a:rPr>
              <a:t>by a </a:t>
            </a:r>
            <a:r>
              <a:rPr dirty="0" sz="1450" spc="-10">
                <a:latin typeface="Times New Roman"/>
                <a:cs typeface="Times New Roman"/>
              </a:rPr>
              <a:t>by-road, and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few minutes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knocking with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whip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door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large</a:t>
            </a:r>
            <a:r>
              <a:rPr dirty="0" sz="1450" spc="-10">
                <a:latin typeface="Times New Roman"/>
                <a:cs typeface="Times New Roman"/>
              </a:rPr>
              <a:t> farmhouse,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chorus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dogs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farmyard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angry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answer.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 very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tall,</a:t>
            </a:r>
            <a:r>
              <a:rPr dirty="0" sz="1450" spc="-5">
                <a:latin typeface="Times New Roman"/>
                <a:cs typeface="Times New Roman"/>
              </a:rPr>
              <a:t> old,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white-headed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came, shading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candle, at the summons. He had been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great strength in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handsome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countenance;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fallen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away,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teeth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079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piece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prestidigitation, and, without waiting for an </a:t>
            </a:r>
            <a:r>
              <a:rPr dirty="0" sz="1450" spc="-20">
                <a:latin typeface="Times New Roman"/>
                <a:cs typeface="Times New Roman"/>
              </a:rPr>
              <a:t>order, </a:t>
            </a:r>
            <a:r>
              <a:rPr dirty="0" sz="1450" spc="-10">
                <a:latin typeface="Times New Roman"/>
                <a:cs typeface="Times New Roman"/>
              </a:rPr>
              <a:t>had countersigned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passport.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Thus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regularised,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bow.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now,’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‘order</a:t>
            </a:r>
            <a:r>
              <a:rPr dirty="0" sz="1450" spc="-5">
                <a:latin typeface="Times New Roman"/>
                <a:cs typeface="Times New Roman"/>
              </a:rPr>
              <a:t> 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carriages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prepared;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charged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John’s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effects,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 waiting within the </a:t>
            </a:r>
            <a:r>
              <a:rPr dirty="0" sz="1450" spc="-5">
                <a:latin typeface="Times New Roman"/>
                <a:cs typeface="Times New Roman"/>
              </a:rPr>
              <a:t>hour </a:t>
            </a:r>
            <a:r>
              <a:rPr dirty="0" sz="1450" spc="-10">
                <a:latin typeface="Times New Roman"/>
                <a:cs typeface="Times New Roman"/>
              </a:rPr>
              <a:t>behind the Pheasant House. Sir John departs 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morning 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Vienna.’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Chancellor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elaborate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departure.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‘Here,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passport,’ said Otto, turning to the Baronet. ‘I regret it from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inhospitable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usage.’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30">
                <a:latin typeface="Times New Roman"/>
                <a:cs typeface="Times New Roman"/>
              </a:rPr>
              <a:t>‘Well,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be 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English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war,’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John.</a:t>
            </a:r>
            <a:endParaRPr sz="1450">
              <a:latin typeface="Times New Roman"/>
              <a:cs typeface="Times New Roman"/>
            </a:endParaRPr>
          </a:p>
          <a:p>
            <a:pPr marL="12700" marR="5715">
              <a:lnSpc>
                <a:spcPts val="1730"/>
              </a:lnSpc>
              <a:spcBef>
                <a:spcPts val="630"/>
              </a:spcBef>
              <a:tabLst>
                <a:tab pos="5732145" algn="l"/>
              </a:tabLst>
            </a:pPr>
            <a:r>
              <a:rPr dirty="0" sz="1450" spc="-30">
                <a:latin typeface="Times New Roman"/>
                <a:cs typeface="Times New Roman"/>
              </a:rPr>
              <a:t>‘Nay,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sir,’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surely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civility.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Matters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ng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g</a:t>
            </a:r>
            <a:r>
              <a:rPr dirty="0" sz="1450" spc="-10">
                <a:latin typeface="Times New Roman"/>
                <a:cs typeface="Times New Roman"/>
              </a:rPr>
              <a:t>ai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</a:t>
            </a:r>
            <a:r>
              <a:rPr dirty="0" sz="1450" spc="-5">
                <a:latin typeface="Times New Roman"/>
                <a:cs typeface="Times New Roman"/>
              </a:rPr>
              <a:t>oo</a:t>
            </a:r>
            <a:r>
              <a:rPr dirty="0" sz="1450" spc="-10">
                <a:latin typeface="Times New Roman"/>
                <a:cs typeface="Times New Roman"/>
              </a:rPr>
              <a:t>ti</a:t>
            </a:r>
            <a:r>
              <a:rPr dirty="0" sz="1450" spc="-5">
                <a:latin typeface="Times New Roman"/>
                <a:cs typeface="Times New Roman"/>
              </a:rPr>
              <a:t>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tleme</a:t>
            </a:r>
            <a:r>
              <a:rPr dirty="0" sz="1450" spc="-5">
                <a:latin typeface="Times New Roman"/>
                <a:cs typeface="Times New Roman"/>
              </a:rPr>
              <a:t>n.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wa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I 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ordered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arrest;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late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night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hunting;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blame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imprisonment,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thank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freedom.’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papers,’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traveller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shrewdly.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‘There,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wrong,’ returned Otto; ‘and for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ask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pardon.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scarce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refuse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dignity,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plexus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weaknesses. Nor was the fault entirely mine. Had the papers been innocent, 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 have been at most an indiscretion. </a:t>
            </a:r>
            <a:r>
              <a:rPr dirty="0" sz="1450" spc="-4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own guilt is the sting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offence.’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Sir John regarded Otto with an approving twinkle; then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bowed,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still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silence.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575"/>
              </a:spcBef>
            </a:pPr>
            <a:r>
              <a:rPr dirty="0" sz="1450" spc="-30">
                <a:latin typeface="Times New Roman"/>
                <a:cs typeface="Times New Roman"/>
              </a:rPr>
              <a:t>‘Well,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now at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entire disposal,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favour to beg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indulgence,’ continued the Prince. ‘I have to request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walk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garden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convenience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permits.’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‘From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moment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free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man,’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John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replied,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perfect </a:t>
            </a:r>
            <a:r>
              <a:rPr dirty="0" sz="1450" spc="-20">
                <a:latin typeface="Times New Roman"/>
                <a:cs typeface="Times New Roman"/>
              </a:rPr>
              <a:t>courtesy, </a:t>
            </a:r>
            <a:r>
              <a:rPr dirty="0" sz="1450" spc="-10">
                <a:latin typeface="Times New Roman"/>
                <a:cs typeface="Times New Roman"/>
              </a:rPr>
              <a:t>‘I am wholly at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20">
                <a:latin typeface="Times New Roman"/>
                <a:cs typeface="Times New Roman"/>
              </a:rPr>
              <a:t>Highness’s </a:t>
            </a:r>
            <a:r>
              <a:rPr dirty="0" sz="1450" spc="-10">
                <a:latin typeface="Times New Roman"/>
                <a:cs typeface="Times New Roman"/>
              </a:rPr>
              <a:t>command; and 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excuse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rather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summary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toilet,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</a:t>
            </a:r>
            <a:r>
              <a:rPr dirty="0" sz="1450" spc="-5">
                <a:latin typeface="Times New Roman"/>
                <a:cs typeface="Times New Roman"/>
              </a:rPr>
              <a:t> you,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</a:t>
            </a:r>
            <a:r>
              <a:rPr dirty="0" sz="1450" spc="-6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delay,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leading,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pair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proceeded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echoing stairway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0">
                <a:latin typeface="Times New Roman"/>
                <a:cs typeface="Times New Roman"/>
              </a:rPr>
              <a:t>tower,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through the grating, into the ample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air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sunshine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morning,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terraces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flower-beds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garden.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crossed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fish-pond,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carp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leaping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thick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 bees; they mounted,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after </a:t>
            </a:r>
            <a:r>
              <a:rPr dirty="0" sz="1450" spc="-15">
                <a:latin typeface="Times New Roman"/>
                <a:cs typeface="Times New Roman"/>
              </a:rPr>
              <a:t>another, </a:t>
            </a:r>
            <a:r>
              <a:rPr dirty="0" sz="1450" spc="-10">
                <a:latin typeface="Times New Roman"/>
                <a:cs typeface="Times New Roman"/>
              </a:rPr>
              <a:t>the various flights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stairs, snowed </a:t>
            </a:r>
            <a:r>
              <a:rPr dirty="0" sz="1450" spc="-5">
                <a:latin typeface="Times New Roman"/>
                <a:cs typeface="Times New Roman"/>
              </a:rPr>
              <a:t> upon, </a:t>
            </a:r>
            <a:r>
              <a:rPr dirty="0" sz="1450" spc="-10">
                <a:latin typeface="Times New Roman"/>
                <a:cs typeface="Times New Roman"/>
              </a:rPr>
              <a:t>as they went, with April blossoms, and marching in time to the great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orchestra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birds.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pause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till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reached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highest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terrace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garden.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gate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park,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40">
                <a:latin typeface="Times New Roman"/>
                <a:cs typeface="Times New Roman"/>
              </a:rPr>
              <a:t>by,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tuft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laurel,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1719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marble garden seat. Hence they looked down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green tops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many elm-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trees, where the rooks were </a:t>
            </a:r>
            <a:r>
              <a:rPr dirty="0" sz="1450" spc="-5">
                <a:latin typeface="Times New Roman"/>
                <a:cs typeface="Times New Roman"/>
              </a:rPr>
              <a:t>busy; </a:t>
            </a:r>
            <a:r>
              <a:rPr dirty="0" sz="1450" spc="-10">
                <a:latin typeface="Times New Roman"/>
                <a:cs typeface="Times New Roman"/>
              </a:rPr>
              <a:t>and, beyond that,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palace roof,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yellow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banner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flying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blue.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seated,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sir,’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John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complied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word;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seconds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walked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 before him, plunged in angry thought. The birds were all singing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wager.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20">
                <a:latin typeface="Times New Roman"/>
                <a:cs typeface="Times New Roman"/>
              </a:rPr>
              <a:t>‘Sir,’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length,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turning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towards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Englishman,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‘you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 except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conventions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0">
                <a:latin typeface="Times New Roman"/>
                <a:cs typeface="Times New Roman"/>
              </a:rPr>
              <a:t>society,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perfect </a:t>
            </a:r>
            <a:r>
              <a:rPr dirty="0" sz="1450" spc="-20">
                <a:latin typeface="Times New Roman"/>
                <a:cs typeface="Times New Roman"/>
              </a:rPr>
              <a:t>stranger. </a:t>
            </a:r>
            <a:r>
              <a:rPr dirty="0" sz="1450" spc="-10">
                <a:latin typeface="Times New Roman"/>
                <a:cs typeface="Times New Roman"/>
              </a:rPr>
              <a:t>Of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character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wishes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ignorant.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never wittingly disobliged </a:t>
            </a:r>
            <a:r>
              <a:rPr dirty="0" sz="1450" spc="-5">
                <a:latin typeface="Times New Roman"/>
                <a:cs typeface="Times New Roman"/>
              </a:rPr>
              <a:t>you. </a:t>
            </a:r>
            <a:r>
              <a:rPr dirty="0" sz="1450" spc="-10">
                <a:latin typeface="Times New Roman"/>
                <a:cs typeface="Times New Roman"/>
              </a:rPr>
              <a:t>There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difference in station, which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desire to waive.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would, 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still think 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entitled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consideration—I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regarded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simply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gentleman. </a:t>
            </a:r>
            <a:r>
              <a:rPr dirty="0" sz="1450" spc="-35">
                <a:latin typeface="Times New Roman"/>
                <a:cs typeface="Times New Roman"/>
              </a:rPr>
              <a:t>Now,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did wrong to glance at these papers, which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here return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you; but </a:t>
            </a:r>
            <a:r>
              <a:rPr dirty="0" sz="1450" spc="-10">
                <a:latin typeface="Times New Roman"/>
                <a:cs typeface="Times New Roman"/>
              </a:rPr>
              <a:t>if curiosity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undignified,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free to own, falsehood is both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cowardly and cruel.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opened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roll; and what did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find—what did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find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 my wife; Lies!’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broke </a:t>
            </a:r>
            <a:r>
              <a:rPr dirty="0" sz="1450" spc="-5">
                <a:latin typeface="Times New Roman"/>
                <a:cs typeface="Times New Roman"/>
              </a:rPr>
              <a:t>out. </a:t>
            </a:r>
            <a:r>
              <a:rPr dirty="0" sz="1450" spc="-10">
                <a:latin typeface="Times New Roman"/>
                <a:cs typeface="Times New Roman"/>
              </a:rPr>
              <a:t>‘They are lies! There are </a:t>
            </a:r>
            <a:r>
              <a:rPr dirty="0" sz="1450" spc="-5">
                <a:latin typeface="Times New Roman"/>
                <a:cs typeface="Times New Roman"/>
              </a:rPr>
              <a:t>not, </a:t>
            </a:r>
            <a:r>
              <a:rPr dirty="0" sz="1450" spc="-10">
                <a:latin typeface="Times New Roman"/>
                <a:cs typeface="Times New Roman"/>
              </a:rPr>
              <a:t>so help 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God! four words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truth in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intolerable libel!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man;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old,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might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0">
                <a:latin typeface="Times New Roman"/>
                <a:cs typeface="Times New Roman"/>
              </a:rPr>
              <a:t>girl’s </a:t>
            </a:r>
            <a:r>
              <a:rPr dirty="0" sz="1450" spc="-10">
                <a:latin typeface="Times New Roman"/>
                <a:cs typeface="Times New Roman"/>
              </a:rPr>
              <a:t>father;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gentleman;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5">
                <a:latin typeface="Times New Roman"/>
                <a:cs typeface="Times New Roman"/>
              </a:rPr>
              <a:t>scholar, </a:t>
            </a:r>
            <a:r>
              <a:rPr dirty="0" sz="1450" spc="-10">
                <a:latin typeface="Times New Roman"/>
                <a:cs typeface="Times New Roman"/>
              </a:rPr>
              <a:t>and 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learned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refinement;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rake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together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vulgar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scandal,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propose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print it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public </a:t>
            </a:r>
            <a:r>
              <a:rPr dirty="0" sz="1450" spc="-5">
                <a:latin typeface="Times New Roman"/>
                <a:cs typeface="Times New Roman"/>
              </a:rPr>
              <a:t>book! </a:t>
            </a:r>
            <a:r>
              <a:rPr dirty="0" sz="1450" spc="-10">
                <a:latin typeface="Times New Roman"/>
                <a:cs typeface="Times New Roman"/>
              </a:rPr>
              <a:t>Such is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chivalry! But, thank God,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she has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say,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paper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fencer;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to request from </a:t>
            </a:r>
            <a:r>
              <a:rPr dirty="0" sz="1450" spc="-5">
                <a:latin typeface="Times New Roman"/>
                <a:cs typeface="Times New Roman"/>
              </a:rPr>
              <a:t>you a </a:t>
            </a:r>
            <a:r>
              <a:rPr dirty="0" sz="1450" spc="-10">
                <a:latin typeface="Times New Roman"/>
                <a:cs typeface="Times New Roman"/>
              </a:rPr>
              <a:t>lesson in the art. The park is close behind; yonder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the Pheasant House, where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find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carriage; should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fall,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know, </a:t>
            </a:r>
            <a:r>
              <a:rPr dirty="0" sz="1450" spc="-10">
                <a:latin typeface="Times New Roman"/>
                <a:cs typeface="Times New Roman"/>
              </a:rPr>
              <a:t>sir—you have written it in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paper—how little my movements are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regarded;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custom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disappearing;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disappearance; and long before it has awakened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remark,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may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safe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across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border.’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00405">
              <a:lnSpc>
                <a:spcPts val="2300"/>
              </a:lnSpc>
              <a:spcBef>
                <a:spcPts val="85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will observe,’ said Sir </a:t>
            </a:r>
            <a:r>
              <a:rPr dirty="0" sz="1450" spc="-5">
                <a:latin typeface="Times New Roman"/>
                <a:cs typeface="Times New Roman"/>
              </a:rPr>
              <a:t>John, </a:t>
            </a:r>
            <a:r>
              <a:rPr dirty="0" sz="1450" spc="-10">
                <a:latin typeface="Times New Roman"/>
                <a:cs typeface="Times New Roman"/>
              </a:rPr>
              <a:t>‘that what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ask is impossible.’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struck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sudden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menacing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flash.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‘It would </a:t>
            </a:r>
            <a:r>
              <a:rPr dirty="0" sz="1450" spc="-5">
                <a:latin typeface="Times New Roman"/>
                <a:cs typeface="Times New Roman"/>
              </a:rPr>
              <a:t>be a </a:t>
            </a:r>
            <a:r>
              <a:rPr dirty="0" sz="1450" spc="-10">
                <a:latin typeface="Times New Roman"/>
                <a:cs typeface="Times New Roman"/>
              </a:rPr>
              <a:t>cowardly </a:t>
            </a:r>
            <a:r>
              <a:rPr dirty="0" sz="1450" spc="-25">
                <a:latin typeface="Times New Roman"/>
                <a:cs typeface="Times New Roman"/>
              </a:rPr>
              <a:t>blow,’ </a:t>
            </a:r>
            <a:r>
              <a:rPr dirty="0" sz="1450" spc="-10">
                <a:latin typeface="Times New Roman"/>
                <a:cs typeface="Times New Roman"/>
              </a:rPr>
              <a:t>returned the Baronet, unmoved, ‘for it would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make</a:t>
            </a:r>
            <a:r>
              <a:rPr dirty="0" sz="1450" spc="-5">
                <a:latin typeface="Times New Roman"/>
                <a:cs typeface="Times New Roman"/>
              </a:rPr>
              <a:t> no </a:t>
            </a:r>
            <a:r>
              <a:rPr dirty="0" sz="1450" spc="-10">
                <a:latin typeface="Times New Roman"/>
                <a:cs typeface="Times New Roman"/>
              </a:rPr>
              <a:t>change.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draw</a:t>
            </a:r>
            <a:r>
              <a:rPr dirty="0" sz="1450" spc="-5">
                <a:latin typeface="Times New Roman"/>
                <a:cs typeface="Times New Roman"/>
              </a:rPr>
              <a:t> upon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reigning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sovereign.’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‘And it is this man, to whom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dare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5">
                <a:latin typeface="Times New Roman"/>
                <a:cs typeface="Times New Roman"/>
              </a:rPr>
              <a:t>offer </a:t>
            </a:r>
            <a:r>
              <a:rPr dirty="0" sz="1450" spc="-10">
                <a:latin typeface="Times New Roman"/>
                <a:cs typeface="Times New Roman"/>
              </a:rPr>
              <a:t>satisfaction,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choose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insult!’</a:t>
            </a:r>
            <a:r>
              <a:rPr dirty="0" sz="1450" spc="-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‘Pardon me,’ said the </a:t>
            </a:r>
            <a:r>
              <a:rPr dirty="0" sz="1450" spc="-15">
                <a:latin typeface="Times New Roman"/>
                <a:cs typeface="Times New Roman"/>
              </a:rPr>
              <a:t>traveller, </a:t>
            </a:r>
            <a:r>
              <a:rPr dirty="0" sz="1450" spc="-10">
                <a:latin typeface="Times New Roman"/>
                <a:cs typeface="Times New Roman"/>
              </a:rPr>
              <a:t>‘you are unjust. It is because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reigning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sovereign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fight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you;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same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reason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right to criticise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action and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wife.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in everything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public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creature;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belong to the public, </a:t>
            </a:r>
            <a:r>
              <a:rPr dirty="0" sz="1450" spc="-5">
                <a:latin typeface="Times New Roman"/>
                <a:cs typeface="Times New Roman"/>
              </a:rPr>
              <a:t>body </a:t>
            </a:r>
            <a:r>
              <a:rPr dirty="0" sz="1450" spc="-10">
                <a:latin typeface="Times New Roman"/>
                <a:cs typeface="Times New Roman"/>
              </a:rPr>
              <a:t>and bone.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with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">
                <a:latin typeface="Times New Roman"/>
                <a:cs typeface="Times New Roman"/>
              </a:rPr>
              <a:t>law, 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muskets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0">
                <a:latin typeface="Times New Roman"/>
                <a:cs typeface="Times New Roman"/>
              </a:rPr>
              <a:t>army, </a:t>
            </a:r>
            <a:r>
              <a:rPr dirty="0" sz="1450" spc="-10">
                <a:latin typeface="Times New Roman"/>
                <a:cs typeface="Times New Roman"/>
              </a:rPr>
              <a:t>and the eyes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spies. </a:t>
            </a:r>
            <a:r>
              <a:rPr dirty="0" sz="1450" spc="-50">
                <a:latin typeface="Times New Roman"/>
                <a:cs typeface="Times New Roman"/>
              </a:rPr>
              <a:t>We, </a:t>
            </a:r>
            <a:r>
              <a:rPr dirty="0" sz="1450" spc="-5">
                <a:latin typeface="Times New Roman"/>
                <a:cs typeface="Times New Roman"/>
              </a:rPr>
              <a:t>on our </a:t>
            </a:r>
            <a:r>
              <a:rPr dirty="0" sz="1450" spc="-10">
                <a:latin typeface="Times New Roman"/>
                <a:cs typeface="Times New Roman"/>
              </a:rPr>
              <a:t>side, have </a:t>
            </a:r>
            <a:r>
              <a:rPr dirty="0" sz="1450" spc="-5">
                <a:latin typeface="Times New Roman"/>
                <a:cs typeface="Times New Roman"/>
              </a:rPr>
              <a:t>but one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weapon—truth.’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5">
                <a:latin typeface="Times New Roman"/>
                <a:cs typeface="Times New Roman"/>
              </a:rPr>
              <a:t>‘Truth!’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echoed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gesture.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46467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another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silence.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40">
                <a:latin typeface="Times New Roman"/>
                <a:cs typeface="Times New Roman"/>
              </a:rPr>
              <a:t>‘Your </a:t>
            </a:r>
            <a:r>
              <a:rPr dirty="0" sz="1450" spc="-10">
                <a:latin typeface="Times New Roman"/>
                <a:cs typeface="Times New Roman"/>
              </a:rPr>
              <a:t>Highness,’ said Sir John at last, ‘you must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expect grapes from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thistle.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old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cynic. Nobody cares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rush for me; and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whole,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interview,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scarce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anybody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see,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changed my mind, and have the uncommon virtue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avow the change.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tear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15">
                <a:latin typeface="Times New Roman"/>
                <a:cs typeface="Times New Roman"/>
              </a:rPr>
              <a:t>stuff </a:t>
            </a:r>
            <a:r>
              <a:rPr dirty="0" sz="1450" spc="-10">
                <a:latin typeface="Times New Roman"/>
                <a:cs typeface="Times New Roman"/>
              </a:rPr>
              <a:t>before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here in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own garden;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ask 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pardon,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ask the pardon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Princess;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give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my word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honour </a:t>
            </a:r>
            <a:r>
              <a:rPr dirty="0" sz="1450" spc="-10">
                <a:latin typeface="Times New Roman"/>
                <a:cs typeface="Times New Roman"/>
              </a:rPr>
              <a:t>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gentleman and an old man, that when my </a:t>
            </a:r>
            <a:r>
              <a:rPr dirty="0" sz="1450" spc="-5">
                <a:latin typeface="Times New Roman"/>
                <a:cs typeface="Times New Roman"/>
              </a:rPr>
              <a:t>book of </a:t>
            </a:r>
            <a:r>
              <a:rPr dirty="0" sz="1450" spc="-10">
                <a:latin typeface="Times New Roman"/>
                <a:cs typeface="Times New Roman"/>
              </a:rPr>
              <a:t>travels shall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contain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name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Grünewald.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racy chapter! But had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 only read about the other courts!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carrion crow;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it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my fault, after all, that the world is such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nauseous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kennel.’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20">
                <a:latin typeface="Times New Roman"/>
                <a:cs typeface="Times New Roman"/>
              </a:rPr>
              <a:t>‘Sir,’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jaundiced?’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25">
                <a:latin typeface="Times New Roman"/>
                <a:cs typeface="Times New Roman"/>
              </a:rPr>
              <a:t>‘Nay,’ </a:t>
            </a:r>
            <a:r>
              <a:rPr dirty="0" sz="1450" spc="-10">
                <a:latin typeface="Times New Roman"/>
                <a:cs typeface="Times New Roman"/>
              </a:rPr>
              <a:t>cried the </a:t>
            </a:r>
            <a:r>
              <a:rPr dirty="0" sz="1450" spc="-15">
                <a:latin typeface="Times New Roman"/>
                <a:cs typeface="Times New Roman"/>
              </a:rPr>
              <a:t>traveller, </a:t>
            </a:r>
            <a:r>
              <a:rPr dirty="0" sz="1450" spc="-10">
                <a:latin typeface="Times New Roman"/>
                <a:cs typeface="Times New Roman"/>
              </a:rPr>
              <a:t>‘very </a:t>
            </a:r>
            <a:r>
              <a:rPr dirty="0" sz="1450" spc="-20">
                <a:latin typeface="Times New Roman"/>
                <a:cs typeface="Times New Roman"/>
              </a:rPr>
              <a:t>likely.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one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sniffing;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poet.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believe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better future for the world; </a:t>
            </a:r>
            <a:r>
              <a:rPr dirty="0" sz="1450" spc="-25">
                <a:latin typeface="Times New Roman"/>
                <a:cs typeface="Times New Roman"/>
              </a:rPr>
              <a:t>or, </a:t>
            </a:r>
            <a:r>
              <a:rPr dirty="0" sz="1450" spc="-10">
                <a:latin typeface="Times New Roman"/>
                <a:cs typeface="Times New Roman"/>
              </a:rPr>
              <a:t>at all accounts, </a:t>
            </a:r>
            <a:r>
              <a:rPr dirty="0" sz="1450" spc="-5">
                <a:latin typeface="Times New Roman"/>
                <a:cs typeface="Times New Roman"/>
              </a:rPr>
              <a:t>I do </a:t>
            </a:r>
            <a:r>
              <a:rPr dirty="0" sz="1450" spc="-10">
                <a:latin typeface="Times New Roman"/>
                <a:cs typeface="Times New Roman"/>
              </a:rPr>
              <a:t>most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potently disbelieve in the present. Rotten eggs is the burthen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5">
                <a:latin typeface="Times New Roman"/>
                <a:cs typeface="Times New Roman"/>
              </a:rPr>
              <a:t>song. </a:t>
            </a:r>
            <a:r>
              <a:rPr dirty="0" sz="1450" spc="-10">
                <a:latin typeface="Times New Roman"/>
                <a:cs typeface="Times New Roman"/>
              </a:rPr>
              <a:t>But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Highness, when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meet with any merit, </a:t>
            </a:r>
            <a:r>
              <a:rPr dirty="0" sz="1450" spc="-5">
                <a:latin typeface="Times New Roman"/>
                <a:cs typeface="Times New Roman"/>
              </a:rPr>
              <a:t>I do not </a:t>
            </a:r>
            <a:r>
              <a:rPr dirty="0" sz="1450" spc="-10">
                <a:latin typeface="Times New Roman"/>
                <a:cs typeface="Times New Roman"/>
              </a:rPr>
              <a:t>think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slow to recognise it. This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day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shall still recall with gratitude, for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found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sovereign with some manly virtues; and for once—old courtier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old radical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am—it is from the heart and quite sincerely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request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honour of </a:t>
            </a:r>
            <a:r>
              <a:rPr dirty="0" sz="1450" spc="-10">
                <a:latin typeface="Times New Roman"/>
                <a:cs typeface="Times New Roman"/>
              </a:rPr>
              <a:t>kissing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Highness’s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‘Na</a:t>
            </a:r>
            <a:r>
              <a:rPr dirty="0" sz="1450" spc="-10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</a:t>
            </a:r>
            <a:r>
              <a:rPr dirty="0" sz="1450" spc="-6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eart!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endParaRPr sz="1450">
              <a:latin typeface="Times New Roman"/>
              <a:cs typeface="Times New Roman"/>
            </a:endParaRPr>
          </a:p>
          <a:p>
            <a:pPr marL="12700" marR="1079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Englishman,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taken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unawares,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clasped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moment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Prince’s</a:t>
            </a:r>
            <a:r>
              <a:rPr dirty="0" sz="1450" spc="-10">
                <a:latin typeface="Times New Roman"/>
                <a:cs typeface="Times New Roman"/>
              </a:rPr>
              <a:t> arms.</a:t>
            </a:r>
            <a:endParaRPr sz="1450">
              <a:latin typeface="Times New Roman"/>
              <a:cs typeface="Times New Roman"/>
            </a:endParaRPr>
          </a:p>
          <a:p>
            <a:pPr marL="12700" marR="889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now,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sir,’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‘there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Pheasant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House;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close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behind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carriage,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pray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accept.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speed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Vienna!’</a:t>
            </a:r>
            <a:endParaRPr sz="1450">
              <a:latin typeface="Times New Roman"/>
              <a:cs typeface="Times New Roman"/>
            </a:endParaRPr>
          </a:p>
          <a:p>
            <a:pPr marL="12700" marR="952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‘In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impetuosity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youth,’</a:t>
            </a:r>
            <a:r>
              <a:rPr dirty="0" sz="1450" spc="-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John,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‘your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overlooked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-10">
                <a:latin typeface="Times New Roman"/>
                <a:cs typeface="Times New Roman"/>
              </a:rPr>
              <a:t> circumstance.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fasting.’</a:t>
            </a:r>
            <a:endParaRPr sz="1450">
              <a:latin typeface="Times New Roman"/>
              <a:cs typeface="Times New Roman"/>
            </a:endParaRPr>
          </a:p>
          <a:p>
            <a:pPr marL="12700" marR="7620">
              <a:lnSpc>
                <a:spcPts val="1730"/>
              </a:lnSpc>
              <a:spcBef>
                <a:spcPts val="570"/>
              </a:spcBef>
              <a:tabLst>
                <a:tab pos="5506720" algn="l"/>
              </a:tabLst>
            </a:pPr>
            <a:r>
              <a:rPr dirty="0" sz="1450" spc="-30">
                <a:latin typeface="Times New Roman"/>
                <a:cs typeface="Times New Roman"/>
              </a:rPr>
              <a:t>‘Well,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sir,’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smiling,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master;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stay. 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B</a:t>
            </a:r>
            <a:r>
              <a:rPr dirty="0" sz="1450" spc="-5">
                <a:latin typeface="Times New Roman"/>
                <a:cs typeface="Times New Roman"/>
              </a:rPr>
              <a:t>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frie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ove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les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</a:t>
            </a:r>
            <a:r>
              <a:rPr dirty="0" sz="1450" spc="-10">
                <a:latin typeface="Times New Roman"/>
                <a:cs typeface="Times New Roman"/>
              </a:rPr>
              <a:t>werf</a:t>
            </a:r>
            <a:r>
              <a:rPr dirty="0" sz="1450" spc="-5">
                <a:latin typeface="Times New Roman"/>
                <a:cs typeface="Times New Roman"/>
              </a:rPr>
              <a:t>ul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emies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 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indeed,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thoroughly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side;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help;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whom</a:t>
            </a:r>
            <a:r>
              <a:rPr dirty="0" sz="1450" spc="-5">
                <a:latin typeface="Times New Roman"/>
                <a:cs typeface="Times New Roman"/>
              </a:rPr>
              <a:t> 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speak?—you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position,’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traveller,</a:t>
            </a:r>
            <a:r>
              <a:rPr dirty="0" sz="1450" spc="-10">
                <a:latin typeface="Times New Roman"/>
                <a:cs typeface="Times New Roman"/>
              </a:rPr>
              <a:t> gravely</a:t>
            </a:r>
            <a:r>
              <a:rPr dirty="0" sz="1450" spc="-5">
                <a:latin typeface="Times New Roman"/>
                <a:cs typeface="Times New Roman"/>
              </a:rPr>
              <a:t> nodding.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‘Gondremark loves to temporise; his policy is below </a:t>
            </a:r>
            <a:r>
              <a:rPr dirty="0" sz="1450" spc="-5">
                <a:latin typeface="Times New Roman"/>
                <a:cs typeface="Times New Roman"/>
              </a:rPr>
              <a:t>ground,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fears all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 courses; and now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seen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act with so much spirit,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cheerfully risk myself </a:t>
            </a:r>
            <a:r>
              <a:rPr dirty="0" sz="1450" spc="-5">
                <a:latin typeface="Times New Roman"/>
                <a:cs typeface="Times New Roman"/>
              </a:rPr>
              <a:t>on your </a:t>
            </a:r>
            <a:r>
              <a:rPr dirty="0" sz="1450" spc="-10">
                <a:latin typeface="Times New Roman"/>
                <a:cs typeface="Times New Roman"/>
              </a:rPr>
              <a:t>protection. Who knows?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may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yet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 man.’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heart!’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sketching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portraits,’ said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Baronet.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blind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owl;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71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misread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20">
                <a:latin typeface="Times New Roman"/>
                <a:cs typeface="Times New Roman"/>
              </a:rPr>
              <a:t>strangely. </a:t>
            </a:r>
            <a:r>
              <a:rPr dirty="0" sz="1450" spc="-10">
                <a:latin typeface="Times New Roman"/>
                <a:cs typeface="Times New Roman"/>
              </a:rPr>
              <a:t>And yet remember this;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sprint is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thing, and to run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day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another.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mistrust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constitution;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short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nose,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hair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several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complexions;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no,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diagnostic;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end,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see, as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began.’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singing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chambermaid?’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630"/>
              </a:spcBef>
            </a:pPr>
            <a:r>
              <a:rPr dirty="0" sz="1450" spc="-30">
                <a:latin typeface="Times New Roman"/>
                <a:cs typeface="Times New Roman"/>
              </a:rPr>
              <a:t>‘Nay,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pray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15">
                <a:latin typeface="Times New Roman"/>
                <a:cs typeface="Times New Roman"/>
              </a:rPr>
              <a:t>forget </a:t>
            </a:r>
            <a:r>
              <a:rPr dirty="0" sz="1450" spc="-10">
                <a:latin typeface="Times New Roman"/>
                <a:cs typeface="Times New Roman"/>
              </a:rPr>
              <a:t>what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 written,’ said Sir </a:t>
            </a:r>
            <a:r>
              <a:rPr dirty="0" sz="1450" spc="-5">
                <a:latin typeface="Times New Roman"/>
                <a:cs typeface="Times New Roman"/>
              </a:rPr>
              <a:t>John; </a:t>
            </a:r>
            <a:r>
              <a:rPr dirty="0" sz="1450" spc="-10">
                <a:latin typeface="Times New Roman"/>
                <a:cs typeface="Times New Roman"/>
              </a:rPr>
              <a:t>‘I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Pilate;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chapter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more.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me.’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1450" spc="-15" b="1">
                <a:latin typeface="Times New Roman"/>
                <a:cs typeface="Times New Roman"/>
              </a:rPr>
              <a:t>CHAPTER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IV—WHILE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PRINCE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IS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IN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ANTE-ROOM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</a:pPr>
            <a:r>
              <a:rPr dirty="0" sz="1450" spc="-10">
                <a:latin typeface="Times New Roman"/>
                <a:cs typeface="Times New Roman"/>
              </a:rPr>
              <a:t>Greatly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comforted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exploits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morning,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turned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towards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0">
                <a:latin typeface="Times New Roman"/>
                <a:cs typeface="Times New Roman"/>
              </a:rPr>
              <a:t>Princess’s </a:t>
            </a:r>
            <a:r>
              <a:rPr dirty="0" sz="1450" spc="-10">
                <a:latin typeface="Times New Roman"/>
                <a:cs typeface="Times New Roman"/>
              </a:rPr>
              <a:t>ante-room, bent </a:t>
            </a:r>
            <a:r>
              <a:rPr dirty="0" sz="1450" spc="-5">
                <a:latin typeface="Times New Roman"/>
                <a:cs typeface="Times New Roman"/>
              </a:rPr>
              <a:t>on a </a:t>
            </a:r>
            <a:r>
              <a:rPr dirty="0" sz="1450" spc="-10">
                <a:latin typeface="Times New Roman"/>
                <a:cs typeface="Times New Roman"/>
              </a:rPr>
              <a:t>more difficult enterprise. The curtains rose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name,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entered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exaggeration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usual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mincing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airy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dignity.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score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persons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waiting,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principally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ladies;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societies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knew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popular;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while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maid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honour </a:t>
            </a:r>
            <a:r>
              <a:rPr dirty="0" sz="1450" spc="-10">
                <a:latin typeface="Times New Roman"/>
                <a:cs typeface="Times New Roman"/>
              </a:rPr>
              <a:t>made her exit </a:t>
            </a:r>
            <a:r>
              <a:rPr dirty="0" sz="1450" spc="-5">
                <a:latin typeface="Times New Roman"/>
                <a:cs typeface="Times New Roman"/>
              </a:rPr>
              <a:t>by a </a:t>
            </a:r>
            <a:r>
              <a:rPr dirty="0" sz="1450" spc="-10">
                <a:latin typeface="Times New Roman"/>
                <a:cs typeface="Times New Roman"/>
              </a:rPr>
              <a:t>side </a:t>
            </a:r>
            <a:r>
              <a:rPr dirty="0" sz="1450" spc="-5">
                <a:latin typeface="Times New Roman"/>
                <a:cs typeface="Times New Roman"/>
              </a:rPr>
              <a:t>door </a:t>
            </a:r>
            <a:r>
              <a:rPr dirty="0" sz="1450" spc="-10">
                <a:latin typeface="Times New Roman"/>
                <a:cs typeface="Times New Roman"/>
              </a:rPr>
              <a:t>to announce his arrival to the Princess,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moved round the apartment, collecting homage and bestowing compliments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friendly grace. Had this been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sum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duties,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had been 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admirable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monarch.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Lady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after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lady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impartially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honoured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attention.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‘Madam,’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happen?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find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daily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adorable.’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‘And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 daily </a:t>
            </a:r>
            <a:r>
              <a:rPr dirty="0" sz="1450" spc="-15">
                <a:latin typeface="Times New Roman"/>
                <a:cs typeface="Times New Roman"/>
              </a:rPr>
              <a:t>browner,’ </a:t>
            </a:r>
            <a:r>
              <a:rPr dirty="0" sz="1450" spc="-10">
                <a:latin typeface="Times New Roman"/>
                <a:cs typeface="Times New Roman"/>
              </a:rPr>
              <a:t>replied the </a:t>
            </a:r>
            <a:r>
              <a:rPr dirty="0" sz="1450" spc="-25">
                <a:latin typeface="Times New Roman"/>
                <a:cs typeface="Times New Roman"/>
              </a:rPr>
              <a:t>lady.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50">
                <a:latin typeface="Times New Roman"/>
                <a:cs typeface="Times New Roman"/>
              </a:rPr>
              <a:t>‘We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 equal; O,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be bold: </a:t>
            </a:r>
            <a:r>
              <a:rPr dirty="0" sz="1450" spc="-10">
                <a:latin typeface="Times New Roman"/>
                <a:cs typeface="Times New Roman"/>
              </a:rPr>
              <a:t>we have both beautiful complexions. But while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study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mine,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tans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ts val="1735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perfect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negro,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madam;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fitly—being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beauty’s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slave?’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60"/>
              </a:spcBef>
            </a:pPr>
            <a:r>
              <a:rPr dirty="0" sz="1450" spc="-10">
                <a:latin typeface="Times New Roman"/>
                <a:cs typeface="Times New Roman"/>
              </a:rPr>
              <a:t>—‘Madame Grafinski, when is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next play?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just heard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actor.’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55320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‘O ciel!’ cried Madame Grafinski. ‘Who could venture? What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bear!’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excellent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assure</a:t>
            </a:r>
            <a:r>
              <a:rPr dirty="0" sz="1450" spc="-5">
                <a:latin typeface="Times New Roman"/>
                <a:cs typeface="Times New Roman"/>
              </a:rPr>
              <a:t> you,’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‘O, never! O, is it possible!’ fluted the </a:t>
            </a:r>
            <a:r>
              <a:rPr dirty="0" sz="1450" spc="-25">
                <a:latin typeface="Times New Roman"/>
                <a:cs typeface="Times New Roman"/>
              </a:rPr>
              <a:t>lady. </a:t>
            </a:r>
            <a:r>
              <a:rPr dirty="0" sz="1450" spc="-40">
                <a:latin typeface="Times New Roman"/>
                <a:cs typeface="Times New Roman"/>
              </a:rPr>
              <a:t>‘Your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 plays like 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angel.’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falsely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charming?’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seems,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preferred 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playing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actor.’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A sort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hum,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falsetto, feminine cooing, greeted the tiny sally; and Otto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expanded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peacock.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warm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atmosphere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women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flattery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31862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idle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chatter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marrow.</a:t>
            </a:r>
            <a:endParaRPr sz="1450">
              <a:latin typeface="Times New Roman"/>
              <a:cs typeface="Times New Roman"/>
            </a:endParaRPr>
          </a:p>
          <a:p>
            <a:pPr marL="12700" marR="1023619">
              <a:lnSpc>
                <a:spcPct val="132400"/>
              </a:lnSpc>
            </a:pPr>
            <a:r>
              <a:rPr dirty="0" sz="1450" spc="-10">
                <a:latin typeface="Times New Roman"/>
                <a:cs typeface="Times New Roman"/>
              </a:rPr>
              <a:t>‘Madame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Eisenthal,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coiffure is delicious,’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remarked.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‘E</a:t>
            </a:r>
            <a:r>
              <a:rPr dirty="0" sz="1450" spc="-5">
                <a:latin typeface="Times New Roman"/>
                <a:cs typeface="Times New Roman"/>
              </a:rPr>
              <a:t>v</a:t>
            </a:r>
            <a:r>
              <a:rPr dirty="0" sz="1450" spc="-10">
                <a:latin typeface="Times New Roman"/>
                <a:cs typeface="Times New Roman"/>
              </a:rPr>
              <a:t>er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wa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o,’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‘If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pleased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Charming?’</a:t>
            </a:r>
            <a:r>
              <a:rPr dirty="0" sz="1450" spc="-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Eisenthal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swept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deep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curtsy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killing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glance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adoration.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ew?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k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100">
                <a:latin typeface="Times New Roman"/>
                <a:cs typeface="Times New Roman"/>
              </a:rPr>
              <a:t>V</a:t>
            </a:r>
            <a:r>
              <a:rPr dirty="0" sz="1450" spc="-10">
                <a:latin typeface="Times New Roman"/>
                <a:cs typeface="Times New Roman"/>
              </a:rPr>
              <a:t>ie</a:t>
            </a:r>
            <a:r>
              <a:rPr dirty="0" sz="1450" spc="-5">
                <a:latin typeface="Times New Roman"/>
                <a:cs typeface="Times New Roman"/>
              </a:rPr>
              <a:t>nna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fas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on.’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‘Mint </a:t>
            </a:r>
            <a:r>
              <a:rPr dirty="0" sz="1450" spc="-25">
                <a:latin typeface="Times New Roman"/>
                <a:cs typeface="Times New Roman"/>
              </a:rPr>
              <a:t>new,’ </a:t>
            </a:r>
            <a:r>
              <a:rPr dirty="0" sz="1450" spc="-10">
                <a:latin typeface="Times New Roman"/>
                <a:cs typeface="Times New Roman"/>
              </a:rPr>
              <a:t>replied the </a:t>
            </a:r>
            <a:r>
              <a:rPr dirty="0" sz="1450" spc="-25">
                <a:latin typeface="Times New Roman"/>
                <a:cs typeface="Times New Roman"/>
              </a:rPr>
              <a:t>lady, </a:t>
            </a:r>
            <a:r>
              <a:rPr dirty="0" sz="1450" spc="-10">
                <a:latin typeface="Times New Roman"/>
                <a:cs typeface="Times New Roman"/>
              </a:rPr>
              <a:t>‘for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20">
                <a:latin typeface="Times New Roman"/>
                <a:cs typeface="Times New Roman"/>
              </a:rPr>
              <a:t>Highness’s </a:t>
            </a:r>
            <a:r>
              <a:rPr dirty="0" sz="1450" spc="-10">
                <a:latin typeface="Times New Roman"/>
                <a:cs typeface="Times New Roman"/>
              </a:rPr>
              <a:t>return.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felt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morning;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premonition.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why,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us?’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‘For the pleasure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return,’ said Otto. ‘I am like </a:t>
            </a:r>
            <a:r>
              <a:rPr dirty="0" sz="1450" spc="-5">
                <a:latin typeface="Times New Roman"/>
                <a:cs typeface="Times New Roman"/>
              </a:rPr>
              <a:t>a dog; I </a:t>
            </a:r>
            <a:r>
              <a:rPr dirty="0" sz="1450" spc="-10">
                <a:latin typeface="Times New Roman"/>
                <a:cs typeface="Times New Roman"/>
              </a:rPr>
              <a:t>must bury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bone,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-5">
                <a:latin typeface="Times New Roman"/>
                <a:cs typeface="Times New Roman"/>
              </a:rPr>
              <a:t> upon </a:t>
            </a:r>
            <a:r>
              <a:rPr dirty="0" sz="1450" spc="-10">
                <a:latin typeface="Times New Roman"/>
                <a:cs typeface="Times New Roman"/>
              </a:rPr>
              <a:t>it.’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‘O,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bone! Fie, what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comparison!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brought </a:t>
            </a:r>
            <a:r>
              <a:rPr dirty="0" sz="1450" spc="-10">
                <a:latin typeface="Times New Roman"/>
                <a:cs typeface="Times New Roman"/>
              </a:rPr>
              <a:t>back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manners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wood,’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lady.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‘Madam,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dog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dearest,’ 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‘But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observe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And Otto, leaving the group to which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been piping, stepped towards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embrasure</a:t>
            </a:r>
            <a:r>
              <a:rPr dirty="0" sz="1450" spc="-5">
                <a:latin typeface="Times New Roman"/>
                <a:cs typeface="Times New Roman"/>
              </a:rPr>
              <a:t> of a </a:t>
            </a:r>
            <a:r>
              <a:rPr dirty="0" sz="1450" spc="-10">
                <a:latin typeface="Times New Roman"/>
                <a:cs typeface="Times New Roman"/>
              </a:rPr>
              <a:t>window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lady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stood.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The Countess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 had hitherto been silent, and </a:t>
            </a:r>
            <a:r>
              <a:rPr dirty="0" sz="1450" spc="-5">
                <a:latin typeface="Times New Roman"/>
                <a:cs typeface="Times New Roman"/>
              </a:rPr>
              <a:t>a thought </a:t>
            </a:r>
            <a:r>
              <a:rPr dirty="0" sz="1450" spc="-10">
                <a:latin typeface="Times New Roman"/>
                <a:cs typeface="Times New Roman"/>
              </a:rPr>
              <a:t>depressed,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approach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Otto she began to brighten. She was tall, slim 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nymph,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of a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airy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carriage;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already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beautiful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repose, lightened and changed, flashed into smiles, and glowed with lovely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colour at the touch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animation. She was </a:t>
            </a:r>
            <a:r>
              <a:rPr dirty="0" sz="1450" spc="-5">
                <a:latin typeface="Times New Roman"/>
                <a:cs typeface="Times New Roman"/>
              </a:rPr>
              <a:t>a good </a:t>
            </a:r>
            <a:r>
              <a:rPr dirty="0" sz="1450" spc="-10">
                <a:latin typeface="Times New Roman"/>
                <a:cs typeface="Times New Roman"/>
              </a:rPr>
              <a:t>vocalist; and, even in speech,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voice commanded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range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changes, the low notes rich with tenor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quality, </a:t>
            </a:r>
            <a:r>
              <a:rPr dirty="0" sz="1450" spc="-10">
                <a:latin typeface="Times New Roman"/>
                <a:cs typeface="Times New Roman"/>
              </a:rPr>
              <a:t>the upper ringing,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brink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5">
                <a:latin typeface="Times New Roman"/>
                <a:cs typeface="Times New Roman"/>
              </a:rPr>
              <a:t>laughter, </a:t>
            </a:r>
            <a:r>
              <a:rPr dirty="0" sz="1450" spc="-10">
                <a:latin typeface="Times New Roman"/>
                <a:cs typeface="Times New Roman"/>
              </a:rPr>
              <a:t>into music. A gem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many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facets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variable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hues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fire;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withheld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portion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20">
                <a:latin typeface="Times New Roman"/>
                <a:cs typeface="Times New Roman"/>
              </a:rPr>
              <a:t>beauty, </a:t>
            </a:r>
            <a:r>
              <a:rPr dirty="0" sz="1450" spc="-10">
                <a:latin typeface="Times New Roman"/>
                <a:cs typeface="Times New Roman"/>
              </a:rPr>
              <a:t>and then,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caressing second, flashed it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weapon full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beholder;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merely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figure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sallow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handsome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evidences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reckless temper; anon opening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flower to life and </a:t>
            </a:r>
            <a:r>
              <a:rPr dirty="0" sz="1450" spc="-15">
                <a:latin typeface="Times New Roman"/>
                <a:cs typeface="Times New Roman"/>
              </a:rPr>
              <a:t>colour, </a:t>
            </a:r>
            <a:r>
              <a:rPr dirty="0" sz="1450" spc="-10">
                <a:latin typeface="Times New Roman"/>
                <a:cs typeface="Times New Roman"/>
              </a:rPr>
              <a:t> mirth and tenderness:—Madame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 had always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dagger in reserve 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despatch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ill-assured admirers. 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tender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gaiety.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5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Cruel,’</a:t>
            </a:r>
            <a:r>
              <a:rPr dirty="0" sz="1450" spc="-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‘Butterfly!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Well,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kiss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hand?’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added.</a:t>
            </a:r>
            <a:endParaRPr sz="1450">
              <a:latin typeface="Times New Roman"/>
              <a:cs typeface="Times New Roman"/>
            </a:endParaRPr>
          </a:p>
          <a:p>
            <a:pPr marL="12700" marR="790575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‘Madam,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kiss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yours.’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bowed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kissed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deny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indulgence,’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smiling.</a:t>
            </a:r>
            <a:endParaRPr sz="1450">
              <a:latin typeface="Times New Roman"/>
              <a:cs typeface="Times New Roman"/>
            </a:endParaRPr>
          </a:p>
          <a:p>
            <a:pPr marL="12700" marR="6985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news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Court?’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inquired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gazette.’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‘Ditch-water!’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asleep,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grown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slumber;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8890">
              <a:lnSpc>
                <a:spcPts val="1730"/>
              </a:lnSpc>
              <a:spcBef>
                <a:spcPts val="155"/>
              </a:spcBef>
              <a:tabLst>
                <a:tab pos="3926204" algn="l"/>
                <a:tab pos="4385945" algn="l"/>
                <a:tab pos="5193665" algn="l"/>
                <a:tab pos="5567045" algn="l"/>
              </a:tabLst>
            </a:pPr>
            <a:r>
              <a:rPr dirty="0" sz="1450" spc="-5">
                <a:latin typeface="Times New Roman"/>
                <a:cs typeface="Times New Roman"/>
              </a:rPr>
              <a:t>do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remember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waking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movement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quite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eternity;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nature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sensation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governess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allowed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box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ears.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10">
                <a:latin typeface="Times New Roman"/>
                <a:cs typeface="Times New Roman"/>
              </a:rPr>
              <a:t>myself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unfortunate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enchanted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injustice.</a:t>
            </a:r>
            <a:r>
              <a:rPr dirty="0" sz="1450" spc="3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last—O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positively!’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behind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fan,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glances,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cunning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strokes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narrator’s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art.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others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drawn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away,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understood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se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wa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</a:t>
            </a:r>
            <a:r>
              <a:rPr dirty="0" sz="1450" spc="-5">
                <a:latin typeface="Times New Roman"/>
                <a:cs typeface="Times New Roman"/>
              </a:rPr>
              <a:t>vour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ce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less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ho</a:t>
            </a:r>
            <a:r>
              <a:rPr dirty="0" sz="1450" spc="-15">
                <a:latin typeface="Times New Roman"/>
                <a:cs typeface="Times New Roman"/>
              </a:rPr>
              <a:t>we</a:t>
            </a:r>
            <a:r>
              <a:rPr dirty="0" sz="1450" spc="-5">
                <a:latin typeface="Times New Roman"/>
                <a:cs typeface="Times New Roman"/>
              </a:rPr>
              <a:t>v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6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 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lower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voice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within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semitone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whispering;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pair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together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narrative.</a:t>
            </a:r>
            <a:endParaRPr sz="1450">
              <a:latin typeface="Times New Roman"/>
              <a:cs typeface="Times New Roman"/>
            </a:endParaRPr>
          </a:p>
          <a:p>
            <a:pPr marL="12700" marR="9525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‘Do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know,’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laughing,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‘you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entertaining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 earth!’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‘O,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 spc="-5">
                <a:latin typeface="Times New Roman"/>
                <a:cs typeface="Times New Roman"/>
              </a:rPr>
              <a:t> out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40">
                <a:latin typeface="Times New Roman"/>
                <a:cs typeface="Times New Roman"/>
              </a:rPr>
              <a:t>‘Yes,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advancing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years,’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30">
                <a:latin typeface="Times New Roman"/>
                <a:cs typeface="Times New Roman"/>
              </a:rPr>
              <a:t>‘Years,’ </a:t>
            </a:r>
            <a:r>
              <a:rPr dirty="0" sz="1450" spc="-10">
                <a:latin typeface="Times New Roman"/>
                <a:cs typeface="Times New Roman"/>
              </a:rPr>
              <a:t>she repeated. ‘Do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name the traitors? </a:t>
            </a:r>
            <a:r>
              <a:rPr dirty="0" sz="1450" spc="-5">
                <a:latin typeface="Times New Roman"/>
                <a:cs typeface="Times New Roman"/>
              </a:rPr>
              <a:t>I do not </a:t>
            </a:r>
            <a:r>
              <a:rPr dirty="0" sz="1450" spc="-10">
                <a:latin typeface="Times New Roman"/>
                <a:cs typeface="Times New Roman"/>
              </a:rPr>
              <a:t>believe in years;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calendar is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delusion.’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70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must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right, madam,’ replied the Prince. ‘For six years that we 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-5">
                <a:latin typeface="Times New Roman"/>
                <a:cs typeface="Times New Roman"/>
              </a:rPr>
              <a:t> good </a:t>
            </a:r>
            <a:r>
              <a:rPr dirty="0" sz="1450" spc="-10">
                <a:latin typeface="Times New Roman"/>
                <a:cs typeface="Times New Roman"/>
              </a:rPr>
              <a:t>friends,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observed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younger.’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‘Flatterer!’ cried she, and then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change, ‘But why should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say </a:t>
            </a:r>
            <a:r>
              <a:rPr dirty="0" sz="1450" spc="-5">
                <a:latin typeface="Times New Roman"/>
                <a:cs typeface="Times New Roman"/>
              </a:rPr>
              <a:t>so,’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added, ‘when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protest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think the same? A week ago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council with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father </a:t>
            </a:r>
            <a:r>
              <a:rPr dirty="0" sz="1450" spc="-15">
                <a:latin typeface="Times New Roman"/>
                <a:cs typeface="Times New Roman"/>
              </a:rPr>
              <a:t>director, </a:t>
            </a:r>
            <a:r>
              <a:rPr dirty="0" sz="1450" spc="-10">
                <a:latin typeface="Times New Roman"/>
                <a:cs typeface="Times New Roman"/>
              </a:rPr>
              <a:t>the glass; and the glass replied, “Not yet!”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confess my face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month.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O!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solemn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moment.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-10">
                <a:latin typeface="Times New Roman"/>
                <a:cs typeface="Times New Roman"/>
              </a:rPr>
              <a:t> when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mirror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“Now”?’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</a:t>
            </a:r>
            <a:r>
              <a:rPr dirty="0" sz="1450" spc="-5">
                <a:latin typeface="Times New Roman"/>
                <a:cs typeface="Times New Roman"/>
              </a:rPr>
              <a:t>nnot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gu</a:t>
            </a:r>
            <a:r>
              <a:rPr dirty="0" sz="1450" spc="-10">
                <a:latin typeface="Times New Roman"/>
                <a:cs typeface="Times New Roman"/>
              </a:rPr>
              <a:t>ess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‘No more can </a:t>
            </a:r>
            <a:r>
              <a:rPr dirty="0" sz="1450" spc="-5">
                <a:latin typeface="Times New Roman"/>
                <a:cs typeface="Times New Roman"/>
              </a:rPr>
              <a:t>I,’ </a:t>
            </a:r>
            <a:r>
              <a:rPr dirty="0" sz="1450" spc="-10">
                <a:latin typeface="Times New Roman"/>
                <a:cs typeface="Times New Roman"/>
              </a:rPr>
              <a:t>returned the Countess. ‘There is such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choice! Suicide,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gambling,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nunnery,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volume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memoirs,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politics—the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afraid.’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du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25">
                <a:latin typeface="Times New Roman"/>
                <a:cs typeface="Times New Roman"/>
              </a:rPr>
              <a:t>‘Nay,’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replied,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trade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rather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like.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is,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after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all,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cousin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gossip,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deny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amusing.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instance,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that the Princess and the Baron rode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together daily to inspect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cannon, it is either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piece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politics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scandal,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turn my phrase.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alchemist that makes the transmutation. They have been everywhere together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since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left,’ she continued, brightening as she saw Otto darken; ‘that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poor </a:t>
            </a:r>
            <a:r>
              <a:rPr dirty="0" sz="1450" spc="-10">
                <a:latin typeface="Times New Roman"/>
                <a:cs typeface="Times New Roman"/>
              </a:rPr>
              <a:t>snippet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malicious gossip—and they were everywhere cheered—and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addition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becomes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political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intelligence.’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‘Let</a:t>
            </a:r>
            <a:r>
              <a:rPr dirty="0" sz="1450" spc="-5">
                <a:latin typeface="Times New Roman"/>
                <a:cs typeface="Times New Roman"/>
              </a:rPr>
              <a:t> us </a:t>
            </a:r>
            <a:r>
              <a:rPr dirty="0" sz="1450" spc="-10">
                <a:latin typeface="Times New Roman"/>
                <a:cs typeface="Times New Roman"/>
              </a:rPr>
              <a:t>change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subject,’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propose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it,’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replied,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‘or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rather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pursue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politics.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know? this war is popular—popular to the length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cheering Princess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Seraphina.’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887920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762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‘All things, madam, are possible,’ said the Prince; and this among others, that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 may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going into </a:t>
            </a:r>
            <a:r>
              <a:rPr dirty="0" sz="1450" spc="-25">
                <a:latin typeface="Times New Roman"/>
                <a:cs typeface="Times New Roman"/>
              </a:rPr>
              <a:t>war, </a:t>
            </a:r>
            <a:r>
              <a:rPr dirty="0" sz="1450" spc="-5">
                <a:latin typeface="Times New Roman"/>
                <a:cs typeface="Times New Roman"/>
              </a:rPr>
              <a:t>but I </a:t>
            </a:r>
            <a:r>
              <a:rPr dirty="0" sz="1450" spc="-10">
                <a:latin typeface="Times New Roman"/>
                <a:cs typeface="Times New Roman"/>
              </a:rPr>
              <a:t>give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my word </a:t>
            </a:r>
            <a:r>
              <a:rPr dirty="0" sz="1450" spc="-5">
                <a:latin typeface="Times New Roman"/>
                <a:cs typeface="Times New Roman"/>
              </a:rPr>
              <a:t>of honour I do not </a:t>
            </a:r>
            <a:r>
              <a:rPr dirty="0" sz="1450" spc="-10">
                <a:latin typeface="Times New Roman"/>
                <a:cs typeface="Times New Roman"/>
              </a:rPr>
              <a:t>know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whom.’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‘And </a:t>
            </a:r>
            <a:r>
              <a:rPr dirty="0" sz="1450" spc="-5">
                <a:latin typeface="Times New Roman"/>
                <a:cs typeface="Times New Roman"/>
              </a:rPr>
              <a:t>you put up </a:t>
            </a:r>
            <a:r>
              <a:rPr dirty="0" sz="1450" spc="-10">
                <a:latin typeface="Times New Roman"/>
                <a:cs typeface="Times New Roman"/>
              </a:rPr>
              <a:t>with it?’ she cried. ‘I have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pretensions to morality;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confess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always abominated the lamb, and nourished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romantic feeling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the wolf. O, </a:t>
            </a:r>
            <a:r>
              <a:rPr dirty="0" sz="1450" spc="-5">
                <a:latin typeface="Times New Roman"/>
                <a:cs typeface="Times New Roman"/>
              </a:rPr>
              <a:t>be done </a:t>
            </a:r>
            <a:r>
              <a:rPr dirty="0" sz="1450" spc="-10">
                <a:latin typeface="Times New Roman"/>
                <a:cs typeface="Times New Roman"/>
              </a:rPr>
              <a:t>with lambiness! Let </a:t>
            </a:r>
            <a:r>
              <a:rPr dirty="0" sz="1450" spc="-5">
                <a:latin typeface="Times New Roman"/>
                <a:cs typeface="Times New Roman"/>
              </a:rPr>
              <a:t>us </a:t>
            </a:r>
            <a:r>
              <a:rPr dirty="0" sz="1450" spc="-10">
                <a:latin typeface="Times New Roman"/>
                <a:cs typeface="Times New Roman"/>
              </a:rPr>
              <a:t>see there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prince, for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weary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distaff.’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‘Madam,’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thought you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faction.’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 should </a:t>
            </a:r>
            <a:r>
              <a:rPr dirty="0" sz="1450" spc="-5">
                <a:latin typeface="Times New Roman"/>
                <a:cs typeface="Times New Roman"/>
              </a:rPr>
              <a:t>be of </a:t>
            </a:r>
            <a:r>
              <a:rPr dirty="0" sz="1450" spc="-10">
                <a:latin typeface="Times New Roman"/>
                <a:cs typeface="Times New Roman"/>
              </a:rPr>
              <a:t>yours, mon Prince, 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one,’ </a:t>
            </a:r>
            <a:r>
              <a:rPr dirty="0" sz="1450" spc="-10">
                <a:latin typeface="Times New Roman"/>
                <a:cs typeface="Times New Roman"/>
              </a:rPr>
              <a:t>she retorted. ‘Is it true that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ambition? There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once in England whom they call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kingmaker.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know,’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fancy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make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prince?’</a:t>
            </a:r>
            <a:endParaRPr sz="1450">
              <a:latin typeface="Times New Roman"/>
              <a:cs typeface="Times New Roman"/>
            </a:endParaRPr>
          </a:p>
          <a:p>
            <a:pPr marL="12700" marR="645795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‘Some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day,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help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make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farmer.’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riddle?’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 one too.’</a:t>
            </a:r>
            <a:endParaRPr sz="1450">
              <a:latin typeface="Times New Roman"/>
              <a:cs typeface="Times New Roman"/>
            </a:endParaRPr>
          </a:p>
          <a:p>
            <a:pPr marL="12700" marR="394335">
              <a:lnSpc>
                <a:spcPct val="132400"/>
              </a:lnSpc>
            </a:pPr>
            <a:r>
              <a:rPr dirty="0" sz="1450" spc="-20">
                <a:latin typeface="Times New Roman"/>
                <a:cs typeface="Times New Roman"/>
              </a:rPr>
              <a:t>‘Tit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tat.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another,’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Gondremark?’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Minister?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prime-ministry,</a:t>
            </a:r>
            <a:r>
              <a:rPr dirty="0" sz="1450" spc="-5">
                <a:latin typeface="Times New Roman"/>
                <a:cs typeface="Times New Roman"/>
              </a:rPr>
              <a:t> no doubt,’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20">
                <a:latin typeface="Times New Roman"/>
                <a:cs typeface="Times New Roman"/>
              </a:rPr>
              <a:t>‘Precisely,’ </a:t>
            </a:r>
            <a:r>
              <a:rPr dirty="0" sz="1450" spc="-10">
                <a:latin typeface="Times New Roman"/>
                <a:cs typeface="Times New Roman"/>
              </a:rPr>
              <a:t>said the Countess; and she pointed with her fan to the </a:t>
            </a:r>
            <a:r>
              <a:rPr dirty="0" sz="1450" spc="-5">
                <a:latin typeface="Times New Roman"/>
                <a:cs typeface="Times New Roman"/>
              </a:rPr>
              <a:t>door 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Princess’s </a:t>
            </a:r>
            <a:r>
              <a:rPr dirty="0" sz="1450" spc="-10">
                <a:latin typeface="Times New Roman"/>
                <a:cs typeface="Times New Roman"/>
              </a:rPr>
              <a:t>apartments.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and I, mon Prince, are in the ante-room.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think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 </a:t>
            </a:r>
            <a:r>
              <a:rPr dirty="0" sz="1450" spc="-5">
                <a:latin typeface="Times New Roman"/>
                <a:cs typeface="Times New Roman"/>
              </a:rPr>
              <a:t>unkind,’ </a:t>
            </a:r>
            <a:r>
              <a:rPr dirty="0" sz="1450" spc="-10">
                <a:latin typeface="Times New Roman"/>
                <a:cs typeface="Times New Roman"/>
              </a:rPr>
              <a:t>she added. </a:t>
            </a:r>
            <a:r>
              <a:rPr dirty="0" sz="1450" spc="-25">
                <a:latin typeface="Times New Roman"/>
                <a:cs typeface="Times New Roman"/>
              </a:rPr>
              <a:t>‘Try </a:t>
            </a:r>
            <a:r>
              <a:rPr dirty="0" sz="1450" spc="-10">
                <a:latin typeface="Times New Roman"/>
                <a:cs typeface="Times New Roman"/>
              </a:rPr>
              <a:t>me and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see. Set me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task, </a:t>
            </a:r>
            <a:r>
              <a:rPr dirty="0" sz="1450" spc="-5">
                <a:latin typeface="Times New Roman"/>
                <a:cs typeface="Times New Roman"/>
              </a:rPr>
              <a:t>put </a:t>
            </a:r>
            <a:r>
              <a:rPr dirty="0" sz="1450" spc="-10">
                <a:latin typeface="Times New Roman"/>
                <a:cs typeface="Times New Roman"/>
              </a:rPr>
              <a:t>me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question; there is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enormity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capable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doing to oblige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secret that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ready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betray.’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70"/>
              </a:spcBef>
            </a:pPr>
            <a:r>
              <a:rPr dirty="0" sz="1450" spc="-30">
                <a:latin typeface="Times New Roman"/>
                <a:cs typeface="Times New Roman"/>
              </a:rPr>
              <a:t>‘Nay,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 </a:t>
            </a:r>
            <a:r>
              <a:rPr dirty="0" sz="1450" spc="-5">
                <a:latin typeface="Times New Roman"/>
                <a:cs typeface="Times New Roman"/>
              </a:rPr>
              <a:t>but I </a:t>
            </a:r>
            <a:r>
              <a:rPr dirty="0" sz="1450" spc="-10">
                <a:latin typeface="Times New Roman"/>
                <a:cs typeface="Times New Roman"/>
              </a:rPr>
              <a:t>respect my friend too much,’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answered, kissing 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hand. ‘I would rather remain ignorant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all. </a:t>
            </a:r>
            <a:r>
              <a:rPr dirty="0" sz="1450" spc="-70">
                <a:latin typeface="Times New Roman"/>
                <a:cs typeface="Times New Roman"/>
              </a:rPr>
              <a:t>We </a:t>
            </a:r>
            <a:r>
              <a:rPr dirty="0" sz="1450" spc="-10">
                <a:latin typeface="Times New Roman"/>
                <a:cs typeface="Times New Roman"/>
              </a:rPr>
              <a:t>fraternise like foemen soldiers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outposts,</a:t>
            </a:r>
            <a:r>
              <a:rPr dirty="0" sz="1450" spc="-5">
                <a:latin typeface="Times New Roman"/>
                <a:cs typeface="Times New Roman"/>
              </a:rPr>
              <a:t> but </a:t>
            </a:r>
            <a:r>
              <a:rPr dirty="0" sz="1450" spc="-10">
                <a:latin typeface="Times New Roman"/>
                <a:cs typeface="Times New Roman"/>
              </a:rPr>
              <a:t>let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each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true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army.’</a:t>
            </a:r>
            <a:endParaRPr sz="1450">
              <a:latin typeface="Times New Roman"/>
              <a:cs typeface="Times New Roman"/>
            </a:endParaRPr>
          </a:p>
          <a:p>
            <a:pPr marL="12700" marR="889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‘Ah,’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generous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woman!’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Yet,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judging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generosity,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anything,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disappointed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her;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seemed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seek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remedy,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having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brightened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more.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now,’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‘may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dismiss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sovereign?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rebellion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pendable;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do?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jealous!’</a:t>
            </a:r>
            <a:endParaRPr sz="1450">
              <a:latin typeface="Times New Roman"/>
              <a:cs typeface="Times New Roman"/>
            </a:endParaRPr>
          </a:p>
          <a:p>
            <a:pPr marL="12700" marR="889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‘Madam,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enough!’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‘Ahasuerus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reaches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sceptre;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more,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obey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points.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whistling.’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And so the Prince departed, and fluttered round Grafinski and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Eisenthal.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knew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offensive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weapons,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left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pleasant arrow in the </a:t>
            </a:r>
            <a:r>
              <a:rPr dirty="0" sz="1450" spc="-20">
                <a:latin typeface="Times New Roman"/>
                <a:cs typeface="Times New Roman"/>
              </a:rPr>
              <a:t>Prince’s </a:t>
            </a:r>
            <a:r>
              <a:rPr dirty="0" sz="1450" spc="-10">
                <a:latin typeface="Times New Roman"/>
                <a:cs typeface="Times New Roman"/>
              </a:rPr>
              <a:t>heart. That Gondremark was jealous—here 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agreeable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revenge!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Madame</a:t>
            </a:r>
            <a:r>
              <a:rPr dirty="0" sz="1450" spc="-5">
                <a:latin typeface="Times New Roman"/>
                <a:cs typeface="Times New Roman"/>
              </a:rPr>
              <a:t> von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occasion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jealousy,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new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light.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6440" cy="931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90"/>
              </a:spcBef>
            </a:pPr>
            <a:r>
              <a:rPr dirty="0" sz="1450" spc="-15" b="1">
                <a:latin typeface="Times New Roman"/>
                <a:cs typeface="Times New Roman"/>
              </a:rPr>
              <a:t>CHAPTER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V—.</a:t>
            </a:r>
            <a:r>
              <a:rPr dirty="0" sz="1450" spc="-5" b="1">
                <a:latin typeface="Times New Roman"/>
                <a:cs typeface="Times New Roman"/>
              </a:rPr>
              <a:t> .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5" b="1">
                <a:latin typeface="Times New Roman"/>
                <a:cs typeface="Times New Roman"/>
              </a:rPr>
              <a:t>. </a:t>
            </a:r>
            <a:r>
              <a:rPr dirty="0" sz="1450" spc="-15" b="1">
                <a:latin typeface="Times New Roman"/>
                <a:cs typeface="Times New Roman"/>
              </a:rPr>
              <a:t>GONDREMARK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IS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IN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MY</a:t>
            </a:r>
            <a:r>
              <a:rPr dirty="0" sz="1450" spc="-6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LADY’S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CHAMBER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 marR="6350">
              <a:lnSpc>
                <a:spcPts val="1730"/>
              </a:lnSpc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truth.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Minister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already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closeted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toilet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tastefully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arrayed,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mirror.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John’s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description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unkindly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terms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libel,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misogynistic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masterpiece.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forehead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high,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became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figure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stooped,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detail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formed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finished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gem;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foot,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ear,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dainty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accordant;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beautiful,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vivid,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changeful,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coloured,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pretty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thousand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various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prettinesses;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rolled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consciously,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rolled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purpose.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attractive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feature,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continually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eloquent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false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witness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thoughts;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while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herself,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depths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immature,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unsoftened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given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altogether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manlike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ambition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desire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0">
                <a:latin typeface="Times New Roman"/>
                <a:cs typeface="Times New Roman"/>
              </a:rPr>
              <a:t>power,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bold,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inviting,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fiery,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melting,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artful,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rapacious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siren.</a:t>
            </a:r>
            <a:r>
              <a:rPr dirty="0" sz="1450" spc="3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artful,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sense,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was.</a:t>
            </a:r>
            <a:r>
              <a:rPr dirty="0" sz="1450" spc="3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Chafing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shine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action,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conceived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woman’s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answerable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domination;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sought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subjugate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by-ends,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influence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fancy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free;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loved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loved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obey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her.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common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girl’s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ambition.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lady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glove,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lover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lions.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snare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laid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alike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male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female,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world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artfully contrived.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45"/>
              </a:spcBef>
            </a:pPr>
            <a:r>
              <a:rPr dirty="0" sz="1450" spc="-10">
                <a:latin typeface="Times New Roman"/>
                <a:cs typeface="Times New Roman"/>
              </a:rPr>
              <a:t>Near </a:t>
            </a:r>
            <a:r>
              <a:rPr dirty="0" sz="1450" spc="-20">
                <a:latin typeface="Times New Roman"/>
                <a:cs typeface="Times New Roman"/>
              </a:rPr>
              <a:t>her,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low </a:t>
            </a:r>
            <a:r>
              <a:rPr dirty="0" sz="1450" spc="-20">
                <a:latin typeface="Times New Roman"/>
                <a:cs typeface="Times New Roman"/>
              </a:rPr>
              <a:t>chair, </a:t>
            </a:r>
            <a:r>
              <a:rPr dirty="0" sz="1450" spc="-10">
                <a:latin typeface="Times New Roman"/>
                <a:cs typeface="Times New Roman"/>
              </a:rPr>
              <a:t>Gondremark had arranged his limbs into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cat-like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attitude, high-shouldered, stooping, and submiss. The formidable blue jowl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man, and the </a:t>
            </a:r>
            <a:r>
              <a:rPr dirty="0" sz="1450" spc="-5">
                <a:latin typeface="Times New Roman"/>
                <a:cs typeface="Times New Roman"/>
              </a:rPr>
              <a:t>dull </a:t>
            </a:r>
            <a:r>
              <a:rPr dirty="0" sz="1450" spc="-10">
                <a:latin typeface="Times New Roman"/>
                <a:cs typeface="Times New Roman"/>
              </a:rPr>
              <a:t>bilious eye, set perhaps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higher value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his evident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desire to please. His face was marked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20">
                <a:latin typeface="Times New Roman"/>
                <a:cs typeface="Times New Roman"/>
              </a:rPr>
              <a:t>capacity, temper,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kind </a:t>
            </a:r>
            <a:r>
              <a:rPr dirty="0" sz="1450" spc="-5">
                <a:latin typeface="Times New Roman"/>
                <a:cs typeface="Times New Roman"/>
              </a:rPr>
              <a:t>of bold,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piratical dishonesty which it would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calumnious to call deceit. His manners,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smiled</a:t>
            </a:r>
            <a:r>
              <a:rPr dirty="0" sz="1450" spc="-5">
                <a:latin typeface="Times New Roman"/>
                <a:cs typeface="Times New Roman"/>
              </a:rPr>
              <a:t> upon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over-fine,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elegant.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65"/>
              </a:spcBef>
            </a:pPr>
            <a:r>
              <a:rPr dirty="0" sz="1450" spc="-15">
                <a:latin typeface="Times New Roman"/>
                <a:cs typeface="Times New Roman"/>
              </a:rPr>
              <a:t>‘Possibly,’ </a:t>
            </a:r>
            <a:r>
              <a:rPr dirty="0" sz="1450" spc="-10">
                <a:latin typeface="Times New Roman"/>
                <a:cs typeface="Times New Roman"/>
              </a:rPr>
              <a:t>said the Baron, ‘I should now proceed to take my leave.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keep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sovereign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ante-room.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us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decision.’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put </a:t>
            </a:r>
            <a:r>
              <a:rPr dirty="0" sz="1450" spc="-15">
                <a:latin typeface="Times New Roman"/>
                <a:cs typeface="Times New Roman"/>
              </a:rPr>
              <a:t>off?’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‘It is impossible,’ answered Gondremark. </a:t>
            </a:r>
            <a:r>
              <a:rPr dirty="0" sz="1450" spc="-40">
                <a:latin typeface="Times New Roman"/>
                <a:cs typeface="Times New Roman"/>
              </a:rPr>
              <a:t>‘Your </a:t>
            </a:r>
            <a:r>
              <a:rPr dirty="0" sz="1450" spc="-10">
                <a:latin typeface="Times New Roman"/>
                <a:cs typeface="Times New Roman"/>
              </a:rPr>
              <a:t>Highness sees it for herself.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earlier stages, we might imitate the serpent;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for the ultimatum, there is </a:t>
            </a:r>
            <a:r>
              <a:rPr dirty="0" sz="1450" spc="-5">
                <a:latin typeface="Times New Roman"/>
                <a:cs typeface="Times New Roman"/>
              </a:rPr>
              <a:t> no </a:t>
            </a:r>
            <a:r>
              <a:rPr dirty="0" sz="1450" spc="-10">
                <a:latin typeface="Times New Roman"/>
                <a:cs typeface="Times New Roman"/>
              </a:rPr>
              <a:t>choice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bold like lions. Had the Prince chosen to remain </a:t>
            </a:r>
            <a:r>
              <a:rPr dirty="0" sz="1450" spc="-30">
                <a:latin typeface="Times New Roman"/>
                <a:cs typeface="Times New Roman"/>
              </a:rPr>
              <a:t>away,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better;</a:t>
            </a:r>
            <a:r>
              <a:rPr dirty="0" sz="1450" spc="-5">
                <a:latin typeface="Times New Roman"/>
                <a:cs typeface="Times New Roman"/>
              </a:rPr>
              <a:t> but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gone </a:t>
            </a:r>
            <a:r>
              <a:rPr dirty="0" sz="1450" spc="-10">
                <a:latin typeface="Times New Roman"/>
                <a:cs typeface="Times New Roman"/>
              </a:rPr>
              <a:t>too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forward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delay.’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brought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‘To-day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days?’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‘The marplot, madam, has the instinct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nature,’ returned Gondremark.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‘But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exaggerate the peril. Think, madam, how far we have prospered,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against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odds!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Featherhead?—but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no!’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blew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39165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fingers lightly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laugh.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‘Featherhead,’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‘On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sufferance </a:t>
            </a:r>
            <a:r>
              <a:rPr dirty="0" sz="1450" spc="-25">
                <a:latin typeface="Times New Roman"/>
                <a:cs typeface="Times New Roman"/>
              </a:rPr>
              <a:t>only, </a:t>
            </a:r>
            <a:r>
              <a:rPr dirty="0" sz="1450" spc="-10">
                <a:latin typeface="Times New Roman"/>
                <a:cs typeface="Times New Roman"/>
              </a:rPr>
              <a:t>and so long as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shall please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indulgent,’ said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Baron. ‘There are rights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nature; power to the powerful is the </a:t>
            </a:r>
            <a:r>
              <a:rPr dirty="0" sz="1450" spc="-35">
                <a:latin typeface="Times New Roman"/>
                <a:cs typeface="Times New Roman"/>
              </a:rPr>
              <a:t>law.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 think to cross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destiny—well,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heard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brazen and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earthen </a:t>
            </a:r>
            <a:r>
              <a:rPr dirty="0" sz="1450" spc="-5">
                <a:latin typeface="Times New Roman"/>
                <a:cs typeface="Times New Roman"/>
              </a:rPr>
              <a:t>pot.’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pot?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ungallant,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Princess.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‘Before we are </a:t>
            </a:r>
            <a:r>
              <a:rPr dirty="0" sz="1450" spc="-5">
                <a:latin typeface="Times New Roman"/>
                <a:cs typeface="Times New Roman"/>
              </a:rPr>
              <a:t>done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25">
                <a:latin typeface="Times New Roman"/>
                <a:cs typeface="Times New Roman"/>
              </a:rPr>
              <a:t>glory,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shall have called </a:t>
            </a:r>
            <a:r>
              <a:rPr dirty="0" sz="1450" spc="-5">
                <a:latin typeface="Times New Roman"/>
                <a:cs typeface="Times New Roman"/>
              </a:rPr>
              <a:t>you by </a:t>
            </a:r>
            <a:r>
              <a:rPr dirty="0" sz="1450" spc="-10">
                <a:latin typeface="Times New Roman"/>
                <a:cs typeface="Times New Roman"/>
              </a:rPr>
              <a:t>many different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titles,’</a:t>
            </a:r>
            <a:r>
              <a:rPr dirty="0" sz="1450" spc="-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replied.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The girl flushed with pleasure. ‘But Frédéric is still the Prince, monsieur 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flatteur,’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propose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revolution?—you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men?’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‘Dear madam, when it is already made!’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cried. ‘The Prince reigns indeed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almanac;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my Princess reigns and rules.’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looked at her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fond admiration that made the heart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Seraphina swell. Looking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5">
                <a:latin typeface="Times New Roman"/>
                <a:cs typeface="Times New Roman"/>
              </a:rPr>
              <a:t>huge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slave, she drank the intoxicating joys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5">
                <a:latin typeface="Times New Roman"/>
                <a:cs typeface="Times New Roman"/>
              </a:rPr>
              <a:t>power. </a:t>
            </a:r>
            <a:r>
              <a:rPr dirty="0" sz="1450" spc="-10">
                <a:latin typeface="Times New Roman"/>
                <a:cs typeface="Times New Roman"/>
              </a:rPr>
              <a:t>Meanwhile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continued, 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sort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massive archness that so ill became him, ‘She has </a:t>
            </a:r>
            <a:r>
              <a:rPr dirty="0" sz="1450" spc="-5">
                <a:latin typeface="Times New Roman"/>
                <a:cs typeface="Times New Roman"/>
              </a:rPr>
              <a:t>but one </a:t>
            </a:r>
            <a:r>
              <a:rPr dirty="0" sz="1450" spc="-10">
                <a:latin typeface="Times New Roman"/>
                <a:cs typeface="Times New Roman"/>
              </a:rPr>
              <a:t>fault;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 is </a:t>
            </a:r>
            <a:r>
              <a:rPr dirty="0" sz="1450" spc="-5">
                <a:latin typeface="Times New Roman"/>
                <a:cs typeface="Times New Roman"/>
              </a:rPr>
              <a:t>but one </a:t>
            </a:r>
            <a:r>
              <a:rPr dirty="0" sz="1450" spc="-10">
                <a:latin typeface="Times New Roman"/>
                <a:cs typeface="Times New Roman"/>
              </a:rPr>
              <a:t>danger in the great career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foresee for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10">
                <a:latin typeface="Times New Roman"/>
                <a:cs typeface="Times New Roman"/>
              </a:rPr>
              <a:t>May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name it?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-5">
                <a:latin typeface="Times New Roman"/>
                <a:cs typeface="Times New Roman"/>
              </a:rPr>
              <a:t> I be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irreverent?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herself—her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soft.’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‘Her courage is faint, Baron,’ said the Princess. ‘Suppose we have judged ill,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suppose 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defeated?’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‘Defeated, madam?’ returned the Baron,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touch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5">
                <a:latin typeface="Times New Roman"/>
                <a:cs typeface="Times New Roman"/>
              </a:rPr>
              <a:t>ill-humour. </a:t>
            </a:r>
            <a:r>
              <a:rPr dirty="0" sz="1450" spc="-10">
                <a:latin typeface="Times New Roman"/>
                <a:cs typeface="Times New Roman"/>
              </a:rPr>
              <a:t>‘Is the </a:t>
            </a:r>
            <a:r>
              <a:rPr dirty="0" sz="1450" spc="-5">
                <a:latin typeface="Times New Roman"/>
                <a:cs typeface="Times New Roman"/>
              </a:rPr>
              <a:t>dog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defeated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hare? Our troops are all cantoned along the frontier; in five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hours the vanguard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five thousand bayonets shall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hammering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gates 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Brandenau; and in all Gerolstein there are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fifteen hundred men who can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manœuvre.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simple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sum.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-5">
                <a:latin typeface="Times New Roman"/>
                <a:cs typeface="Times New Roman"/>
              </a:rPr>
              <a:t> be no </a:t>
            </a:r>
            <a:r>
              <a:rPr dirty="0" sz="1450" spc="-10">
                <a:latin typeface="Times New Roman"/>
                <a:cs typeface="Times New Roman"/>
              </a:rPr>
              <a:t>resistance.’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‘It is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great exploit,’ she said. ‘Is that what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call glory? It is like beating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‘The courage, madam, is diplomatic,’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replied. </a:t>
            </a:r>
            <a:r>
              <a:rPr dirty="0" sz="1450" spc="-50">
                <a:latin typeface="Times New Roman"/>
                <a:cs typeface="Times New Roman"/>
              </a:rPr>
              <a:t>‘We </a:t>
            </a:r>
            <a:r>
              <a:rPr dirty="0" sz="1450" spc="-10">
                <a:latin typeface="Times New Roman"/>
                <a:cs typeface="Times New Roman"/>
              </a:rPr>
              <a:t>take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grave step; we fix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eyes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Europe, for the first time,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Grünewald; and in the negotiations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next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three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months,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mark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stand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fall.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there,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 have to depend </a:t>
            </a:r>
            <a:r>
              <a:rPr dirty="0" sz="1450" spc="-5">
                <a:latin typeface="Times New Roman"/>
                <a:cs typeface="Times New Roman"/>
              </a:rPr>
              <a:t>upon your </a:t>
            </a:r>
            <a:r>
              <a:rPr dirty="0" sz="1450" spc="-10">
                <a:latin typeface="Times New Roman"/>
                <a:cs typeface="Times New Roman"/>
              </a:rPr>
              <a:t>counsels,’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added, almost </a:t>
            </a:r>
            <a:r>
              <a:rPr dirty="0" sz="1450" spc="-20">
                <a:latin typeface="Times New Roman"/>
                <a:cs typeface="Times New Roman"/>
              </a:rPr>
              <a:t>gloomily. </a:t>
            </a:r>
            <a:r>
              <a:rPr dirty="0" sz="1450" spc="-10">
                <a:latin typeface="Times New Roman"/>
                <a:cs typeface="Times New Roman"/>
              </a:rPr>
              <a:t>‘If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seen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work,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fertility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mind,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tremble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consequence.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field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recognise their </a:t>
            </a:r>
            <a:r>
              <a:rPr dirty="0" sz="1450" spc="-20">
                <a:latin typeface="Times New Roman"/>
                <a:cs typeface="Times New Roman"/>
              </a:rPr>
              <a:t>inability. </a:t>
            </a:r>
            <a:r>
              <a:rPr dirty="0" sz="1450" spc="-10">
                <a:latin typeface="Times New Roman"/>
                <a:cs typeface="Times New Roman"/>
              </a:rPr>
              <a:t>All the great negotiators, when they have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been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women, have had women at their elbows. Madame </a:t>
            </a:r>
            <a:r>
              <a:rPr dirty="0" sz="1450" spc="-5">
                <a:latin typeface="Times New Roman"/>
                <a:cs typeface="Times New Roman"/>
              </a:rPr>
              <a:t>de </a:t>
            </a:r>
            <a:r>
              <a:rPr dirty="0" sz="1450" spc="-10">
                <a:latin typeface="Times New Roman"/>
                <a:cs typeface="Times New Roman"/>
              </a:rPr>
              <a:t>Pompadour was ill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served; she had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found her Gondremark;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what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mighty politician!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Catherine de’ Medici, </a:t>
            </a:r>
            <a:r>
              <a:rPr dirty="0" sz="1450" spc="-5">
                <a:latin typeface="Times New Roman"/>
                <a:cs typeface="Times New Roman"/>
              </a:rPr>
              <a:t>too, </a:t>
            </a:r>
            <a:r>
              <a:rPr dirty="0" sz="1450" spc="-10">
                <a:latin typeface="Times New Roman"/>
                <a:cs typeface="Times New Roman"/>
              </a:rPr>
              <a:t>what justice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sight, what readiness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means, what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elasticity against defeat! But alas! madam, her Featherheads were her own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children;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touch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vulgarity,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trait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good-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39165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wife,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suffered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family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affections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confine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liberty.’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These singular views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0">
                <a:latin typeface="Times New Roman"/>
                <a:cs typeface="Times New Roman"/>
              </a:rPr>
              <a:t>history,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strictly ad usum Seraphinæ, did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weave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 usual soothing spell over the Princess. It was plain that she had taken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momentary distaste to her own resolutions; for she continued to oppose 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counsellor, </a:t>
            </a:r>
            <a:r>
              <a:rPr dirty="0" sz="1450" spc="-10">
                <a:latin typeface="Times New Roman"/>
                <a:cs typeface="Times New Roman"/>
              </a:rPr>
              <a:t>looking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him </a:t>
            </a:r>
            <a:r>
              <a:rPr dirty="0" sz="1450" spc="-5">
                <a:latin typeface="Times New Roman"/>
                <a:cs typeface="Times New Roman"/>
              </a:rPr>
              <a:t>out of </a:t>
            </a:r>
            <a:r>
              <a:rPr dirty="0" sz="1450" spc="-10">
                <a:latin typeface="Times New Roman"/>
                <a:cs typeface="Times New Roman"/>
              </a:rPr>
              <a:t>half-closed eyes and with the shadow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sneer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lips. ‘What </a:t>
            </a:r>
            <a:r>
              <a:rPr dirty="0" sz="1450" spc="-5">
                <a:latin typeface="Times New Roman"/>
                <a:cs typeface="Times New Roman"/>
              </a:rPr>
              <a:t>boys </a:t>
            </a:r>
            <a:r>
              <a:rPr dirty="0" sz="1450" spc="-10">
                <a:latin typeface="Times New Roman"/>
                <a:cs typeface="Times New Roman"/>
              </a:rPr>
              <a:t>men are!’ she said; ‘what lovers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big words!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Courage, indeed! 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had to scour pans, Herr </a:t>
            </a:r>
            <a:r>
              <a:rPr dirty="0" sz="1450" spc="-70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Gondremark,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suppose,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Domestic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Courage?’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madam,’</a:t>
            </a:r>
            <a:r>
              <a:rPr dirty="0" sz="1450" spc="-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stoutly,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‘if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scoured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well.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put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name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virtue;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overdo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it: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enchanting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themselves.’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30">
                <a:latin typeface="Times New Roman"/>
                <a:cs typeface="Times New Roman"/>
              </a:rPr>
              <a:t>‘Well,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let me see,’ she said. ‘I wish to understand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courage. Why we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 leave, like children! Our grannie in Berlin,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uncle in </a:t>
            </a:r>
            <a:r>
              <a:rPr dirty="0" sz="1450" spc="-20">
                <a:latin typeface="Times New Roman"/>
                <a:cs typeface="Times New Roman"/>
              </a:rPr>
              <a:t>Vienna,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whole </a:t>
            </a:r>
            <a:r>
              <a:rPr dirty="0" sz="1450" spc="-25">
                <a:latin typeface="Times New Roman"/>
                <a:cs typeface="Times New Roman"/>
              </a:rPr>
              <a:t>family, </a:t>
            </a:r>
            <a:r>
              <a:rPr dirty="0" sz="1450" spc="-10">
                <a:latin typeface="Times New Roman"/>
                <a:cs typeface="Times New Roman"/>
              </a:rPr>
              <a:t>have patted </a:t>
            </a:r>
            <a:r>
              <a:rPr dirty="0" sz="1450" spc="-5">
                <a:latin typeface="Times New Roman"/>
                <a:cs typeface="Times New Roman"/>
              </a:rPr>
              <a:t>us on </a:t>
            </a:r>
            <a:r>
              <a:rPr dirty="0" sz="1450" spc="-10">
                <a:latin typeface="Times New Roman"/>
                <a:cs typeface="Times New Roman"/>
              </a:rPr>
              <a:t>the head and sent </a:t>
            </a:r>
            <a:r>
              <a:rPr dirty="0" sz="1450" spc="-5">
                <a:latin typeface="Times New Roman"/>
                <a:cs typeface="Times New Roman"/>
              </a:rPr>
              <a:t>us </a:t>
            </a:r>
            <a:r>
              <a:rPr dirty="0" sz="1450" spc="-10">
                <a:latin typeface="Times New Roman"/>
                <a:cs typeface="Times New Roman"/>
              </a:rPr>
              <a:t>forward. Courage?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wonder when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hear</a:t>
            </a:r>
            <a:r>
              <a:rPr dirty="0" sz="1450" spc="-5">
                <a:latin typeface="Times New Roman"/>
                <a:cs typeface="Times New Roman"/>
              </a:rPr>
              <a:t> you!’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‘My Princess is unlike herself,’ returned the Baron. ‘She has forgotten where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peril lies. </a:t>
            </a:r>
            <a:r>
              <a:rPr dirty="0" sz="1450" spc="-20">
                <a:latin typeface="Times New Roman"/>
                <a:cs typeface="Times New Roman"/>
              </a:rPr>
              <a:t>True, </a:t>
            </a:r>
            <a:r>
              <a:rPr dirty="0" sz="1450" spc="-10">
                <a:latin typeface="Times New Roman"/>
                <a:cs typeface="Times New Roman"/>
              </a:rPr>
              <a:t>we have received encouragement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every hand;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 knows too well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what untenable conditions; and she knows besides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how, </a:t>
            </a:r>
            <a:r>
              <a:rPr dirty="0" sz="1450" spc="-10">
                <a:latin typeface="Times New Roman"/>
                <a:cs typeface="Times New Roman"/>
              </a:rPr>
              <a:t>in the publicity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diet, these whispered conferences are forgotten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disowned. The danger is very real’—he raged inwardly at having to blow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 coal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been quenching—‘none the less real in that it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precisely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military,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for that reason the easier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faced. Had we to count </a:t>
            </a:r>
            <a:r>
              <a:rPr dirty="0" sz="1450" spc="-5">
                <a:latin typeface="Times New Roman"/>
                <a:cs typeface="Times New Roman"/>
              </a:rPr>
              <a:t>upon 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troops,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although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share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Highness’s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expectations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conduct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Alvenau, we cannot </a:t>
            </a:r>
            <a:r>
              <a:rPr dirty="0" sz="1450" spc="-15">
                <a:latin typeface="Times New Roman"/>
                <a:cs typeface="Times New Roman"/>
              </a:rPr>
              <a:t>forget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been proved in chief command. But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 negotiation is concerned, the conduct lies with us; and with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help,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 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danger.’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‘It may </a:t>
            </a:r>
            <a:r>
              <a:rPr dirty="0" sz="1450" spc="-5">
                <a:latin typeface="Times New Roman"/>
                <a:cs typeface="Times New Roman"/>
              </a:rPr>
              <a:t>be so,’ </a:t>
            </a:r>
            <a:r>
              <a:rPr dirty="0" sz="1450" spc="-10">
                <a:latin typeface="Times New Roman"/>
                <a:cs typeface="Times New Roman"/>
              </a:rPr>
              <a:t>said Seraphina, sighing. ‘It is elsewhere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see </a:t>
            </a:r>
            <a:r>
              <a:rPr dirty="0" sz="1450" spc="-20">
                <a:latin typeface="Times New Roman"/>
                <a:cs typeface="Times New Roman"/>
              </a:rPr>
              <a:t>danger.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people,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abominable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people—suppose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instantly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rebel?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figure we should make in the eyes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Europe to have undertaken an invasion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throne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tottering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fall!’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570"/>
              </a:spcBef>
              <a:tabLst>
                <a:tab pos="5177155" algn="l"/>
                <a:tab pos="5456555" algn="l"/>
              </a:tabLst>
            </a:pPr>
            <a:r>
              <a:rPr dirty="0" sz="1450" spc="-30">
                <a:latin typeface="Times New Roman"/>
                <a:cs typeface="Times New Roman"/>
              </a:rPr>
              <a:t>‘Nay,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madam,’</a:t>
            </a:r>
            <a:r>
              <a:rPr dirty="0" sz="1450" spc="-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smiling,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‘here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beneath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feeds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discontent?</a:t>
            </a:r>
            <a:r>
              <a:rPr dirty="0" sz="1450" spc="3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taxes?</a:t>
            </a:r>
            <a:r>
              <a:rPr dirty="0" sz="1450" spc="3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seized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Gerolstein,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taxes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remitted,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sons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covered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renown,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houses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adorned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pillage,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each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tastes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share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military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r</a:t>
            </a:r>
            <a:r>
              <a:rPr dirty="0" sz="1450" spc="-10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ho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-10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g</a:t>
            </a:r>
            <a:r>
              <a:rPr dirty="0" sz="1450" spc="-10">
                <a:latin typeface="Times New Roman"/>
                <a:cs typeface="Times New Roman"/>
              </a:rPr>
              <a:t>ai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ppy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famil</a:t>
            </a:r>
            <a:r>
              <a:rPr dirty="0" sz="1450" spc="-5">
                <a:latin typeface="Times New Roman"/>
                <a:cs typeface="Times New Roman"/>
              </a:rPr>
              <a:t>y!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“</a:t>
            </a:r>
            <a:r>
              <a:rPr dirty="0" sz="1450" spc="-145">
                <a:latin typeface="Times New Roman"/>
                <a:cs typeface="Times New Roman"/>
              </a:rPr>
              <a:t>A</a:t>
            </a:r>
            <a:r>
              <a:rPr dirty="0" sz="1450" spc="-10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,”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</a:t>
            </a:r>
            <a:r>
              <a:rPr dirty="0" sz="1450" spc="-5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</a:t>
            </a:r>
            <a:r>
              <a:rPr dirty="0" sz="1450" spc="-10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eac</a:t>
            </a:r>
            <a:r>
              <a:rPr dirty="0" sz="1450" spc="-5">
                <a:latin typeface="Times New Roman"/>
                <a:cs typeface="Times New Roman"/>
              </a:rPr>
              <a:t>h  </a:t>
            </a:r>
            <a:r>
              <a:rPr dirty="0" sz="1450" spc="-15">
                <a:latin typeface="Times New Roman"/>
                <a:cs typeface="Times New Roman"/>
              </a:rPr>
              <a:t>other’s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ears,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“the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knew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about;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it;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shoulders;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before.”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why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this?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pointed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herself;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reasons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converted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adventure.’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think,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Gondremark,’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Seraphina,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tartly,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‘you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often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31862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quite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voice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spoke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broken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falsetto.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630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will pardon me,’ said Otto. ‘I am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traveller and have entirely lost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way.’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20">
                <a:latin typeface="Times New Roman"/>
                <a:cs typeface="Times New Roman"/>
              </a:rPr>
              <a:t>‘Sir,’ </a:t>
            </a:r>
            <a:r>
              <a:rPr dirty="0" sz="1450" spc="-10">
                <a:latin typeface="Times New Roman"/>
                <a:cs typeface="Times New Roman"/>
              </a:rPr>
              <a:t>said the old man,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very </a:t>
            </a:r>
            <a:r>
              <a:rPr dirty="0" sz="1450" spc="-20">
                <a:latin typeface="Times New Roman"/>
                <a:cs typeface="Times New Roman"/>
              </a:rPr>
              <a:t>stately, </a:t>
            </a:r>
            <a:r>
              <a:rPr dirty="0" sz="1450" spc="-10">
                <a:latin typeface="Times New Roman"/>
                <a:cs typeface="Times New Roman"/>
              </a:rPr>
              <a:t>shaky </a:t>
            </a:r>
            <a:r>
              <a:rPr dirty="0" sz="1450" spc="-15">
                <a:latin typeface="Times New Roman"/>
                <a:cs typeface="Times New Roman"/>
              </a:rPr>
              <a:t>manner, </a:t>
            </a:r>
            <a:r>
              <a:rPr dirty="0" sz="1450" spc="-10">
                <a:latin typeface="Times New Roman"/>
                <a:cs typeface="Times New Roman"/>
              </a:rPr>
              <a:t>‘you are at the River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Farm,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Killian Gottesheim, at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disposal. </a:t>
            </a:r>
            <a:r>
              <a:rPr dirty="0" sz="1450" spc="-70">
                <a:latin typeface="Times New Roman"/>
                <a:cs typeface="Times New Roman"/>
              </a:rPr>
              <a:t>We </a:t>
            </a:r>
            <a:r>
              <a:rPr dirty="0" sz="1450" spc="-10">
                <a:latin typeface="Times New Roman"/>
                <a:cs typeface="Times New Roman"/>
              </a:rPr>
              <a:t>are here,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at about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equal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distance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Mittwalden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Brandenau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Gerolstein: six leagues to </a:t>
            </a:r>
            <a:r>
              <a:rPr dirty="0" sz="1450" spc="-15">
                <a:latin typeface="Times New Roman"/>
                <a:cs typeface="Times New Roman"/>
              </a:rPr>
              <a:t>either, </a:t>
            </a:r>
            <a:r>
              <a:rPr dirty="0" sz="1450" spc="-10">
                <a:latin typeface="Times New Roman"/>
                <a:cs typeface="Times New Roman"/>
              </a:rPr>
              <a:t>and the road excellent;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there is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 spc="-10">
                <a:latin typeface="Times New Roman"/>
                <a:cs typeface="Times New Roman"/>
              </a:rPr>
              <a:t>wine </a:t>
            </a:r>
            <a:r>
              <a:rPr dirty="0" sz="1450" spc="-5">
                <a:latin typeface="Times New Roman"/>
                <a:cs typeface="Times New Roman"/>
              </a:rPr>
              <a:t> bush, not a </a:t>
            </a:r>
            <a:r>
              <a:rPr dirty="0" sz="1450" spc="-15">
                <a:latin typeface="Times New Roman"/>
                <a:cs typeface="Times New Roman"/>
              </a:rPr>
              <a:t>carter’s </a:t>
            </a:r>
            <a:r>
              <a:rPr dirty="0" sz="1450" spc="-10">
                <a:latin typeface="Times New Roman"/>
                <a:cs typeface="Times New Roman"/>
              </a:rPr>
              <a:t>alehouse, anywhere between.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have to accept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hospitality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night;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rough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hospitality,</a:t>
            </a:r>
            <a:r>
              <a:rPr dirty="0" sz="1450" spc="-10">
                <a:latin typeface="Times New Roman"/>
                <a:cs typeface="Times New Roman"/>
              </a:rPr>
              <a:t> 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make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freely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welcome;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for,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sir,’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0">
                <a:latin typeface="Times New Roman"/>
                <a:cs typeface="Times New Roman"/>
              </a:rPr>
              <a:t>bow,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sends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guest.’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‘Amen.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heartily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bowing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turn.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‘Fritz,’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towards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interior,</a:t>
            </a:r>
            <a:r>
              <a:rPr dirty="0" sz="1450" spc="-10">
                <a:latin typeface="Times New Roman"/>
                <a:cs typeface="Times New Roman"/>
              </a:rPr>
              <a:t> ‘lead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round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gentleman’s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horse;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you,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condescend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enter.’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Otto entered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chamber occupying the greater part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ground-floor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building.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probably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divided;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farther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raised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long step above the </a:t>
            </a:r>
            <a:r>
              <a:rPr dirty="0" sz="1450" spc="-20">
                <a:latin typeface="Times New Roman"/>
                <a:cs typeface="Times New Roman"/>
              </a:rPr>
              <a:t>nearer, </a:t>
            </a:r>
            <a:r>
              <a:rPr dirty="0" sz="1450" spc="-10">
                <a:latin typeface="Times New Roman"/>
                <a:cs typeface="Times New Roman"/>
              </a:rPr>
              <a:t>and the blazing fire and the white supper-table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seemed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stand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daïs.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around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dark,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brass-mounted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cabinets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cupboards;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shelves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carrying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ancient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crockery;</a:t>
            </a:r>
            <a:r>
              <a:rPr dirty="0" sz="1450" spc="-5">
                <a:latin typeface="Times New Roman"/>
                <a:cs typeface="Times New Roman"/>
              </a:rPr>
              <a:t> guns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antlers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broadside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ballads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wall;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tall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clock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roses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dial; and down in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corner the comfortable promise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wine barrel. It 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homely,</a:t>
            </a:r>
            <a:r>
              <a:rPr dirty="0" sz="1450" spc="-10">
                <a:latin typeface="Times New Roman"/>
                <a:cs typeface="Times New Roman"/>
              </a:rPr>
              <a:t> elegant,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quaint.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A powerful youth hurried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to attend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grey mare; and when </a:t>
            </a:r>
            <a:r>
              <a:rPr dirty="0" sz="1450" spc="-35">
                <a:latin typeface="Times New Roman"/>
                <a:cs typeface="Times New Roman"/>
              </a:rPr>
              <a:t>Mr. </a:t>
            </a:r>
            <a:r>
              <a:rPr dirty="0" sz="1450" spc="-10">
                <a:latin typeface="Times New Roman"/>
                <a:cs typeface="Times New Roman"/>
              </a:rPr>
              <a:t>Killian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Gottesheim had presented him to his daughter Ottilia, Otto followed to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stable as became,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perhaps the Prince,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horseman. When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returned,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smoking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omelette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slices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home-cured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ham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waiting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him;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followed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ragout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cheese;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until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guest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entirely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satisfied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hunger,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whole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party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drew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 the fire over the wine </a:t>
            </a:r>
            <a:r>
              <a:rPr dirty="0" sz="1450" spc="-5">
                <a:latin typeface="Times New Roman"/>
                <a:cs typeface="Times New Roman"/>
              </a:rPr>
              <a:t>jug, </a:t>
            </a:r>
            <a:r>
              <a:rPr dirty="0" sz="1450" spc="-10">
                <a:latin typeface="Times New Roman"/>
                <a:cs typeface="Times New Roman"/>
              </a:rPr>
              <a:t>that Killian </a:t>
            </a:r>
            <a:r>
              <a:rPr dirty="0" sz="1450" spc="-15">
                <a:latin typeface="Times New Roman"/>
                <a:cs typeface="Times New Roman"/>
              </a:rPr>
              <a:t>Gottesheim’s </a:t>
            </a:r>
            <a:r>
              <a:rPr dirty="0" sz="1450" spc="-10">
                <a:latin typeface="Times New Roman"/>
                <a:cs typeface="Times New Roman"/>
              </a:rPr>
              <a:t>elaborate courtesy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permitted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address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question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ridden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far,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inquired.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‘I have, as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30">
                <a:latin typeface="Times New Roman"/>
                <a:cs typeface="Times New Roman"/>
              </a:rPr>
              <a:t>say, </a:t>
            </a:r>
            <a:r>
              <a:rPr dirty="0" sz="1450" spc="-10">
                <a:latin typeface="Times New Roman"/>
                <a:cs typeface="Times New Roman"/>
              </a:rPr>
              <a:t>ridden </a:t>
            </a:r>
            <a:r>
              <a:rPr dirty="0" sz="1450" spc="-20">
                <a:latin typeface="Times New Roman"/>
                <a:cs typeface="Times New Roman"/>
              </a:rPr>
              <a:t>far,’ </a:t>
            </a:r>
            <a:r>
              <a:rPr dirty="0" sz="1450" spc="-10">
                <a:latin typeface="Times New Roman"/>
                <a:cs typeface="Times New Roman"/>
              </a:rPr>
              <a:t>replied Otto; ‘and, as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seen,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prepared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do </a:t>
            </a:r>
            <a:r>
              <a:rPr dirty="0" sz="1450" spc="-10">
                <a:latin typeface="Times New Roman"/>
                <a:cs typeface="Times New Roman"/>
              </a:rPr>
              <a:t>justice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daughters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cookery.’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20">
                <a:latin typeface="Times New Roman"/>
                <a:cs typeface="Times New Roman"/>
              </a:rPr>
              <a:t>‘Possibly,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direction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Brandenau?’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continued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Killian.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‘Precisely: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slept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to-night,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wandered,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Mittwalden,’ answered the Prince, weaving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patch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truth, according to 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habit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liars.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‘Business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leads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Mittwalden?’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next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question.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‘Mere</a:t>
            </a:r>
            <a:r>
              <a:rPr dirty="0" sz="1450" spc="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curiosity,’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4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 spc="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4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4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</a:t>
            </a:r>
            <a:r>
              <a:rPr dirty="0" sz="1450" spc="45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4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visited</a:t>
            </a:r>
            <a:r>
              <a:rPr dirty="0" sz="1450" spc="4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principality</a:t>
            </a:r>
            <a:r>
              <a:rPr dirty="0" sz="1450" spc="45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31862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attribute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sagacity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Princess.’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second Gondremark staggered under the shrewdness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attack;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next,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perfectly recovered. ‘Do I?’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said. ‘It is very possible.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observed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similar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tendency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Highness.’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It was so openly spoken, and appeared so just, that Seraphina breathed again.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vanity had been alarmed, and the greatness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relief improved 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spirits.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‘Well,’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purpose.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70">
                <a:latin typeface="Times New Roman"/>
                <a:cs typeface="Times New Roman"/>
              </a:rPr>
              <a:t>We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keeping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Frédéric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ignorant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line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battle.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co-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admiral, let </a:t>
            </a:r>
            <a:r>
              <a:rPr dirty="0" sz="1450" spc="-5">
                <a:latin typeface="Times New Roman"/>
                <a:cs typeface="Times New Roman"/>
              </a:rPr>
              <a:t>us </a:t>
            </a:r>
            <a:r>
              <a:rPr dirty="0" sz="1450" spc="-10">
                <a:latin typeface="Times New Roman"/>
                <a:cs typeface="Times New Roman"/>
              </a:rPr>
              <a:t>consult. </a:t>
            </a:r>
            <a:r>
              <a:rPr dirty="0" sz="1450" spc="-5">
                <a:latin typeface="Times New Roman"/>
                <a:cs typeface="Times New Roman"/>
              </a:rPr>
              <a:t>. . . </a:t>
            </a:r>
            <a:r>
              <a:rPr dirty="0" sz="1450" spc="-10">
                <a:latin typeface="Times New Roman"/>
                <a:cs typeface="Times New Roman"/>
              </a:rPr>
              <a:t>How am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to receive him now? And what are we to </a:t>
            </a:r>
            <a:r>
              <a:rPr dirty="0" sz="1450" spc="-5">
                <a:latin typeface="Times New Roman"/>
                <a:cs typeface="Times New Roman"/>
              </a:rPr>
              <a:t> do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council?’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25">
                <a:latin typeface="Times New Roman"/>
                <a:cs typeface="Times New Roman"/>
              </a:rPr>
              <a:t>‘Now,’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answered.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now!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seen her at work. Send him </a:t>
            </a:r>
            <a:r>
              <a:rPr dirty="0" sz="1450" spc="-15">
                <a:latin typeface="Times New Roman"/>
                <a:cs typeface="Times New Roman"/>
              </a:rPr>
              <a:t>off </a:t>
            </a:r>
            <a:r>
              <a:rPr dirty="0" sz="1450" spc="-10">
                <a:latin typeface="Times New Roman"/>
                <a:cs typeface="Times New Roman"/>
              </a:rPr>
              <a:t>to his theatricals! But in all gentleness,’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added. </a:t>
            </a:r>
            <a:r>
              <a:rPr dirty="0" sz="1450" spc="-30">
                <a:latin typeface="Times New Roman"/>
                <a:cs typeface="Times New Roman"/>
              </a:rPr>
              <a:t>‘Would </a:t>
            </a:r>
            <a:r>
              <a:rPr dirty="0" sz="1450" spc="-10">
                <a:latin typeface="Times New Roman"/>
                <a:cs typeface="Times New Roman"/>
              </a:rPr>
              <a:t>it, for instance, would it displease my sovereign to </a:t>
            </a:r>
            <a:r>
              <a:rPr dirty="0" sz="1450" spc="-15">
                <a:latin typeface="Times New Roman"/>
                <a:cs typeface="Times New Roman"/>
              </a:rPr>
              <a:t>affect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headache?’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‘Never!’ said she. ‘The woman who can manage, like the man who can fight,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shrink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encounter.</a:t>
            </a:r>
            <a:r>
              <a:rPr dirty="0" sz="1450" spc="-10">
                <a:latin typeface="Times New Roman"/>
                <a:cs typeface="Times New Roman"/>
              </a:rPr>
              <a:t> The</a:t>
            </a:r>
            <a:r>
              <a:rPr dirty="0" sz="1450" spc="-5">
                <a:latin typeface="Times New Roman"/>
                <a:cs typeface="Times New Roman"/>
              </a:rPr>
              <a:t> knight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disgrace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weapons.’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‘Then let me pray my belle dame sans merci,’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returned, ‘to </a:t>
            </a:r>
            <a:r>
              <a:rPr dirty="0" sz="1450" spc="-15">
                <a:latin typeface="Times New Roman"/>
                <a:cs typeface="Times New Roman"/>
              </a:rPr>
              <a:t>affect </a:t>
            </a:r>
            <a:r>
              <a:rPr dirty="0" sz="1450" spc="-10">
                <a:latin typeface="Times New Roman"/>
                <a:cs typeface="Times New Roman"/>
              </a:rPr>
              <a:t>the only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virtue that she lacks. Be pitiful to the </a:t>
            </a:r>
            <a:r>
              <a:rPr dirty="0" sz="1450" spc="-5">
                <a:latin typeface="Times New Roman"/>
                <a:cs typeface="Times New Roman"/>
              </a:rPr>
              <a:t>poor young </a:t>
            </a:r>
            <a:r>
              <a:rPr dirty="0" sz="1450" spc="-10">
                <a:latin typeface="Times New Roman"/>
                <a:cs typeface="Times New Roman"/>
              </a:rPr>
              <a:t>man; </a:t>
            </a:r>
            <a:r>
              <a:rPr dirty="0" sz="1450" spc="-15">
                <a:latin typeface="Times New Roman"/>
                <a:cs typeface="Times New Roman"/>
              </a:rPr>
              <a:t>affect </a:t>
            </a:r>
            <a:r>
              <a:rPr dirty="0" sz="1450" spc="-10">
                <a:latin typeface="Times New Roman"/>
                <a:cs typeface="Times New Roman"/>
              </a:rPr>
              <a:t>an interest in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hunting;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weary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politics; find in his </a:t>
            </a:r>
            <a:r>
              <a:rPr dirty="0" sz="1450" spc="-20">
                <a:latin typeface="Times New Roman"/>
                <a:cs typeface="Times New Roman"/>
              </a:rPr>
              <a:t>society, </a:t>
            </a:r>
            <a:r>
              <a:rPr dirty="0" sz="1450" spc="-10">
                <a:latin typeface="Times New Roman"/>
                <a:cs typeface="Times New Roman"/>
              </a:rPr>
              <a:t>as it were,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grateful repose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considerations.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authorise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battle?’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30">
                <a:latin typeface="Times New Roman"/>
                <a:cs typeface="Times New Roman"/>
              </a:rPr>
              <a:t>‘Well,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trifle,’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council—there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point.’</a:t>
            </a:r>
            <a:endParaRPr sz="1450">
              <a:latin typeface="Times New Roman"/>
              <a:cs typeface="Times New Roman"/>
            </a:endParaRPr>
          </a:p>
          <a:p>
            <a:pPr marL="12700" marR="5715">
              <a:lnSpc>
                <a:spcPts val="1730"/>
              </a:lnSpc>
              <a:spcBef>
                <a:spcPts val="630"/>
              </a:spcBef>
              <a:tabLst>
                <a:tab pos="534670" algn="l"/>
                <a:tab pos="945515" algn="l"/>
                <a:tab pos="1335405" algn="l"/>
                <a:tab pos="1776730" algn="l"/>
                <a:tab pos="2329180" algn="l"/>
                <a:tab pos="2740025" algn="l"/>
                <a:tab pos="3221990" algn="l"/>
                <a:tab pos="3581400" algn="l"/>
                <a:tab pos="4606290" algn="l"/>
                <a:tab pos="5039995" algn="l"/>
                <a:tab pos="5456555" algn="l"/>
              </a:tabLst>
            </a:pPr>
            <a:r>
              <a:rPr dirty="0" sz="1450" spc="-10">
                <a:latin typeface="Times New Roman"/>
                <a:cs typeface="Times New Roman"/>
              </a:rPr>
              <a:t>‘The council?’ cried Gondremark.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‘Permit me, madam.’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rose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proceeded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flutter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room,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counterfeiting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voice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gesture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unhappily.</a:t>
            </a:r>
            <a:r>
              <a:rPr dirty="0" sz="1450" spc="4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‘What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to-day,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Gondremark?</a:t>
            </a:r>
            <a:r>
              <a:rPr dirty="0" sz="1450" spc="4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Ah,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Cancellarius,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new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wig!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deceive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me;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wig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Grünewald;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sovereign’s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eye.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papers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about?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O,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see.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O,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certainly.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Surely,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surely.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wager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none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remarked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wig.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By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means.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that.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Dear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that?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30">
                <a:latin typeface="Times New Roman"/>
                <a:cs typeface="Times New Roman"/>
              </a:rPr>
              <a:t>W</a:t>
            </a:r>
            <a:r>
              <a:rPr dirty="0" sz="1450" spc="-10">
                <a:latin typeface="Times New Roman"/>
                <a:cs typeface="Times New Roman"/>
              </a:rPr>
              <a:t>ell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ca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si</a:t>
            </a:r>
            <a:r>
              <a:rPr dirty="0" sz="1450" spc="-5">
                <a:latin typeface="Times New Roman"/>
                <a:cs typeface="Times New Roman"/>
              </a:rPr>
              <a:t>gn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5">
                <a:latin typeface="Times New Roman"/>
                <a:cs typeface="Times New Roman"/>
              </a:rPr>
              <a:t>em</a:t>
            </a:r>
            <a:r>
              <a:rPr dirty="0" sz="1450" spc="-5">
                <a:latin typeface="Times New Roman"/>
                <a:cs typeface="Times New Roman"/>
              </a:rPr>
              <a:t>;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ve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u</a:t>
            </a:r>
            <a:r>
              <a:rPr dirty="0" sz="1450" spc="-10">
                <a:latin typeface="Times New Roman"/>
                <a:cs typeface="Times New Roman"/>
              </a:rPr>
              <a:t>rati</a:t>
            </a:r>
            <a:r>
              <a:rPr dirty="0" sz="1450" spc="-5">
                <a:latin typeface="Times New Roman"/>
                <a:cs typeface="Times New Roman"/>
              </a:rPr>
              <a:t>on.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6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ou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r  </a:t>
            </a:r>
            <a:r>
              <a:rPr dirty="0" sz="1450" spc="-10">
                <a:latin typeface="Times New Roman"/>
                <a:cs typeface="Times New Roman"/>
              </a:rPr>
              <a:t>Cancellarius,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knew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wig.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so,’</a:t>
            </a:r>
            <a:r>
              <a:rPr dirty="0" sz="1450" spc="-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concluded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resuming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voice,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‘our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sovereign,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particular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grace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God,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enlightens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supports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privy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councillors.’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turned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approval,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frozen.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25">
                <a:latin typeface="Times New Roman"/>
                <a:cs typeface="Times New Roman"/>
              </a:rPr>
              <a:t>witty,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 spc="-5">
                <a:latin typeface="Times New Roman"/>
                <a:cs typeface="Times New Roman"/>
              </a:rPr>
              <a:t> von </a:t>
            </a:r>
            <a:r>
              <a:rPr dirty="0" sz="1450" spc="-10">
                <a:latin typeface="Times New Roman"/>
                <a:cs typeface="Times New Roman"/>
              </a:rPr>
              <a:t>Gondremark,’ 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 forgotten where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are. But these rehearsals are apt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misleading.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Your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master,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Grünewald,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sometimes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exacting.’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Gondremark cursed her in his soul. Of all injured vanities, that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reproved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buffoon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savage;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grave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issues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involved,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petty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889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stabs become unbearable. But Gondremark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iron;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showed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did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even, like the common </a:t>
            </a:r>
            <a:r>
              <a:rPr dirty="0" sz="1450" spc="-15">
                <a:latin typeface="Times New Roman"/>
                <a:cs typeface="Times New Roman"/>
              </a:rPr>
              <a:t>trickster, </a:t>
            </a:r>
            <a:r>
              <a:rPr dirty="0" sz="1450" spc="-10">
                <a:latin typeface="Times New Roman"/>
                <a:cs typeface="Times New Roman"/>
              </a:rPr>
              <a:t>retreat because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presumed,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held to his </a:t>
            </a:r>
            <a:r>
              <a:rPr dirty="0" sz="1450" spc="-5">
                <a:latin typeface="Times New Roman"/>
                <a:cs typeface="Times New Roman"/>
              </a:rPr>
              <a:t>point </a:t>
            </a:r>
            <a:r>
              <a:rPr dirty="0" sz="1450" spc="-20">
                <a:latin typeface="Times New Roman"/>
                <a:cs typeface="Times New Roman"/>
              </a:rPr>
              <a:t>bravely. </a:t>
            </a:r>
            <a:r>
              <a:rPr dirty="0" sz="1450" spc="-10">
                <a:latin typeface="Times New Roman"/>
                <a:cs typeface="Times New Roman"/>
              </a:rPr>
              <a:t>‘Madam,’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‘if, as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30">
                <a:latin typeface="Times New Roman"/>
                <a:cs typeface="Times New Roman"/>
              </a:rPr>
              <a:t>say,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exacting,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bull by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horns.’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50">
                <a:latin typeface="Times New Roman"/>
                <a:cs typeface="Times New Roman"/>
              </a:rPr>
              <a:t>‘We</a:t>
            </a:r>
            <a:r>
              <a:rPr dirty="0" sz="1450" spc="-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 see,’ she said, and she arranged her skirt like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about to rise.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Temper, </a:t>
            </a:r>
            <a:r>
              <a:rPr dirty="0" sz="1450" spc="-10">
                <a:latin typeface="Times New Roman"/>
                <a:cs typeface="Times New Roman"/>
              </a:rPr>
              <a:t>scorn, disgust, all the more acrid feelings, became her like jewels;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best.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‘Pray God they quarrel,’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 spc="-10">
                <a:latin typeface="Times New Roman"/>
                <a:cs typeface="Times New Roman"/>
              </a:rPr>
              <a:t>Gondremark. ‘The damned minx may fail 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yet, unless they quarrel. It is time to let him </a:t>
            </a:r>
            <a:r>
              <a:rPr dirty="0" sz="1450" spc="-5">
                <a:latin typeface="Times New Roman"/>
                <a:cs typeface="Times New Roman"/>
              </a:rPr>
              <a:t>in. </a:t>
            </a:r>
            <a:r>
              <a:rPr dirty="0" sz="1450" spc="-10">
                <a:latin typeface="Times New Roman"/>
                <a:cs typeface="Times New Roman"/>
              </a:rPr>
              <a:t>Zz—fight,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dogs!’ Consequent </a:t>
            </a:r>
            <a:r>
              <a:rPr dirty="0" sz="1450" spc="-5">
                <a:latin typeface="Times New Roman"/>
                <a:cs typeface="Times New Roman"/>
              </a:rPr>
              <a:t> on </a:t>
            </a:r>
            <a:r>
              <a:rPr dirty="0" sz="1450" spc="-10">
                <a:latin typeface="Times New Roman"/>
                <a:cs typeface="Times New Roman"/>
              </a:rPr>
              <a:t>these reflections,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bent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5">
                <a:latin typeface="Times New Roman"/>
                <a:cs typeface="Times New Roman"/>
              </a:rPr>
              <a:t>stiff </a:t>
            </a:r>
            <a:r>
              <a:rPr dirty="0" sz="1450" spc="-10">
                <a:latin typeface="Times New Roman"/>
                <a:cs typeface="Times New Roman"/>
              </a:rPr>
              <a:t>knee and chivalrously kissed the </a:t>
            </a:r>
            <a:r>
              <a:rPr dirty="0" sz="1450" spc="-20">
                <a:latin typeface="Times New Roman"/>
                <a:cs typeface="Times New Roman"/>
              </a:rPr>
              <a:t>Princess’s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hand. ‘My Princess,’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‘must now dismiss her servant.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much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arrange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hour of </a:t>
            </a:r>
            <a:r>
              <a:rPr dirty="0" sz="1450" spc="-10">
                <a:latin typeface="Times New Roman"/>
                <a:cs typeface="Times New Roman"/>
              </a:rPr>
              <a:t>council.’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‘G</a:t>
            </a:r>
            <a:r>
              <a:rPr dirty="0" sz="1450" spc="-5">
                <a:latin typeface="Times New Roman"/>
                <a:cs typeface="Times New Roman"/>
              </a:rPr>
              <a:t>o,’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se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And as Gondremark tripped </a:t>
            </a:r>
            <a:r>
              <a:rPr dirty="0" sz="1450" spc="-5">
                <a:latin typeface="Times New Roman"/>
                <a:cs typeface="Times New Roman"/>
              </a:rPr>
              <a:t>out of a </a:t>
            </a:r>
            <a:r>
              <a:rPr dirty="0" sz="1450" spc="-10">
                <a:latin typeface="Times New Roman"/>
                <a:cs typeface="Times New Roman"/>
              </a:rPr>
              <a:t>private </a:t>
            </a:r>
            <a:r>
              <a:rPr dirty="0" sz="1450" spc="-20">
                <a:latin typeface="Times New Roman"/>
                <a:cs typeface="Times New Roman"/>
              </a:rPr>
              <a:t>door, </a:t>
            </a:r>
            <a:r>
              <a:rPr dirty="0" sz="1450" spc="-10">
                <a:latin typeface="Times New Roman"/>
                <a:cs typeface="Times New Roman"/>
              </a:rPr>
              <a:t>she touched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bell, and gave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order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51765" marR="144145" indent="323215">
              <a:lnSpc>
                <a:spcPts val="1730"/>
              </a:lnSpc>
            </a:pPr>
            <a:r>
              <a:rPr dirty="0" sz="1450" spc="-15" b="1">
                <a:latin typeface="Times New Roman"/>
                <a:cs typeface="Times New Roman"/>
              </a:rPr>
              <a:t>CHAPTER </a:t>
            </a:r>
            <a:r>
              <a:rPr dirty="0" sz="1450" spc="-10" b="1">
                <a:latin typeface="Times New Roman"/>
                <a:cs typeface="Times New Roman"/>
              </a:rPr>
              <a:t>VI—THE </a:t>
            </a:r>
            <a:r>
              <a:rPr dirty="0" sz="1450" spc="-15" b="1">
                <a:latin typeface="Times New Roman"/>
                <a:cs typeface="Times New Roman"/>
              </a:rPr>
              <a:t>PRINCE DELIVERS </a:t>
            </a:r>
            <a:r>
              <a:rPr dirty="0" sz="1450" spc="-10" b="1">
                <a:latin typeface="Times New Roman"/>
                <a:cs typeface="Times New Roman"/>
              </a:rPr>
              <a:t>A </a:t>
            </a:r>
            <a:r>
              <a:rPr dirty="0" sz="1450" spc="-15" b="1">
                <a:latin typeface="Times New Roman"/>
                <a:cs typeface="Times New Roman"/>
              </a:rPr>
              <a:t>LECTURE </a:t>
            </a:r>
            <a:r>
              <a:rPr dirty="0" sz="1450" spc="-10" b="1">
                <a:latin typeface="Times New Roman"/>
                <a:cs typeface="Times New Roman"/>
              </a:rPr>
              <a:t>ON 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MARRIAGE,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WITH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PRACTICAL</a:t>
            </a:r>
            <a:r>
              <a:rPr dirty="0" sz="1450" spc="-80" b="1">
                <a:latin typeface="Times New Roman"/>
                <a:cs typeface="Times New Roman"/>
              </a:rPr>
              <a:t> </a:t>
            </a:r>
            <a:r>
              <a:rPr dirty="0" sz="1450" spc="-20" b="1">
                <a:latin typeface="Times New Roman"/>
                <a:cs typeface="Times New Roman"/>
              </a:rPr>
              <a:t>ILLUSTRATIONS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OF</a:t>
            </a:r>
            <a:r>
              <a:rPr dirty="0" sz="1450" spc="-5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DIVORCE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</a:pPr>
            <a:r>
              <a:rPr dirty="0" sz="1450" spc="-25">
                <a:latin typeface="Times New Roman"/>
                <a:cs typeface="Times New Roman"/>
              </a:rPr>
              <a:t>With </a:t>
            </a:r>
            <a:r>
              <a:rPr dirty="0" sz="1450" spc="-10">
                <a:latin typeface="Times New Roman"/>
                <a:cs typeface="Times New Roman"/>
              </a:rPr>
              <a:t>what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world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excellent intentions Otto entered his </a:t>
            </a:r>
            <a:r>
              <a:rPr dirty="0" sz="1450" spc="-25">
                <a:latin typeface="Times New Roman"/>
                <a:cs typeface="Times New Roman"/>
              </a:rPr>
              <a:t>wife’s </a:t>
            </a:r>
            <a:r>
              <a:rPr dirty="0" sz="1450" spc="-10">
                <a:latin typeface="Times New Roman"/>
                <a:cs typeface="Times New Roman"/>
              </a:rPr>
              <a:t>cabinet! how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fatherly, </a:t>
            </a:r>
            <a:r>
              <a:rPr dirty="0" sz="1450" spc="-10">
                <a:latin typeface="Times New Roman"/>
                <a:cs typeface="Times New Roman"/>
              </a:rPr>
              <a:t>how tender! how morally </a:t>
            </a:r>
            <a:r>
              <a:rPr dirty="0" sz="1450" spc="-15">
                <a:latin typeface="Times New Roman"/>
                <a:cs typeface="Times New Roman"/>
              </a:rPr>
              <a:t>affecting </a:t>
            </a:r>
            <a:r>
              <a:rPr dirty="0" sz="1450" spc="-10">
                <a:latin typeface="Times New Roman"/>
                <a:cs typeface="Times New Roman"/>
              </a:rPr>
              <a:t>were the words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prepared!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Nor was Seraphina unamiably inclined. Her usual fear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Otto 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marplot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great designs was now swallowed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passing distrust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designs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themselves.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besides,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conceived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angry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horror.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heart she did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like the Baron. Behind his impudent </a:t>
            </a:r>
            <a:r>
              <a:rPr dirty="0" sz="1450" spc="-20">
                <a:latin typeface="Times New Roman"/>
                <a:cs typeface="Times New Roman"/>
              </a:rPr>
              <a:t>servility, </a:t>
            </a:r>
            <a:r>
              <a:rPr dirty="0" sz="1450" spc="-10">
                <a:latin typeface="Times New Roman"/>
                <a:cs typeface="Times New Roman"/>
              </a:rPr>
              <a:t>behind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devotion which, with indelicate </a:t>
            </a:r>
            <a:r>
              <a:rPr dirty="0" sz="1450" spc="-20">
                <a:latin typeface="Times New Roman"/>
                <a:cs typeface="Times New Roman"/>
              </a:rPr>
              <a:t>delicacy,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still forced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attention, 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divined the grossness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nature. So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may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proud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having tamed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bear, </a:t>
            </a:r>
            <a:r>
              <a:rPr dirty="0" sz="1450" spc="-10">
                <a:latin typeface="Times New Roman"/>
                <a:cs typeface="Times New Roman"/>
              </a:rPr>
              <a:t>and yet sicken at his </a:t>
            </a:r>
            <a:r>
              <a:rPr dirty="0" sz="1450" spc="-20">
                <a:latin typeface="Times New Roman"/>
                <a:cs typeface="Times New Roman"/>
              </a:rPr>
              <a:t>captive’s odour. </a:t>
            </a:r>
            <a:r>
              <a:rPr dirty="0" sz="1450" spc="-10">
                <a:latin typeface="Times New Roman"/>
                <a:cs typeface="Times New Roman"/>
              </a:rPr>
              <a:t>And above all, she had certain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jealous intimations that the man was false and the deception double. </a:t>
            </a:r>
            <a:r>
              <a:rPr dirty="0" sz="1450" spc="-20">
                <a:latin typeface="Times New Roman"/>
                <a:cs typeface="Times New Roman"/>
              </a:rPr>
              <a:t>True,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falsely trifled with his love;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he, perhaps, was only trifling with her </a:t>
            </a:r>
            <a:r>
              <a:rPr dirty="0" sz="1450" spc="-20">
                <a:latin typeface="Times New Roman"/>
                <a:cs typeface="Times New Roman"/>
              </a:rPr>
              <a:t>vanity.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insolence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late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mimicry,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odium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position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 and watched it, lay besides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load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conscience. She met Otto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almost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sense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guilt,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welcomed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deliverer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ugly things.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But the wheels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an interview are at the mercy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thousand ruts; and even 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Otto’s </a:t>
            </a:r>
            <a:r>
              <a:rPr dirty="0" sz="1450" spc="-10">
                <a:latin typeface="Times New Roman"/>
                <a:cs typeface="Times New Roman"/>
              </a:rPr>
              <a:t>entrance, the first jolt occurred. Gondremark,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35">
                <a:latin typeface="Times New Roman"/>
                <a:cs typeface="Times New Roman"/>
              </a:rPr>
              <a:t>saw,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gone;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chair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drawn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close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consultation;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pained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this man had been received,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should depart with such an air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secrecy.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Struggling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twinge,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sharply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46467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dismissed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attendant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brought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in.</a:t>
            </a:r>
            <a:endParaRPr sz="1450">
              <a:latin typeface="Times New Roman"/>
              <a:cs typeface="Times New Roman"/>
            </a:endParaRPr>
          </a:p>
          <a:p>
            <a:pPr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home,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chez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moi,’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ruffled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tone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command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by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glance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thrown</a:t>
            </a:r>
            <a:r>
              <a:rPr dirty="0" sz="1450" spc="-5">
                <a:latin typeface="Times New Roman"/>
                <a:cs typeface="Times New Roman"/>
              </a:rPr>
              <a:t> upon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chair.</a:t>
            </a:r>
            <a:endParaRPr sz="1450">
              <a:latin typeface="Times New Roman"/>
              <a:cs typeface="Times New Roman"/>
            </a:endParaRPr>
          </a:p>
          <a:p>
            <a:pPr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‘Madam,’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seldom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almost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stranger.’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choose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associates,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Frédéric,’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years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married;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years,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happy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either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unsuitable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husband.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young, I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ambition,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trifler; and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despised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dare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unjustly.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justice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sides,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acted.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amused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play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stage,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immediately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resign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box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toys,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Grünewald?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distasteful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intrusive?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feelings,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preference,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thus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credit;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wind;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character.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indeed,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true,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easy,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easy,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undone.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Seraphina,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begin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learn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always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wise.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uncongenial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husband,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remembered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country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came,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visitor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child.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relation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duties,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duties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performed.’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55"/>
              </a:spcBef>
            </a:pPr>
            <a:r>
              <a:rPr dirty="0" sz="1450" spc="-60">
                <a:latin typeface="Times New Roman"/>
                <a:cs typeface="Times New Roman"/>
              </a:rPr>
              <a:t>To </a:t>
            </a:r>
            <a:r>
              <a:rPr dirty="0" sz="1450" spc="-10">
                <a:latin typeface="Times New Roman"/>
                <a:cs typeface="Times New Roman"/>
              </a:rPr>
              <a:t>claim the advantage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superior age is to give sure offence. ‘Duty!’ laughed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Seraphina, ‘and </a:t>
            </a:r>
            <a:r>
              <a:rPr dirty="0" sz="1450" spc="-5">
                <a:latin typeface="Times New Roman"/>
                <a:cs typeface="Times New Roman"/>
              </a:rPr>
              <a:t>on your </a:t>
            </a:r>
            <a:r>
              <a:rPr dirty="0" sz="1450" spc="-10">
                <a:latin typeface="Times New Roman"/>
                <a:cs typeface="Times New Roman"/>
              </a:rPr>
              <a:t>lips, Frédéric!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make me laugh. What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fancy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this? Go, flirt with the maids and </a:t>
            </a:r>
            <a:r>
              <a:rPr dirty="0" sz="1450" spc="-5">
                <a:latin typeface="Times New Roman"/>
                <a:cs typeface="Times New Roman"/>
              </a:rPr>
              <a:t>be a </a:t>
            </a:r>
            <a:r>
              <a:rPr dirty="0" sz="1450" spc="-10">
                <a:latin typeface="Times New Roman"/>
                <a:cs typeface="Times New Roman"/>
              </a:rPr>
              <a:t>prince in Dresden china, as </a:t>
            </a:r>
            <a:r>
              <a:rPr dirty="0" sz="1450" spc="-5">
                <a:latin typeface="Times New Roman"/>
                <a:cs typeface="Times New Roman"/>
              </a:rPr>
              <a:t>you look.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Enjoy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enfant,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duty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us.’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 plural grated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Prince. ‘I have enjoyed myself too much,’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‘since enjoyment is the word. And yet there were much to say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other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side.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must suppose me desperately fond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hunting. But indeed there were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days when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found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deal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interest in what it was courtesy to call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government.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always had some claim to taste;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could tell live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happiness from </a:t>
            </a:r>
            <a:r>
              <a:rPr dirty="0" sz="1450" spc="-5">
                <a:latin typeface="Times New Roman"/>
                <a:cs typeface="Times New Roman"/>
              </a:rPr>
              <a:t>dull </a:t>
            </a:r>
            <a:r>
              <a:rPr dirty="0" sz="1450" spc="-10">
                <a:latin typeface="Times New Roman"/>
                <a:cs typeface="Times New Roman"/>
              </a:rPr>
              <a:t>routine; and between hunting, and the throne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Austria,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society,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choice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wavered,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choice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mine.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-10">
                <a:latin typeface="Times New Roman"/>
                <a:cs typeface="Times New Roman"/>
              </a:rPr>
              <a:t> were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girl,</a:t>
            </a:r>
            <a:r>
              <a:rPr dirty="0" sz="1450" spc="-5">
                <a:latin typeface="Times New Roman"/>
                <a:cs typeface="Times New Roman"/>
              </a:rPr>
              <a:t> a bud,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me—’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‘Heavens!’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love-scene?’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 am never ridiculous,’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said; ‘it is my only merit; and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may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certain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scene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marriage</a:t>
            </a:r>
            <a:r>
              <a:rPr dirty="0" sz="1450" spc="-5">
                <a:latin typeface="Times New Roman"/>
                <a:cs typeface="Times New Roman"/>
              </a:rPr>
              <a:t> à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mode.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remember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beginning, it is bare courtesy to speak in </a:t>
            </a:r>
            <a:r>
              <a:rPr dirty="0" sz="1450" spc="-20">
                <a:latin typeface="Times New Roman"/>
                <a:cs typeface="Times New Roman"/>
              </a:rPr>
              <a:t>sorrow. </a:t>
            </a:r>
            <a:r>
              <a:rPr dirty="0" sz="1450" spc="-10">
                <a:latin typeface="Times New Roman"/>
                <a:cs typeface="Times New Roman"/>
              </a:rPr>
              <a:t>Be just, madam: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 me strangely uncivil to recall these days without the decency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regret.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 yet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</a:t>
            </a:r>
            <a:r>
              <a:rPr dirty="0" sz="1450" spc="-15">
                <a:latin typeface="Times New Roman"/>
                <a:cs typeface="Times New Roman"/>
              </a:rPr>
              <a:t>juster, </a:t>
            </a:r>
            <a:r>
              <a:rPr dirty="0" sz="1450" spc="-10">
                <a:latin typeface="Times New Roman"/>
                <a:cs typeface="Times New Roman"/>
              </a:rPr>
              <a:t>and own, if only in complaisance,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yourself regret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past.’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079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‘I have nothing to regret,’ said the Princess.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surprise me. </a:t>
            </a:r>
            <a:r>
              <a:rPr dirty="0" sz="1450" spc="-5">
                <a:latin typeface="Times New Roman"/>
                <a:cs typeface="Times New Roman"/>
              </a:rPr>
              <a:t>I thought 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 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happy.’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‘Happy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happy,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hundred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ways,’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happy in revolt;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may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happy in sleep; wine, change, and travel make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happy;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virtue,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say,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like—I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tried;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also that in </a:t>
            </a:r>
            <a:r>
              <a:rPr dirty="0" sz="1450" spc="-5">
                <a:latin typeface="Times New Roman"/>
                <a:cs typeface="Times New Roman"/>
              </a:rPr>
              <a:t>old, </a:t>
            </a:r>
            <a:r>
              <a:rPr dirty="0" sz="1450" spc="-10">
                <a:latin typeface="Times New Roman"/>
                <a:cs typeface="Times New Roman"/>
              </a:rPr>
              <a:t>quiet, and habitual marriages there is yet another happiness.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Happy, </a:t>
            </a:r>
            <a:r>
              <a:rPr dirty="0" sz="1450" spc="-10">
                <a:latin typeface="Times New Roman"/>
                <a:cs typeface="Times New Roman"/>
              </a:rPr>
              <a:t>yes;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happy 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like; </a:t>
            </a:r>
            <a:r>
              <a:rPr dirty="0" sz="1450" spc="-5">
                <a:latin typeface="Times New Roman"/>
                <a:cs typeface="Times New Roman"/>
              </a:rPr>
              <a:t>but I </a:t>
            </a:r>
            <a:r>
              <a:rPr dirty="0" sz="1450" spc="-10">
                <a:latin typeface="Times New Roman"/>
                <a:cs typeface="Times New Roman"/>
              </a:rPr>
              <a:t>will tell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20">
                <a:latin typeface="Times New Roman"/>
                <a:cs typeface="Times New Roman"/>
              </a:rPr>
              <a:t>frankly,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happier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 </a:t>
            </a:r>
            <a:r>
              <a:rPr dirty="0" sz="1450" spc="-5">
                <a:latin typeface="Times New Roman"/>
                <a:cs typeface="Times New Roman"/>
              </a:rPr>
              <a:t>I brought you </a:t>
            </a:r>
            <a:r>
              <a:rPr dirty="0" sz="1450" spc="-10">
                <a:latin typeface="Times New Roman"/>
                <a:cs typeface="Times New Roman"/>
              </a:rPr>
              <a:t>home.’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65"/>
              </a:spcBef>
            </a:pPr>
            <a:r>
              <a:rPr dirty="0" sz="1450" spc="-25">
                <a:latin typeface="Times New Roman"/>
                <a:cs typeface="Times New Roman"/>
              </a:rPr>
              <a:t>‘Well,’ </a:t>
            </a:r>
            <a:r>
              <a:rPr dirty="0" sz="1450" spc="-10">
                <a:latin typeface="Times New Roman"/>
                <a:cs typeface="Times New Roman"/>
              </a:rPr>
              <a:t>said the Princess,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without constraint, ‘it seems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changed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‘Not </a:t>
            </a:r>
            <a:r>
              <a:rPr dirty="0" sz="1450" spc="-5">
                <a:latin typeface="Times New Roman"/>
                <a:cs typeface="Times New Roman"/>
              </a:rPr>
              <a:t>I,’ </a:t>
            </a:r>
            <a:r>
              <a:rPr dirty="0" sz="1450" spc="-10">
                <a:latin typeface="Times New Roman"/>
                <a:cs typeface="Times New Roman"/>
              </a:rPr>
              <a:t>returned Otto, ‘I never changed. Do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5">
                <a:latin typeface="Times New Roman"/>
                <a:cs typeface="Times New Roman"/>
              </a:rPr>
              <a:t>remember, </a:t>
            </a:r>
            <a:r>
              <a:rPr dirty="0" sz="1450" spc="-10">
                <a:latin typeface="Times New Roman"/>
                <a:cs typeface="Times New Roman"/>
              </a:rPr>
              <a:t>Seraphina, </a:t>
            </a:r>
            <a:r>
              <a:rPr dirty="0" sz="1450" spc="-5">
                <a:latin typeface="Times New Roman"/>
                <a:cs typeface="Times New Roman"/>
              </a:rPr>
              <a:t>on 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home,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saw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lane,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plucked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them? It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narrow lane between great trees; the sunset at the end was all </a:t>
            </a:r>
            <a:r>
              <a:rPr dirty="0" sz="1450" spc="-5">
                <a:latin typeface="Times New Roman"/>
                <a:cs typeface="Times New Roman"/>
              </a:rPr>
              <a:t> gold, </a:t>
            </a:r>
            <a:r>
              <a:rPr dirty="0" sz="1450" spc="-10">
                <a:latin typeface="Times New Roman"/>
                <a:cs typeface="Times New Roman"/>
              </a:rPr>
              <a:t>and the rooks were flying overhead. There were nine, nine red roses;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gave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kiss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each,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told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kiss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 stand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year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love. </a:t>
            </a:r>
            <a:r>
              <a:rPr dirty="0" sz="1450" spc="-35">
                <a:latin typeface="Times New Roman"/>
                <a:cs typeface="Times New Roman"/>
              </a:rPr>
              <a:t>Well, </a:t>
            </a:r>
            <a:r>
              <a:rPr dirty="0" sz="1450" spc="-10">
                <a:latin typeface="Times New Roman"/>
                <a:cs typeface="Times New Roman"/>
              </a:rPr>
              <a:t>in eighteen months there was an end. But </a:t>
            </a:r>
            <a:r>
              <a:rPr dirty="0" sz="1450" spc="-5">
                <a:latin typeface="Times New Roman"/>
                <a:cs typeface="Times New Roman"/>
              </a:rPr>
              <a:t> do you </a:t>
            </a:r>
            <a:r>
              <a:rPr dirty="0" sz="1450" spc="-25">
                <a:latin typeface="Times New Roman"/>
                <a:cs typeface="Times New Roman"/>
              </a:rPr>
              <a:t>fancy,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altered?’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automaton.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‘It has </a:t>
            </a:r>
            <a:r>
              <a:rPr dirty="0" sz="1450" spc="-5">
                <a:latin typeface="Times New Roman"/>
                <a:cs typeface="Times New Roman"/>
              </a:rPr>
              <a:t>not,’ </a:t>
            </a:r>
            <a:r>
              <a:rPr dirty="0" sz="1450" spc="-10">
                <a:latin typeface="Times New Roman"/>
                <a:cs typeface="Times New Roman"/>
              </a:rPr>
              <a:t>the Prince continued. ‘There is nothing ridiculous, even from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husband,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love that owns itself unhappy and that asks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more.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built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sand; pardon me, </a:t>
            </a:r>
            <a:r>
              <a:rPr dirty="0" sz="1450" spc="-5">
                <a:latin typeface="Times New Roman"/>
                <a:cs typeface="Times New Roman"/>
              </a:rPr>
              <a:t>I do not </a:t>
            </a:r>
            <a:r>
              <a:rPr dirty="0" sz="1450" spc="-10">
                <a:latin typeface="Times New Roman"/>
                <a:cs typeface="Times New Roman"/>
              </a:rPr>
              <a:t>breathe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reproach—I built,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suppose,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my own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infirmities;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put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building,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lies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ruins.’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‘How very poetical!’ she said,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choking laugh, unknown relentings,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unfamiliar softnesses, moving within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10">
                <a:latin typeface="Times New Roman"/>
                <a:cs typeface="Times New Roman"/>
              </a:rPr>
              <a:t>‘What would </a:t>
            </a:r>
            <a:r>
              <a:rPr dirty="0" sz="1450" spc="-5">
                <a:latin typeface="Times New Roman"/>
                <a:cs typeface="Times New Roman"/>
              </a:rPr>
              <a:t>you be </a:t>
            </a:r>
            <a:r>
              <a:rPr dirty="0" sz="1450" spc="-10">
                <a:latin typeface="Times New Roman"/>
                <a:cs typeface="Times New Roman"/>
              </a:rPr>
              <a:t>at?’ she added,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hardening 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voice.</a:t>
            </a:r>
            <a:endParaRPr sz="1450">
              <a:latin typeface="Times New Roman"/>
              <a:cs typeface="Times New Roman"/>
            </a:endParaRPr>
          </a:p>
          <a:p>
            <a:pPr marL="12700" marR="19367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answered;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say.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this:—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husband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a poor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fool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loves</a:t>
            </a:r>
            <a:r>
              <a:rPr dirty="0" sz="1450" spc="-5">
                <a:latin typeface="Times New Roman"/>
                <a:cs typeface="Times New Roman"/>
              </a:rPr>
              <a:t> you.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dirty="0" sz="1450" spc="-10">
                <a:latin typeface="Times New Roman"/>
                <a:cs typeface="Times New Roman"/>
              </a:rPr>
              <a:t>Understand,’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almost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fiercely,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suppliant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endParaRPr sz="1450">
              <a:latin typeface="Times New Roman"/>
              <a:cs typeface="Times New Roman"/>
            </a:endParaRPr>
          </a:p>
          <a:p>
            <a:pPr marL="12700" marR="6350">
              <a:lnSpc>
                <a:spcPts val="1730"/>
              </a:lnSpc>
              <a:spcBef>
                <a:spcPts val="60"/>
              </a:spcBef>
            </a:pP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refuses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scorn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receive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25">
                <a:latin typeface="Times New Roman"/>
                <a:cs typeface="Times New Roman"/>
              </a:rPr>
              <a:t>pity.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r>
              <a:rPr dirty="0" sz="1450" spc="3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jealousy,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ground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I?</a:t>
            </a:r>
            <a:r>
              <a:rPr dirty="0" sz="1450" spc="3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dog-in-the-manger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jealousy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dogs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at.</a:t>
            </a:r>
            <a:r>
              <a:rPr dirty="0" sz="1450" spc="3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least,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world’s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 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husband;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treat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fairly?</a:t>
            </a:r>
            <a:r>
              <a:rPr dirty="0" sz="1450" spc="3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keep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leave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free,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given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in everything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will.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return?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find,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thoughtless.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between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persons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our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conspicuous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station,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particular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particular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courtesy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owing.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Scandal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easy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avoid;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bear.’</a:t>
            </a:r>
            <a:endParaRPr sz="1450">
              <a:latin typeface="Times New Roman"/>
              <a:cs typeface="Times New Roman"/>
            </a:endParaRPr>
          </a:p>
          <a:p>
            <a:pPr marL="12700" marR="10795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‘Scandal!’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deep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breath.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‘Scandal!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driving!’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tried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feel,’</a:t>
            </a:r>
            <a:r>
              <a:rPr dirty="0" sz="1450" spc="-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replied.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told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889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—love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in vain—a bitter thing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husband;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laid myself open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might speak without offence. And now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begun, I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go on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finish.’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demand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about?’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Otto flushed crimson. ‘I have to say what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would fain </a:t>
            </a:r>
            <a:r>
              <a:rPr dirty="0" sz="1450" spc="-5">
                <a:latin typeface="Times New Roman"/>
                <a:cs typeface="Times New Roman"/>
              </a:rPr>
              <a:t>not,’ he </a:t>
            </a:r>
            <a:r>
              <a:rPr dirty="0" sz="1450" spc="-10">
                <a:latin typeface="Times New Roman"/>
                <a:cs typeface="Times New Roman"/>
              </a:rPr>
              <a:t>answered. ‘I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counsel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less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Gondremark.’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‘O</a:t>
            </a:r>
            <a:r>
              <a:rPr dirty="0" sz="1450" spc="-5">
                <a:latin typeface="Times New Roman"/>
                <a:cs typeface="Times New Roman"/>
              </a:rPr>
              <a:t>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G</a:t>
            </a:r>
            <a:r>
              <a:rPr dirty="0" sz="1450" spc="-5">
                <a:latin typeface="Times New Roman"/>
                <a:cs typeface="Times New Roman"/>
              </a:rPr>
              <a:t>ond</a:t>
            </a:r>
            <a:r>
              <a:rPr dirty="0" sz="1450" spc="-10">
                <a:latin typeface="Times New Roman"/>
                <a:cs typeface="Times New Roman"/>
              </a:rPr>
              <a:t>remar</a:t>
            </a:r>
            <a:r>
              <a:rPr dirty="0" sz="1450" spc="-5">
                <a:latin typeface="Times New Roman"/>
                <a:cs typeface="Times New Roman"/>
              </a:rPr>
              <a:t>k?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</a:t>
            </a:r>
            <a:r>
              <a:rPr dirty="0" sz="1450" spc="-5">
                <a:latin typeface="Times New Roman"/>
                <a:cs typeface="Times New Roman"/>
              </a:rPr>
              <a:t>hy</a:t>
            </a:r>
            <a:r>
              <a:rPr dirty="0" sz="1450" spc="-10">
                <a:latin typeface="Times New Roman"/>
                <a:cs typeface="Times New Roman"/>
              </a:rPr>
              <a:t>?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k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ts val="1735"/>
              </a:lnSpc>
              <a:spcBef>
                <a:spcPts val="560"/>
              </a:spcBef>
            </a:pPr>
            <a:r>
              <a:rPr dirty="0" sz="1450" spc="-40">
                <a:latin typeface="Times New Roman"/>
                <a:cs typeface="Times New Roman"/>
              </a:rPr>
              <a:t>‘Your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intimacy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ground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scandal,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madam,’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firmly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enough</a:t>
            </a:r>
            <a:endParaRPr sz="1450">
              <a:latin typeface="Times New Roman"/>
              <a:cs typeface="Times New Roman"/>
            </a:endParaRPr>
          </a:p>
          <a:p>
            <a:pPr algn="just" marL="12700" marR="13970">
              <a:lnSpc>
                <a:spcPts val="1730"/>
              </a:lnSpc>
              <a:spcBef>
                <a:spcPts val="65"/>
              </a:spcBef>
            </a:pPr>
            <a:r>
              <a:rPr dirty="0" sz="1450" spc="-10">
                <a:latin typeface="Times New Roman"/>
                <a:cs typeface="Times New Roman"/>
              </a:rPr>
              <a:t>—‘of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scandal that is agony to me, and would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crushing to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parents if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 knew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have perhaps cause,’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replied. ‘Perhaps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the only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among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friends—’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‘O, leave my friends alone,’ she interrupted. ‘My friends are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different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stamp.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parade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sentiment.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last seen </a:t>
            </a:r>
            <a:r>
              <a:rPr dirty="0" sz="1450" spc="-5">
                <a:latin typeface="Times New Roman"/>
                <a:cs typeface="Times New Roman"/>
              </a:rPr>
              <a:t>you? I </a:t>
            </a:r>
            <a:r>
              <a:rPr dirty="0" sz="1450" spc="-10">
                <a:latin typeface="Times New Roman"/>
                <a:cs typeface="Times New Roman"/>
              </a:rPr>
              <a:t>have governed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kingdom for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in the meanwhile,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 </a:t>
            </a:r>
            <a:r>
              <a:rPr dirty="0" sz="1450" spc="-5">
                <a:latin typeface="Times New Roman"/>
                <a:cs typeface="Times New Roman"/>
              </a:rPr>
              <a:t>I got no </a:t>
            </a:r>
            <a:r>
              <a:rPr dirty="0" sz="1450" spc="-10">
                <a:latin typeface="Times New Roman"/>
                <a:cs typeface="Times New Roman"/>
              </a:rPr>
              <a:t>help. At last, when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weary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5">
                <a:latin typeface="Times New Roman"/>
                <a:cs typeface="Times New Roman"/>
              </a:rPr>
              <a:t>man’s </a:t>
            </a:r>
            <a:r>
              <a:rPr dirty="0" sz="1450" spc="-10">
                <a:latin typeface="Times New Roman"/>
                <a:cs typeface="Times New Roman"/>
              </a:rPr>
              <a:t>work, and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weary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playthings,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scene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conjugal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reproaches—the grocer and his wife! The positions are too much reversed; and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should understand, at least,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cannot at the same time </a:t>
            </a:r>
            <a:r>
              <a:rPr dirty="0" sz="1450" spc="-5">
                <a:latin typeface="Times New Roman"/>
                <a:cs typeface="Times New Roman"/>
              </a:rPr>
              <a:t>do your </a:t>
            </a:r>
            <a:r>
              <a:rPr dirty="0" sz="1450" spc="-10">
                <a:latin typeface="Times New Roman"/>
                <a:cs typeface="Times New Roman"/>
              </a:rPr>
              <a:t>work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government and behave myself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girl. Scandal is the atmosphere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 we live, we princes; it is what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prince should </a:t>
            </a:r>
            <a:r>
              <a:rPr dirty="0" sz="1450" spc="-25">
                <a:latin typeface="Times New Roman"/>
                <a:cs typeface="Times New Roman"/>
              </a:rPr>
              <a:t>know.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play an </a:t>
            </a:r>
            <a:r>
              <a:rPr dirty="0" sz="1450" spc="-5">
                <a:latin typeface="Times New Roman"/>
                <a:cs typeface="Times New Roman"/>
              </a:rPr>
              <a:t>odious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part. Do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believe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rumour?’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5">
                <a:latin typeface="Times New Roman"/>
                <a:cs typeface="Times New Roman"/>
              </a:rPr>
              <a:t>‘Ma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5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hou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ere?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o.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‘It is what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want to know!’ she cried, the tempest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scorn increasing.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‘Suppose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did—I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say,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suppose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did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it?’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7715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‘I should make it my business to suppose the </a:t>
            </a:r>
            <a:r>
              <a:rPr dirty="0" sz="1450" spc="-20">
                <a:latin typeface="Times New Roman"/>
                <a:cs typeface="Times New Roman"/>
              </a:rPr>
              <a:t>contrary,’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answered.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thought </a:t>
            </a:r>
            <a:r>
              <a:rPr dirty="0" sz="1450" spc="-10">
                <a:latin typeface="Times New Roman"/>
                <a:cs typeface="Times New Roman"/>
              </a:rPr>
              <a:t>so.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O,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baseness!’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‘Madam,’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cried, roused at last, ‘enough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wilfully misunderstand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 attitude;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outwear my patience. In the name </a:t>
            </a:r>
            <a:r>
              <a:rPr dirty="0" sz="1450" spc="-5">
                <a:latin typeface="Times New Roman"/>
                <a:cs typeface="Times New Roman"/>
              </a:rPr>
              <a:t>of your </a:t>
            </a:r>
            <a:r>
              <a:rPr dirty="0" sz="1450" spc="-10">
                <a:latin typeface="Times New Roman"/>
                <a:cs typeface="Times New Roman"/>
              </a:rPr>
              <a:t>parents, in my own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name,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summon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circumspect.’</a:t>
            </a:r>
            <a:endParaRPr sz="1450">
              <a:latin typeface="Times New Roman"/>
              <a:cs typeface="Times New Roman"/>
            </a:endParaRPr>
          </a:p>
          <a:p>
            <a:pPr marL="12700" marR="1797685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‘Is this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request, monsieur mon mari?’ she demanded.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‘Madam,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chose,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might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command,’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46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might,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law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stands,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make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prisoner,’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‘Short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gain</a:t>
            </a:r>
            <a:r>
              <a:rPr dirty="0" sz="1450" spc="-5">
                <a:latin typeface="Times New Roman"/>
                <a:cs typeface="Times New Roman"/>
              </a:rPr>
              <a:t> nothing.’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continue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asked.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‘Precisely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before,’</a:t>
            </a:r>
            <a:r>
              <a:rPr dirty="0" sz="1450" spc="-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she.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soon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comedy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over,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request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71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the Freiherr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Gondremark to visit me. Do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understand?’ she added,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rising. ‘For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done.’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favour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hand,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madam,’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palpitating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 pulse with </a:t>
            </a:r>
            <a:r>
              <a:rPr dirty="0" sz="1450" spc="-20">
                <a:latin typeface="Times New Roman"/>
                <a:cs typeface="Times New Roman"/>
              </a:rPr>
              <a:t>anger. </a:t>
            </a:r>
            <a:r>
              <a:rPr dirty="0" sz="1450" spc="-10">
                <a:latin typeface="Times New Roman"/>
                <a:cs typeface="Times New Roman"/>
              </a:rPr>
              <a:t>‘I have to request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visit in my society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another part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5">
                <a:latin typeface="Times New Roman"/>
                <a:cs typeface="Times New Roman"/>
              </a:rPr>
              <a:t>poor </a:t>
            </a:r>
            <a:r>
              <a:rPr dirty="0" sz="1450" spc="-10">
                <a:latin typeface="Times New Roman"/>
                <a:cs typeface="Times New Roman"/>
              </a:rPr>
              <a:t>house. And reassure yourself—it will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take long—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obligation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under.’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‘Most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joyfully?’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offered</a:t>
            </a:r>
            <a:r>
              <a:rPr dirty="0" sz="1450" spc="-10">
                <a:latin typeface="Times New Roman"/>
                <a:cs typeface="Times New Roman"/>
              </a:rPr>
              <a:t> 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it;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side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elaborate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affectation, each inwardly incandescent. He led her </a:t>
            </a:r>
            <a:r>
              <a:rPr dirty="0" sz="1450" spc="-5">
                <a:latin typeface="Times New Roman"/>
                <a:cs typeface="Times New Roman"/>
              </a:rPr>
              <a:t>out by </a:t>
            </a:r>
            <a:r>
              <a:rPr dirty="0" sz="1450" spc="-10">
                <a:latin typeface="Times New Roman"/>
                <a:cs typeface="Times New Roman"/>
              </a:rPr>
              <a:t>the private </a:t>
            </a:r>
            <a:r>
              <a:rPr dirty="0" sz="1450" spc="-20">
                <a:latin typeface="Times New Roman"/>
                <a:cs typeface="Times New Roman"/>
              </a:rPr>
              <a:t>door,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passed;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threaded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corridor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two,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 frequented, looking </a:t>
            </a:r>
            <a:r>
              <a:rPr dirty="0" sz="1450" spc="-5">
                <a:latin typeface="Times New Roman"/>
                <a:cs typeface="Times New Roman"/>
              </a:rPr>
              <a:t>on a </a:t>
            </a:r>
            <a:r>
              <a:rPr dirty="0" sz="1450" spc="-10">
                <a:latin typeface="Times New Roman"/>
                <a:cs typeface="Times New Roman"/>
              </a:rPr>
              <a:t>court, until they came at last into the </a:t>
            </a:r>
            <a:r>
              <a:rPr dirty="0" sz="1450" spc="-20">
                <a:latin typeface="Times New Roman"/>
                <a:cs typeface="Times New Roman"/>
              </a:rPr>
              <a:t>Prince’s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suite. The first room was an </a:t>
            </a:r>
            <a:r>
              <a:rPr dirty="0" sz="1450" spc="-20">
                <a:latin typeface="Times New Roman"/>
                <a:cs typeface="Times New Roman"/>
              </a:rPr>
              <a:t>armoury, </a:t>
            </a:r>
            <a:r>
              <a:rPr dirty="0" sz="1450" spc="-5">
                <a:latin typeface="Times New Roman"/>
                <a:cs typeface="Times New Roman"/>
              </a:rPr>
              <a:t>hung </a:t>
            </a:r>
            <a:r>
              <a:rPr dirty="0" sz="1450" spc="-10">
                <a:latin typeface="Times New Roman"/>
                <a:cs typeface="Times New Roman"/>
              </a:rPr>
              <a:t>all about with the weapons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various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countries,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forth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terrace.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‘Have</a:t>
            </a:r>
            <a:r>
              <a:rPr dirty="0" sz="1450" spc="-5">
                <a:latin typeface="Times New Roman"/>
                <a:cs typeface="Times New Roman"/>
              </a:rPr>
              <a:t> you brought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inquired.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brought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madam,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Next they came 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0">
                <a:latin typeface="Times New Roman"/>
                <a:cs typeface="Times New Roman"/>
              </a:rPr>
              <a:t>library, </a:t>
            </a:r>
            <a:r>
              <a:rPr dirty="0" sz="1450" spc="-10">
                <a:latin typeface="Times New Roman"/>
                <a:cs typeface="Times New Roman"/>
              </a:rPr>
              <a:t>where an old chamberlain sat half asleep. He rose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bowed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couple,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orders.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16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</a:t>
            </a:r>
            <a:r>
              <a:rPr dirty="0" sz="1450" spc="-5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atte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ere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next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stage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gallery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pictures,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Seraphina’s</a:t>
            </a:r>
            <a:r>
              <a:rPr dirty="0" sz="1450" spc="-10">
                <a:latin typeface="Times New Roman"/>
                <a:cs typeface="Times New Roman"/>
              </a:rPr>
              <a:t> portrait</a:t>
            </a:r>
            <a:r>
              <a:rPr dirty="0" sz="1450" spc="-5">
                <a:latin typeface="Times New Roman"/>
                <a:cs typeface="Times New Roman"/>
              </a:rPr>
              <a:t> hung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conspicuous, dressed for the chase, red roses in her </a:t>
            </a:r>
            <a:r>
              <a:rPr dirty="0" sz="1450" spc="-20">
                <a:latin typeface="Times New Roman"/>
                <a:cs typeface="Times New Roman"/>
              </a:rPr>
              <a:t>hair, </a:t>
            </a:r>
            <a:r>
              <a:rPr dirty="0" sz="1450" spc="-10">
                <a:latin typeface="Times New Roman"/>
                <a:cs typeface="Times New Roman"/>
              </a:rPr>
              <a:t>as Otto, in the first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months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marriage, had directed. He pointed to it without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word; she raised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eyebrows in silence; and they passed still forward into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matted corridor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 four doors opened. One led to </a:t>
            </a:r>
            <a:r>
              <a:rPr dirty="0" sz="1450" spc="-25">
                <a:latin typeface="Times New Roman"/>
                <a:cs typeface="Times New Roman"/>
              </a:rPr>
              <a:t>Otto’s </a:t>
            </a:r>
            <a:r>
              <a:rPr dirty="0" sz="1450" spc="-10">
                <a:latin typeface="Times New Roman"/>
                <a:cs typeface="Times New Roman"/>
              </a:rPr>
              <a:t>bedroom;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was the private </a:t>
            </a:r>
            <a:r>
              <a:rPr dirty="0" sz="1450" spc="-5">
                <a:latin typeface="Times New Roman"/>
                <a:cs typeface="Times New Roman"/>
              </a:rPr>
              <a:t>door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15">
                <a:latin typeface="Times New Roman"/>
                <a:cs typeface="Times New Roman"/>
              </a:rPr>
              <a:t>Seraphina’s. </a:t>
            </a:r>
            <a:r>
              <a:rPr dirty="0" sz="1450" spc="-10">
                <a:latin typeface="Times New Roman"/>
                <a:cs typeface="Times New Roman"/>
              </a:rPr>
              <a:t>And here, for the first time, Otto left her hand, and stepping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forward, shot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bolt.</a:t>
            </a:r>
            <a:endParaRPr sz="1450">
              <a:latin typeface="Times New Roman"/>
              <a:cs typeface="Times New Roman"/>
            </a:endParaRPr>
          </a:p>
          <a:p>
            <a:pPr algn="just" marL="12700" marR="918210">
              <a:lnSpc>
                <a:spcPts val="2300"/>
              </a:lnSpc>
              <a:spcBef>
                <a:spcPts val="110"/>
              </a:spcBef>
            </a:pPr>
            <a:r>
              <a:rPr dirty="0" sz="1450" spc="-10">
                <a:latin typeface="Times New Roman"/>
                <a:cs typeface="Times New Roman"/>
              </a:rPr>
              <a:t>‘It is </a:t>
            </a:r>
            <a:r>
              <a:rPr dirty="0" sz="1450" spc="-5">
                <a:latin typeface="Times New Roman"/>
                <a:cs typeface="Times New Roman"/>
              </a:rPr>
              <a:t>long, </a:t>
            </a:r>
            <a:r>
              <a:rPr dirty="0" sz="1450" spc="-10">
                <a:latin typeface="Times New Roman"/>
                <a:cs typeface="Times New Roman"/>
              </a:rPr>
              <a:t>madam,’ said he, ‘since it was bolted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other side.’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‘One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effectual,’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10">
                <a:latin typeface="Times New Roman"/>
                <a:cs typeface="Times New Roman"/>
              </a:rPr>
              <a:t>‘Shall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reconduct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asking,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bowing.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 should </a:t>
            </a:r>
            <a:r>
              <a:rPr dirty="0" sz="1450" spc="-15">
                <a:latin typeface="Times New Roman"/>
                <a:cs typeface="Times New Roman"/>
              </a:rPr>
              <a:t>prefer,’ </a:t>
            </a:r>
            <a:r>
              <a:rPr dirty="0" sz="1450" spc="-10">
                <a:latin typeface="Times New Roman"/>
                <a:cs typeface="Times New Roman"/>
              </a:rPr>
              <a:t>she asked, in ringing tones, ‘the conduct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Freiherr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Otto summoned the chamberlain. ‘If the Freiherr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Gondremark is in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‘bid him attend the Princess here.’ And when the </a:t>
            </a:r>
            <a:r>
              <a:rPr dirty="0" sz="1450" spc="-15">
                <a:latin typeface="Times New Roman"/>
                <a:cs typeface="Times New Roman"/>
              </a:rPr>
              <a:t>official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departed,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‘Can</a:t>
            </a:r>
            <a:r>
              <a:rPr dirty="0" sz="1450" spc="-5">
                <a:latin typeface="Times New Roman"/>
                <a:cs typeface="Times New Roman"/>
              </a:rPr>
              <a:t> I 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serve</a:t>
            </a:r>
            <a:r>
              <a:rPr dirty="0" sz="1450" spc="-5">
                <a:latin typeface="Times New Roman"/>
                <a:cs typeface="Times New Roman"/>
              </a:rPr>
              <a:t> you,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‘Thank</a:t>
            </a:r>
            <a:r>
              <a:rPr dirty="0" sz="1450" spc="-5">
                <a:latin typeface="Times New Roman"/>
                <a:cs typeface="Times New Roman"/>
              </a:rPr>
              <a:t> you,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no.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amused,’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answered.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 have </a:t>
            </a:r>
            <a:r>
              <a:rPr dirty="0" sz="1450" spc="-25">
                <a:latin typeface="Times New Roman"/>
                <a:cs typeface="Times New Roman"/>
              </a:rPr>
              <a:t>now,’ </a:t>
            </a:r>
            <a:r>
              <a:rPr dirty="0" sz="1450" spc="-10">
                <a:latin typeface="Times New Roman"/>
                <a:cs typeface="Times New Roman"/>
              </a:rPr>
              <a:t>continued Otto, ‘given </a:t>
            </a:r>
            <a:r>
              <a:rPr dirty="0" sz="1450" spc="-5">
                <a:latin typeface="Times New Roman"/>
                <a:cs typeface="Times New Roman"/>
              </a:rPr>
              <a:t>you your </a:t>
            </a:r>
            <a:r>
              <a:rPr dirty="0" sz="1450" spc="-10">
                <a:latin typeface="Times New Roman"/>
                <a:cs typeface="Times New Roman"/>
              </a:rPr>
              <a:t>liberty complete. This has been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you a </a:t>
            </a:r>
            <a:r>
              <a:rPr dirty="0" sz="1450" spc="-10">
                <a:latin typeface="Times New Roman"/>
                <a:cs typeface="Times New Roman"/>
              </a:rPr>
              <a:t>miserable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marriage.’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‘Misera</a:t>
            </a:r>
            <a:r>
              <a:rPr dirty="0" sz="1450" spc="-5">
                <a:latin typeface="Times New Roman"/>
                <a:cs typeface="Times New Roman"/>
              </a:rPr>
              <a:t>b</a:t>
            </a:r>
            <a:r>
              <a:rPr dirty="0" sz="1450" spc="-10">
                <a:latin typeface="Times New Roman"/>
                <a:cs typeface="Times New Roman"/>
              </a:rPr>
              <a:t>le!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762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‘It has been made light to </a:t>
            </a:r>
            <a:r>
              <a:rPr dirty="0" sz="1450" spc="-5">
                <a:latin typeface="Times New Roman"/>
                <a:cs typeface="Times New Roman"/>
              </a:rPr>
              <a:t>you; </a:t>
            </a:r>
            <a:r>
              <a:rPr dirty="0" sz="1450" spc="-10">
                <a:latin typeface="Times New Roman"/>
                <a:cs typeface="Times New Roman"/>
              </a:rPr>
              <a:t>it shall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lighter still,’ continued the Prince.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‘But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thing, madam,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must still continue to bear—my </a:t>
            </a:r>
            <a:r>
              <a:rPr dirty="0" sz="1450" spc="-15">
                <a:latin typeface="Times New Roman"/>
                <a:cs typeface="Times New Roman"/>
              </a:rPr>
              <a:t>father’s </a:t>
            </a:r>
            <a:r>
              <a:rPr dirty="0" sz="1450" spc="-10">
                <a:latin typeface="Times New Roman"/>
                <a:cs typeface="Times New Roman"/>
              </a:rPr>
              <a:t>name,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 is now yours.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leave it in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hands. Let me see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since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advice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mine, apply the more attention </a:t>
            </a:r>
            <a:r>
              <a:rPr dirty="0" sz="1450" spc="-5">
                <a:latin typeface="Times New Roman"/>
                <a:cs typeface="Times New Roman"/>
              </a:rPr>
              <a:t>of your </a:t>
            </a:r>
            <a:r>
              <a:rPr dirty="0" sz="1450" spc="-10">
                <a:latin typeface="Times New Roman"/>
                <a:cs typeface="Times New Roman"/>
              </a:rPr>
              <a:t>own to bear 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worthily.’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‘Herr</a:t>
            </a:r>
            <a:r>
              <a:rPr dirty="0" sz="1450" spc="-5">
                <a:latin typeface="Times New Roman"/>
                <a:cs typeface="Times New Roman"/>
              </a:rPr>
              <a:t> von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coming,’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remarked.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Seraphina!’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interview.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She tripped 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window and looked </a:t>
            </a:r>
            <a:r>
              <a:rPr dirty="0" sz="1450" spc="-5">
                <a:latin typeface="Times New Roman"/>
                <a:cs typeface="Times New Roman"/>
              </a:rPr>
              <a:t>out;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</a:t>
            </a:r>
            <a:r>
              <a:rPr dirty="0" sz="1450" spc="-20">
                <a:latin typeface="Times New Roman"/>
                <a:cs typeface="Times New Roman"/>
              </a:rPr>
              <a:t>after, </a:t>
            </a:r>
            <a:r>
              <a:rPr dirty="0" sz="1450" spc="-10">
                <a:latin typeface="Times New Roman"/>
                <a:cs typeface="Times New Roman"/>
              </a:rPr>
              <a:t>the chamberlain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announced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Freiherr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Gondremark,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entered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something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wild eye and changed complexion, confounded,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was, at this unusual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summons. The Princess faced round from the window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pearly smile;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</a:t>
            </a:r>
            <a:r>
              <a:rPr dirty="0" sz="1450" spc="-5">
                <a:latin typeface="Times New Roman"/>
                <a:cs typeface="Times New Roman"/>
              </a:rPr>
              <a:t> but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heightened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colour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spoke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discomposure.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Otto 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pale,</a:t>
            </a:r>
            <a:r>
              <a:rPr dirty="0" sz="1450" spc="-5">
                <a:latin typeface="Times New Roman"/>
                <a:cs typeface="Times New Roman"/>
              </a:rPr>
              <a:t> but he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otherwise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master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himself.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‘Herr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Gondremark,’ said he, ‘oblige me so far: reconduct the Princess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apartment.’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The Baron, still all at sea, </a:t>
            </a:r>
            <a:r>
              <a:rPr dirty="0" sz="1450" spc="-15">
                <a:latin typeface="Times New Roman"/>
                <a:cs typeface="Times New Roman"/>
              </a:rPr>
              <a:t>offered </a:t>
            </a:r>
            <a:r>
              <a:rPr dirty="0" sz="1450" spc="-10">
                <a:latin typeface="Times New Roman"/>
                <a:cs typeface="Times New Roman"/>
              </a:rPr>
              <a:t>his hand, which was smilingly accepted,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pair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sailed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picture-gallery.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As soon as they were gone, and Otto knew the length and breadth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miscarriage, and how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done </a:t>
            </a:r>
            <a:r>
              <a:rPr dirty="0" sz="1450" spc="-10">
                <a:latin typeface="Times New Roman"/>
                <a:cs typeface="Times New Roman"/>
              </a:rPr>
              <a:t>the contrary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all 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intended,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stood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stupefied. A fiasco so complete and sweeping was laughable, even to himself;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laughed aloud in his wrath. Upon this mood there followed the sharpest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violence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remorse; and to that again,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recalled his provocation, anger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succeeded afresh. So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tossed in spirit; now bewailing his inconsequence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lack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0">
                <a:latin typeface="Times New Roman"/>
                <a:cs typeface="Times New Roman"/>
              </a:rPr>
              <a:t>temper, </a:t>
            </a:r>
            <a:r>
              <a:rPr dirty="0" sz="1450" spc="-10">
                <a:latin typeface="Times New Roman"/>
                <a:cs typeface="Times New Roman"/>
              </a:rPr>
              <a:t>now flaming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in white-hot indignation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noble pity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himself.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He paced his apartment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leopard. There was danger in Otto,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flash.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pistol,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could kill at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moment, and the next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might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kicked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aside. But just then,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walked the long floors in his alternate humours,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tearing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handkerchief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between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hands,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strung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top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note,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 nerve attent. The pistol,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might </a:t>
            </a:r>
            <a:r>
              <a:rPr dirty="0" sz="1450" spc="-30">
                <a:latin typeface="Times New Roman"/>
                <a:cs typeface="Times New Roman"/>
              </a:rPr>
              <a:t>say, </a:t>
            </a:r>
            <a:r>
              <a:rPr dirty="0" sz="1450" spc="-10">
                <a:latin typeface="Times New Roman"/>
                <a:cs typeface="Times New Roman"/>
              </a:rPr>
              <a:t>was charged. And when jealousy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fetched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lash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across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tenderest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feeling,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string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fire-pictures glancing before his </a:t>
            </a:r>
            <a:r>
              <a:rPr dirty="0" sz="1450" spc="-25">
                <a:latin typeface="Times New Roman"/>
                <a:cs typeface="Times New Roman"/>
              </a:rPr>
              <a:t>mind’s </a:t>
            </a:r>
            <a:r>
              <a:rPr dirty="0" sz="1450" spc="-10">
                <a:latin typeface="Times New Roman"/>
                <a:cs typeface="Times New Roman"/>
              </a:rPr>
              <a:t>eye, the contraction 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his face was even dangerous. He disregarded </a:t>
            </a:r>
            <a:r>
              <a:rPr dirty="0" sz="1450" spc="-15">
                <a:latin typeface="Times New Roman"/>
                <a:cs typeface="Times New Roman"/>
              </a:rPr>
              <a:t>jealousy’s </a:t>
            </a:r>
            <a:r>
              <a:rPr dirty="0" sz="1450" spc="-10">
                <a:latin typeface="Times New Roman"/>
                <a:cs typeface="Times New Roman"/>
              </a:rPr>
              <a:t>inventions, yet they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stung.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height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anger,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preserved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Seraphina’s </a:t>
            </a:r>
            <a:r>
              <a:rPr dirty="0" sz="1450" spc="-10">
                <a:latin typeface="Times New Roman"/>
                <a:cs typeface="Times New Roman"/>
              </a:rPr>
              <a:t> innocence;</a:t>
            </a:r>
            <a:r>
              <a:rPr dirty="0" sz="1450" spc="-5">
                <a:latin typeface="Times New Roman"/>
                <a:cs typeface="Times New Roman"/>
              </a:rPr>
              <a:t> 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thought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possible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misconduct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bitterest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ingredient 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pot of </a:t>
            </a:r>
            <a:r>
              <a:rPr dirty="0" sz="1450" spc="-20">
                <a:latin typeface="Times New Roman"/>
                <a:cs typeface="Times New Roman"/>
              </a:rPr>
              <a:t>sorrow.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There came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knock at the </a:t>
            </a:r>
            <a:r>
              <a:rPr dirty="0" sz="1450" spc="-20">
                <a:latin typeface="Times New Roman"/>
                <a:cs typeface="Times New Roman"/>
              </a:rPr>
              <a:t>door, </a:t>
            </a:r>
            <a:r>
              <a:rPr dirty="0" sz="1450" spc="-10">
                <a:latin typeface="Times New Roman"/>
                <a:cs typeface="Times New Roman"/>
              </a:rPr>
              <a:t>and the chamberlain </a:t>
            </a:r>
            <a:r>
              <a:rPr dirty="0" sz="1450" spc="-5">
                <a:latin typeface="Times New Roman"/>
                <a:cs typeface="Times New Roman"/>
              </a:rPr>
              <a:t>brought </a:t>
            </a:r>
            <a:r>
              <a:rPr dirty="0" sz="1450" spc="-10">
                <a:latin typeface="Times New Roman"/>
                <a:cs typeface="Times New Roman"/>
              </a:rPr>
              <a:t>him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note. 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ground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continuing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march,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continuing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bewildered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thoughts;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minutes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gone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circumstance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98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came clearly to his mind. Then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paused and opened it. It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pencil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scratch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conceived: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council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privately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summoned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G.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55">
                <a:latin typeface="Times New Roman"/>
                <a:cs typeface="Times New Roman"/>
              </a:rPr>
              <a:t>v.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If the council was thus called before the </a:t>
            </a:r>
            <a:r>
              <a:rPr dirty="0" sz="1450" spc="-20">
                <a:latin typeface="Times New Roman"/>
                <a:cs typeface="Times New Roman"/>
              </a:rPr>
              <a:t>hour, </a:t>
            </a:r>
            <a:r>
              <a:rPr dirty="0" sz="1450" spc="-10">
                <a:latin typeface="Times New Roman"/>
                <a:cs typeface="Times New Roman"/>
              </a:rPr>
              <a:t>and that </a:t>
            </a:r>
            <a:r>
              <a:rPr dirty="0" sz="1450" spc="-20">
                <a:latin typeface="Times New Roman"/>
                <a:cs typeface="Times New Roman"/>
              </a:rPr>
              <a:t>privately, </a:t>
            </a:r>
            <a:r>
              <a:rPr dirty="0" sz="1450" spc="-10">
                <a:latin typeface="Times New Roman"/>
                <a:cs typeface="Times New Roman"/>
              </a:rPr>
              <a:t>it was plain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 feared his interference. Feared: here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sweet thought. Gotthold, too—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Gotthold, who had always used and regarded him 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mere peasant lad, had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pains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warn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him;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something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hands. </a:t>
            </a:r>
            <a:r>
              <a:rPr dirty="0" sz="1450" spc="-35">
                <a:latin typeface="Times New Roman"/>
                <a:cs typeface="Times New Roman"/>
              </a:rPr>
              <a:t>Well, </a:t>
            </a:r>
            <a:r>
              <a:rPr dirty="0" sz="1450" spc="-5">
                <a:latin typeface="Times New Roman"/>
                <a:cs typeface="Times New Roman"/>
              </a:rPr>
              <a:t>none </a:t>
            </a:r>
            <a:r>
              <a:rPr dirty="0" sz="1450" spc="-10">
                <a:latin typeface="Times New Roman"/>
                <a:cs typeface="Times New Roman"/>
              </a:rPr>
              <a:t>should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disappointed; the Prince, too long beshadowed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uxorious </a:t>
            </a:r>
            <a:r>
              <a:rPr dirty="0" sz="1450" spc="-20">
                <a:latin typeface="Times New Roman"/>
                <a:cs typeface="Times New Roman"/>
              </a:rPr>
              <a:t>lover,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 now return and shine. 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summoned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valet,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repaired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disorder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appearance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elaborate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care;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curled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scented and adorned, Prince Charming in every line,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twitching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nostril,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set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unattended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council.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dirty="0" sz="1450" spc="-15" b="1">
                <a:latin typeface="Times New Roman"/>
                <a:cs typeface="Times New Roman"/>
              </a:rPr>
              <a:t>CHAPTER</a:t>
            </a:r>
            <a:r>
              <a:rPr dirty="0" sz="1450" spc="-10" b="1">
                <a:latin typeface="Times New Roman"/>
                <a:cs typeface="Times New Roman"/>
              </a:rPr>
              <a:t> VII—THE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PRINCE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25" b="1">
                <a:latin typeface="Times New Roman"/>
                <a:cs typeface="Times New Roman"/>
              </a:rPr>
              <a:t>DISSOLVES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COUNCIL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</a:pPr>
            <a:r>
              <a:rPr dirty="0" sz="1450" spc="-10">
                <a:latin typeface="Times New Roman"/>
                <a:cs typeface="Times New Roman"/>
              </a:rPr>
              <a:t>It was as Gotthold wrote. The liberation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Sir </a:t>
            </a:r>
            <a:r>
              <a:rPr dirty="0" sz="1450" spc="-5">
                <a:latin typeface="Times New Roman"/>
                <a:cs typeface="Times New Roman"/>
              </a:rPr>
              <a:t>John, </a:t>
            </a:r>
            <a:r>
              <a:rPr dirty="0" sz="1450" spc="-15">
                <a:latin typeface="Times New Roman"/>
                <a:cs typeface="Times New Roman"/>
              </a:rPr>
              <a:t>Greisengesang’s </a:t>
            </a:r>
            <a:r>
              <a:rPr dirty="0" sz="1450" spc="-10">
                <a:latin typeface="Times New Roman"/>
                <a:cs typeface="Times New Roman"/>
              </a:rPr>
              <a:t>uneasy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narrative, last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all, the scene between Seraphina and the Prince, had decided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conspirators to take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step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bold </a:t>
            </a:r>
            <a:r>
              <a:rPr dirty="0" sz="1450" spc="-20">
                <a:latin typeface="Times New Roman"/>
                <a:cs typeface="Times New Roman"/>
              </a:rPr>
              <a:t>timidity. </a:t>
            </a:r>
            <a:r>
              <a:rPr dirty="0" sz="1450" spc="-10">
                <a:latin typeface="Times New Roman"/>
                <a:cs typeface="Times New Roman"/>
              </a:rPr>
              <a:t>There had been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period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bustle, liveried messengers speeding here and there with notes; and at half-past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morning,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hour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usual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hour,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council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 sat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around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board.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It was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 spc="-15">
                <a:latin typeface="Times New Roman"/>
                <a:cs typeface="Times New Roman"/>
              </a:rPr>
              <a:t>large </a:t>
            </a:r>
            <a:r>
              <a:rPr dirty="0" sz="1450" spc="-25">
                <a:latin typeface="Times New Roman"/>
                <a:cs typeface="Times New Roman"/>
              </a:rPr>
              <a:t>body.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 the instance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Gondremark, it had undergone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strict purgation, and was now composed exclusively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tools. Three secretaries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 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side-table. Seraphina took the head;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right was the Baron,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left Greisengesang; below these Grafinski the </a:t>
            </a:r>
            <a:r>
              <a:rPr dirty="0" sz="1450" spc="-15">
                <a:latin typeface="Times New Roman"/>
                <a:cs typeface="Times New Roman"/>
              </a:rPr>
              <a:t>treasurer, </a:t>
            </a:r>
            <a:r>
              <a:rPr dirty="0" sz="1450" spc="-10">
                <a:latin typeface="Times New Roman"/>
                <a:cs typeface="Times New Roman"/>
              </a:rPr>
              <a:t>Count Eisenthal,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couple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non-combatants, and, to the surprise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all, Gotthold. He had been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named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privy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councillor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merely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might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profit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salary;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never known to attend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meeting, it had occurred to </a:t>
            </a:r>
            <a:r>
              <a:rPr dirty="0" sz="1450" spc="-5">
                <a:latin typeface="Times New Roman"/>
                <a:cs typeface="Times New Roman"/>
              </a:rPr>
              <a:t>nobody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cancel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appointment.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appearance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ominous,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coming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did.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scowled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him;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non-combatant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his right, intercepting this black </a:t>
            </a:r>
            <a:r>
              <a:rPr dirty="0" sz="1450" spc="-5">
                <a:latin typeface="Times New Roman"/>
                <a:cs typeface="Times New Roman"/>
              </a:rPr>
              <a:t>look, </a:t>
            </a:r>
            <a:r>
              <a:rPr dirty="0" sz="1450" spc="-10">
                <a:latin typeface="Times New Roman"/>
                <a:cs typeface="Times New Roman"/>
              </a:rPr>
              <a:t>edged away from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who was so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clearly </a:t>
            </a:r>
            <a:r>
              <a:rPr dirty="0" sz="1450" spc="-5">
                <a:latin typeface="Times New Roman"/>
                <a:cs typeface="Times New Roman"/>
              </a:rPr>
              <a:t>out of </a:t>
            </a:r>
            <a:r>
              <a:rPr dirty="0" sz="1450" spc="-20">
                <a:latin typeface="Times New Roman"/>
                <a:cs typeface="Times New Roman"/>
              </a:rPr>
              <a:t>favour.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-5">
                <a:latin typeface="Times New Roman"/>
                <a:cs typeface="Times New Roman"/>
              </a:rPr>
              <a:t> hour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presses,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Highness,’ 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‘may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proceed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business?’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-10">
                <a:latin typeface="Times New Roman"/>
                <a:cs typeface="Times New Roman"/>
              </a:rPr>
              <a:t>ce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lie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</a:t>
            </a:r>
            <a:r>
              <a:rPr dirty="0" sz="1450" spc="-5">
                <a:latin typeface="Times New Roman"/>
                <a:cs typeface="Times New Roman"/>
              </a:rPr>
              <a:t>ph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40">
                <a:latin typeface="Times New Roman"/>
                <a:cs typeface="Times New Roman"/>
              </a:rPr>
              <a:t>‘Your </a:t>
            </a:r>
            <a:r>
              <a:rPr dirty="0" sz="1450" spc="-10">
                <a:latin typeface="Times New Roman"/>
                <a:cs typeface="Times New Roman"/>
              </a:rPr>
              <a:t>Highness will pardon me,’ said Gotthold; </a:t>
            </a:r>
            <a:r>
              <a:rPr dirty="0" sz="1450" spc="-5">
                <a:latin typeface="Times New Roman"/>
                <a:cs typeface="Times New Roman"/>
              </a:rPr>
              <a:t>‘but you </a:t>
            </a:r>
            <a:r>
              <a:rPr dirty="0" sz="1450" spc="-10">
                <a:latin typeface="Times New Roman"/>
                <a:cs typeface="Times New Roman"/>
              </a:rPr>
              <a:t>are still, perhaps,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unacquainted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returned.’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889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‘The Prince will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attend the council,’ replied Seraphina,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momentary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blush.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despatches,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Cancellarius?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Gerolstein?’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secretar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</a:t>
            </a:r>
            <a:r>
              <a:rPr dirty="0" sz="1450" spc="-10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ought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90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‘Here,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Greisengesang.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‘Shall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read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it?’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730"/>
              </a:lnSpc>
              <a:spcBef>
                <a:spcPts val="630"/>
              </a:spcBef>
            </a:pPr>
            <a:r>
              <a:rPr dirty="0" sz="1450" spc="-50">
                <a:latin typeface="Times New Roman"/>
                <a:cs typeface="Times New Roman"/>
              </a:rPr>
              <a:t>‘We</a:t>
            </a:r>
            <a:r>
              <a:rPr dirty="0" sz="1450" spc="-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familiar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terms,’ replied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0">
                <a:latin typeface="Times New Roman"/>
                <a:cs typeface="Times New Roman"/>
              </a:rPr>
              <a:t>‘Your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approves?’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‘U</a:t>
            </a:r>
            <a:r>
              <a:rPr dirty="0" sz="1450" spc="-5">
                <a:latin typeface="Times New Roman"/>
                <a:cs typeface="Times New Roman"/>
              </a:rPr>
              <a:t>nh</a:t>
            </a:r>
            <a:r>
              <a:rPr dirty="0" sz="1450" spc="-10">
                <a:latin typeface="Times New Roman"/>
                <a:cs typeface="Times New Roman"/>
              </a:rPr>
              <a:t>esitati</a:t>
            </a:r>
            <a:r>
              <a:rPr dirty="0" sz="1450" spc="-5">
                <a:latin typeface="Times New Roman"/>
                <a:cs typeface="Times New Roman"/>
              </a:rPr>
              <a:t>ng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-10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</a:t>
            </a:r>
            <a:r>
              <a:rPr dirty="0" sz="1450" spc="-5">
                <a:latin typeface="Times New Roman"/>
                <a:cs typeface="Times New Roman"/>
              </a:rPr>
              <a:t>ph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read,’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concluded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‘Will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sign?’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 Princess did so; Gondremark, Eisenthal, and </a:t>
            </a:r>
            <a:r>
              <a:rPr dirty="0" sz="1450" spc="-5">
                <a:latin typeface="Times New Roman"/>
                <a:cs typeface="Times New Roman"/>
              </a:rPr>
              <a:t>one of </a:t>
            </a:r>
            <a:r>
              <a:rPr dirty="0" sz="1450" spc="-10">
                <a:latin typeface="Times New Roman"/>
                <a:cs typeface="Times New Roman"/>
              </a:rPr>
              <a:t>the non-combatants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followed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suit;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paper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passed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across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table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librarian.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 proceeded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leisurely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read.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0"/>
              </a:spcBef>
            </a:pPr>
            <a:r>
              <a:rPr dirty="0" sz="1450" spc="-50">
                <a:latin typeface="Times New Roman"/>
                <a:cs typeface="Times New Roman"/>
              </a:rPr>
              <a:t>‘We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time to spare, Herr </a:t>
            </a:r>
            <a:r>
              <a:rPr dirty="0" sz="1450" spc="-15">
                <a:latin typeface="Times New Roman"/>
                <a:cs typeface="Times New Roman"/>
              </a:rPr>
              <a:t>Doctor,’ </a:t>
            </a:r>
            <a:r>
              <a:rPr dirty="0" sz="1450" spc="-10">
                <a:latin typeface="Times New Roman"/>
                <a:cs typeface="Times New Roman"/>
              </a:rPr>
              <a:t>cried the Baron </a:t>
            </a:r>
            <a:r>
              <a:rPr dirty="0" sz="1450" spc="-20">
                <a:latin typeface="Times New Roman"/>
                <a:cs typeface="Times New Roman"/>
              </a:rPr>
              <a:t>brutally. </a:t>
            </a:r>
            <a:r>
              <a:rPr dirty="0" sz="1450" spc="-10">
                <a:latin typeface="Times New Roman"/>
                <a:cs typeface="Times New Roman"/>
              </a:rPr>
              <a:t>‘If </a:t>
            </a:r>
            <a:r>
              <a:rPr dirty="0" sz="1450" spc="-5">
                <a:latin typeface="Times New Roman"/>
                <a:cs typeface="Times New Roman"/>
              </a:rPr>
              <a:t>you do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choose to sign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authority </a:t>
            </a:r>
            <a:r>
              <a:rPr dirty="0" sz="1450" spc="-5">
                <a:latin typeface="Times New Roman"/>
                <a:cs typeface="Times New Roman"/>
              </a:rPr>
              <a:t>of your </a:t>
            </a:r>
            <a:r>
              <a:rPr dirty="0" sz="1450" spc="-10">
                <a:latin typeface="Times New Roman"/>
                <a:cs typeface="Times New Roman"/>
              </a:rPr>
              <a:t>sovereign, pass it </a:t>
            </a:r>
            <a:r>
              <a:rPr dirty="0" sz="1450" spc="-5">
                <a:latin typeface="Times New Roman"/>
                <a:cs typeface="Times New Roman"/>
              </a:rPr>
              <a:t>on. </a:t>
            </a:r>
            <a:r>
              <a:rPr dirty="0" sz="1450" spc="-10">
                <a:latin typeface="Times New Roman"/>
                <a:cs typeface="Times New Roman"/>
              </a:rPr>
              <a:t>Or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may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table,’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added,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temper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ripping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decline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invitation,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 spc="-5">
                <a:latin typeface="Times New Roman"/>
                <a:cs typeface="Times New Roman"/>
              </a:rPr>
              <a:t> von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sovereign,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continue to observe with regret, is still absent from the board,’ replied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Doctor calmly;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resumed the perusal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0">
                <a:latin typeface="Times New Roman"/>
                <a:cs typeface="Times New Roman"/>
              </a:rPr>
              <a:t>paper, </a:t>
            </a:r>
            <a:r>
              <a:rPr dirty="0" sz="1450" spc="-10">
                <a:latin typeface="Times New Roman"/>
                <a:cs typeface="Times New Roman"/>
              </a:rPr>
              <a:t>the rest chafing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exchanging glances. ‘Madame and gentlemen,’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at last, ‘what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hold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 hand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simply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declaration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25">
                <a:latin typeface="Times New Roman"/>
                <a:cs typeface="Times New Roman"/>
              </a:rPr>
              <a:t>war.’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20">
                <a:latin typeface="Times New Roman"/>
                <a:cs typeface="Times New Roman"/>
              </a:rPr>
              <a:t>‘Simply,’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flashing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defiance.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‘The sovereign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country is under the same roof with </a:t>
            </a:r>
            <a:r>
              <a:rPr dirty="0" sz="1450" spc="-5">
                <a:latin typeface="Times New Roman"/>
                <a:cs typeface="Times New Roman"/>
              </a:rPr>
              <a:t>us,’ </a:t>
            </a:r>
            <a:r>
              <a:rPr dirty="0" sz="1450" spc="-10">
                <a:latin typeface="Times New Roman"/>
                <a:cs typeface="Times New Roman"/>
              </a:rPr>
              <a:t>continued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Gotthold, ‘and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insist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shall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summoned. It is needless to adduce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reasons;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ashamed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projected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treachery.’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495425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The council waved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sea. There were various outcries.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insult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thundered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maintain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protest,’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At the height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confusion the </a:t>
            </a:r>
            <a:r>
              <a:rPr dirty="0" sz="1450" spc="-5">
                <a:latin typeface="Times New Roman"/>
                <a:cs typeface="Times New Roman"/>
              </a:rPr>
              <a:t>door </a:t>
            </a:r>
            <a:r>
              <a:rPr dirty="0" sz="1450" spc="-10">
                <a:latin typeface="Times New Roman"/>
                <a:cs typeface="Times New Roman"/>
              </a:rPr>
              <a:t>was thrown open; an usher announced,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‘Gentlemen, the Prince!’ and Otto, with his most excellent bearing, entered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apartment. It was like </a:t>
            </a:r>
            <a:r>
              <a:rPr dirty="0" sz="1450" spc="-5">
                <a:latin typeface="Times New Roman"/>
                <a:cs typeface="Times New Roman"/>
              </a:rPr>
              <a:t>oil upon </a:t>
            </a:r>
            <a:r>
              <a:rPr dirty="0" sz="1450" spc="-10">
                <a:latin typeface="Times New Roman"/>
                <a:cs typeface="Times New Roman"/>
              </a:rPr>
              <a:t>the troubled waters; every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settled instantly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Griesengesang,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countenance,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became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absorbed in the arrangement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papers;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in their eagerness to dissemble, </a:t>
            </a:r>
            <a:r>
              <a:rPr dirty="0" sz="1450" spc="-5">
                <a:latin typeface="Times New Roman"/>
                <a:cs typeface="Times New Roman"/>
              </a:rPr>
              <a:t> one</a:t>
            </a:r>
            <a:r>
              <a:rPr dirty="0" sz="1450" spc="-10">
                <a:latin typeface="Times New Roman"/>
                <a:cs typeface="Times New Roman"/>
              </a:rPr>
              <a:t> 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neglected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rise.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‘Gentlemen,’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pausing.</a:t>
            </a:r>
            <a:endParaRPr sz="145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got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moment;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reproof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further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demoralised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weaker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brethren.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The Prince moved slowly towards the lower end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table; then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paused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again,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fixing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Greisengesang,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‘How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comes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31862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Cancellarius,’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received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notice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hour?’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40">
                <a:latin typeface="Times New Roman"/>
                <a:cs typeface="Times New Roman"/>
              </a:rPr>
              <a:t>‘Your </a:t>
            </a:r>
            <a:r>
              <a:rPr dirty="0" sz="1450" spc="-10">
                <a:latin typeface="Times New Roman"/>
                <a:cs typeface="Times New Roman"/>
              </a:rPr>
              <a:t>Highness,’ replied the </a:t>
            </a:r>
            <a:r>
              <a:rPr dirty="0" sz="1450" spc="-15">
                <a:latin typeface="Times New Roman"/>
                <a:cs typeface="Times New Roman"/>
              </a:rPr>
              <a:t>Chancellor, </a:t>
            </a:r>
            <a:r>
              <a:rPr dirty="0" sz="1450" spc="-10">
                <a:latin typeface="Times New Roman"/>
                <a:cs typeface="Times New Roman"/>
              </a:rPr>
              <a:t>‘her Highness the Princess </a:t>
            </a:r>
            <a:r>
              <a:rPr dirty="0" sz="1450" spc="-5">
                <a:latin typeface="Times New Roman"/>
                <a:cs typeface="Times New Roman"/>
              </a:rPr>
              <a:t>. . . ’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 paused.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 understood,’ said Seraphina, taking him </a:t>
            </a:r>
            <a:r>
              <a:rPr dirty="0" sz="1450" spc="-5">
                <a:latin typeface="Times New Roman"/>
                <a:cs typeface="Times New Roman"/>
              </a:rPr>
              <a:t>up, </a:t>
            </a:r>
            <a:r>
              <a:rPr dirty="0" sz="1450" spc="-10">
                <a:latin typeface="Times New Roman"/>
                <a:cs typeface="Times New Roman"/>
              </a:rPr>
              <a:t>‘that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did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purpose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second,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Seraphina’s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fell;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anger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burned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brighter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private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shame.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‘And </a:t>
            </a:r>
            <a:r>
              <a:rPr dirty="0" sz="1450" spc="-30">
                <a:latin typeface="Times New Roman"/>
                <a:cs typeface="Times New Roman"/>
              </a:rPr>
              <a:t>now, </a:t>
            </a:r>
            <a:r>
              <a:rPr dirty="0" sz="1450" spc="-10">
                <a:latin typeface="Times New Roman"/>
                <a:cs typeface="Times New Roman"/>
              </a:rPr>
              <a:t>gentlemen,’ said Otto, taking his </a:t>
            </a:r>
            <a:r>
              <a:rPr dirty="0" sz="1450" spc="-20">
                <a:latin typeface="Times New Roman"/>
                <a:cs typeface="Times New Roman"/>
              </a:rPr>
              <a:t>chair, </a:t>
            </a:r>
            <a:r>
              <a:rPr dirty="0" sz="1450" spc="-10">
                <a:latin typeface="Times New Roman"/>
                <a:cs typeface="Times New Roman"/>
              </a:rPr>
              <a:t>‘I pray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seated.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been absent: there are doubtless some arrears;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ere we proceed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business, Herr Grafinski,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direct four thousand crowns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sent to 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 once. Make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note, 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please,’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added, as the treasurer still stared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wonder.</a:t>
            </a:r>
            <a:endParaRPr sz="1450">
              <a:latin typeface="Times New Roman"/>
              <a:cs typeface="Times New Roman"/>
            </a:endParaRPr>
          </a:p>
          <a:p>
            <a:pPr marL="12700" marR="1407795">
              <a:lnSpc>
                <a:spcPts val="2300"/>
              </a:lnSpc>
              <a:spcBef>
                <a:spcPts val="110"/>
              </a:spcBef>
            </a:pPr>
            <a:r>
              <a:rPr dirty="0" sz="1450" spc="-10">
                <a:latin typeface="Times New Roman"/>
                <a:cs typeface="Times New Roman"/>
              </a:rPr>
              <a:t>‘Four thousand crowns?’ asked Seraphina. </a:t>
            </a:r>
            <a:r>
              <a:rPr dirty="0" sz="1450" spc="-25">
                <a:latin typeface="Times New Roman"/>
                <a:cs typeface="Times New Roman"/>
              </a:rPr>
              <a:t>‘Pray, </a:t>
            </a:r>
            <a:r>
              <a:rPr dirty="0" sz="1450" spc="-10">
                <a:latin typeface="Times New Roman"/>
                <a:cs typeface="Times New Roman"/>
              </a:rPr>
              <a:t>for what?’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‘Madam,’ returned Otto, smiling, ‘for my own purposes.’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spurred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Grafinski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underneath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table.</a:t>
            </a:r>
            <a:endParaRPr sz="1450">
              <a:latin typeface="Times New Roman"/>
              <a:cs typeface="Times New Roman"/>
            </a:endParaRPr>
          </a:p>
          <a:p>
            <a:pPr marL="12700" marR="715645">
              <a:lnSpc>
                <a:spcPts val="2300"/>
              </a:lnSpc>
              <a:spcBef>
                <a:spcPts val="15"/>
              </a:spcBef>
            </a:pPr>
            <a:r>
              <a:rPr dirty="0" sz="1450" spc="-10">
                <a:latin typeface="Times New Roman"/>
                <a:cs typeface="Times New Roman"/>
              </a:rPr>
              <a:t>‘If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indicate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destination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puppet.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interrogate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Grafinski looked for help to his commander; and Gondremark came to his aid,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suave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measured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tones.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40">
                <a:latin typeface="Times New Roman"/>
                <a:cs typeface="Times New Roman"/>
              </a:rPr>
              <a:t>‘Your </a:t>
            </a:r>
            <a:r>
              <a:rPr dirty="0" sz="1450" spc="-10">
                <a:latin typeface="Times New Roman"/>
                <a:cs typeface="Times New Roman"/>
              </a:rPr>
              <a:t>Highness may reasonably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surprised,’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said; ‘and Herr Grafinski,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although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convinced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is clear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intention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offending, would 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done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begin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explanation.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resources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state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 at the present moment entirely swallowed </a:t>
            </a:r>
            <a:r>
              <a:rPr dirty="0" sz="1450" spc="-5">
                <a:latin typeface="Times New Roman"/>
                <a:cs typeface="Times New Roman"/>
              </a:rPr>
              <a:t>up, </a:t>
            </a:r>
            <a:r>
              <a:rPr dirty="0" sz="1450" spc="-25">
                <a:latin typeface="Times New Roman"/>
                <a:cs typeface="Times New Roman"/>
              </a:rPr>
              <a:t>or, </a:t>
            </a:r>
            <a:r>
              <a:rPr dirty="0" sz="1450" spc="-10">
                <a:latin typeface="Times New Roman"/>
                <a:cs typeface="Times New Roman"/>
              </a:rPr>
              <a:t>as we </a:t>
            </a:r>
            <a:r>
              <a:rPr dirty="0" sz="1450" spc="-5">
                <a:latin typeface="Times New Roman"/>
                <a:cs typeface="Times New Roman"/>
              </a:rPr>
              <a:t>hope </a:t>
            </a:r>
            <a:r>
              <a:rPr dirty="0" sz="1450" spc="-10">
                <a:latin typeface="Times New Roman"/>
                <a:cs typeface="Times New Roman"/>
              </a:rPr>
              <a:t>to prove,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wisely invested.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month from </a:t>
            </a:r>
            <a:r>
              <a:rPr dirty="0" sz="1450" spc="-30">
                <a:latin typeface="Times New Roman"/>
                <a:cs typeface="Times New Roman"/>
              </a:rPr>
              <a:t>now, </a:t>
            </a:r>
            <a:r>
              <a:rPr dirty="0" sz="1450" spc="-5">
                <a:latin typeface="Times New Roman"/>
                <a:cs typeface="Times New Roman"/>
              </a:rPr>
              <a:t>I do not </a:t>
            </a:r>
            <a:r>
              <a:rPr dirty="0" sz="1450" spc="-10">
                <a:latin typeface="Times New Roman"/>
                <a:cs typeface="Times New Roman"/>
              </a:rPr>
              <a:t>question we shall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able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meet any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command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lay</a:t>
            </a:r>
            <a:r>
              <a:rPr dirty="0" sz="1450" spc="-5">
                <a:latin typeface="Times New Roman"/>
                <a:cs typeface="Times New Roman"/>
              </a:rPr>
              <a:t> upon </a:t>
            </a:r>
            <a:r>
              <a:rPr dirty="0" sz="1450" spc="-10">
                <a:latin typeface="Times New Roman"/>
                <a:cs typeface="Times New Roman"/>
              </a:rPr>
              <a:t>us;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at this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hour I </a:t>
            </a:r>
            <a:r>
              <a:rPr dirty="0" sz="1450" spc="-10">
                <a:latin typeface="Times New Roman"/>
                <a:cs typeface="Times New Roman"/>
              </a:rPr>
              <a:t>fear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that,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small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matter,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prepare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disappointment.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zeal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no </a:t>
            </a:r>
            <a:r>
              <a:rPr dirty="0" sz="1450" spc="-10">
                <a:latin typeface="Times New Roman"/>
                <a:cs typeface="Times New Roman"/>
              </a:rPr>
              <a:t>less,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although</a:t>
            </a:r>
            <a:r>
              <a:rPr dirty="0" sz="1450" spc="-5">
                <a:latin typeface="Times New Roman"/>
                <a:cs typeface="Times New Roman"/>
              </a:rPr>
              <a:t> our </a:t>
            </a:r>
            <a:r>
              <a:rPr dirty="0" sz="1450" spc="-10">
                <a:latin typeface="Times New Roman"/>
                <a:cs typeface="Times New Roman"/>
              </a:rPr>
              <a:t>power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inadequate.’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‘How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Grafinski,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treasury?’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630"/>
              </a:spcBef>
            </a:pPr>
            <a:r>
              <a:rPr dirty="0" sz="1450" spc="-40">
                <a:latin typeface="Times New Roman"/>
                <a:cs typeface="Times New Roman"/>
              </a:rPr>
              <a:t>‘Your </a:t>
            </a:r>
            <a:r>
              <a:rPr dirty="0" sz="1450" spc="-10">
                <a:latin typeface="Times New Roman"/>
                <a:cs typeface="Times New Roman"/>
              </a:rPr>
              <a:t>Highness,’ protested the </a:t>
            </a:r>
            <a:r>
              <a:rPr dirty="0" sz="1450" spc="-15">
                <a:latin typeface="Times New Roman"/>
                <a:cs typeface="Times New Roman"/>
              </a:rPr>
              <a:t>treasurer, </a:t>
            </a:r>
            <a:r>
              <a:rPr dirty="0" sz="1450" spc="-10">
                <a:latin typeface="Times New Roman"/>
                <a:cs typeface="Times New Roman"/>
              </a:rPr>
              <a:t>‘we have immediate need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every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crown.’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 think,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evade me,’ flashed the Prince; and then turning to the side-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table,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‘Mr.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Secretary,’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‘bring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treasury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docket.’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Grafinski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became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deadly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pale;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Chancellor,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expecting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probably engaged in prayer; Gondremark was watching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ponderous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Gotthold,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wonder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cousin;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certainly showing spirit,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what, in such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time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0">
                <a:latin typeface="Times New Roman"/>
                <a:cs typeface="Times New Roman"/>
              </a:rPr>
              <a:t>gravity, </a:t>
            </a:r>
            <a:r>
              <a:rPr dirty="0" sz="1450" spc="-10">
                <a:latin typeface="Times New Roman"/>
                <a:cs typeface="Times New Roman"/>
              </a:rPr>
              <a:t>was all this talk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money?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strength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personal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issue?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075" cy="939165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Grünewald.’</a:t>
            </a:r>
            <a:endParaRPr sz="1450">
              <a:latin typeface="Times New Roman"/>
              <a:cs typeface="Times New Roman"/>
            </a:endParaRPr>
          </a:p>
          <a:p>
            <a:pPr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‘A pleasant state, </a:t>
            </a:r>
            <a:r>
              <a:rPr dirty="0" sz="1450" spc="-20">
                <a:latin typeface="Times New Roman"/>
                <a:cs typeface="Times New Roman"/>
              </a:rPr>
              <a:t>sir,’ </a:t>
            </a:r>
            <a:r>
              <a:rPr dirty="0" sz="1450" spc="-10">
                <a:latin typeface="Times New Roman"/>
                <a:cs typeface="Times New Roman"/>
              </a:rPr>
              <a:t>piped the old man, </a:t>
            </a:r>
            <a:r>
              <a:rPr dirty="0" sz="1450" spc="-5">
                <a:latin typeface="Times New Roman"/>
                <a:cs typeface="Times New Roman"/>
              </a:rPr>
              <a:t>nodding, </a:t>
            </a:r>
            <a:r>
              <a:rPr dirty="0" sz="1450" spc="-10">
                <a:latin typeface="Times New Roman"/>
                <a:cs typeface="Times New Roman"/>
              </a:rPr>
              <a:t>‘a very pleasant state,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race,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pines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people.</a:t>
            </a:r>
            <a:r>
              <a:rPr dirty="0" sz="1450" spc="430">
                <a:latin typeface="Times New Roman"/>
                <a:cs typeface="Times New Roman"/>
              </a:rPr>
              <a:t> </a:t>
            </a:r>
            <a:r>
              <a:rPr dirty="0" sz="1450" spc="-70">
                <a:latin typeface="Times New Roman"/>
                <a:cs typeface="Times New Roman"/>
              </a:rPr>
              <a:t>We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reckon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ourselves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Grünewalders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lying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near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borders;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river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water,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drop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Yes,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state.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Grünewald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swing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axe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Gerolstein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lift;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pines,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why,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pines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state,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people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whole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big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world.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’Tis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twenty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years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since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crossed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marshes,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grow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home-keepers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age;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yesterday.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Up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road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keeps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Mittwalden;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green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pine-trees,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big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water-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power!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water-power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step,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sir.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70">
                <a:latin typeface="Times New Roman"/>
                <a:cs typeface="Times New Roman"/>
              </a:rPr>
              <a:t>We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sold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bit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forest,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beside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high-road;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sight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minted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money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got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ciphering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amount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to.’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suppose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inquired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marL="12700" marR="862330">
              <a:lnSpc>
                <a:spcPct val="132400"/>
              </a:lnSpc>
            </a:pPr>
            <a:r>
              <a:rPr dirty="0" sz="1450" spc="-10">
                <a:latin typeface="Times New Roman"/>
                <a:cs typeface="Times New Roman"/>
              </a:rPr>
              <a:t>‘No,’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‘nor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want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to.’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‘Why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disliked?’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marL="12700" marR="1143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‘Not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might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disliked,’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‘but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despised,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‘Indeed,’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faintly.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40">
                <a:latin typeface="Times New Roman"/>
                <a:cs typeface="Times New Roman"/>
              </a:rPr>
              <a:t>‘Yes,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despised,’ nodded Killian, filling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long pipe, ‘and, to my way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thinking, justly despised.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opportunities,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does </a:t>
            </a:r>
            <a:r>
              <a:rPr dirty="0" sz="1450" spc="-5">
                <a:latin typeface="Times New Roman"/>
                <a:cs typeface="Times New Roman"/>
              </a:rPr>
              <a:t>he do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hunts,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dresses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prettily—which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ashamed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man—and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acts plays; and if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does aught else,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news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45">
                <a:latin typeface="Times New Roman"/>
                <a:cs typeface="Times New Roman"/>
              </a:rPr>
              <a:t>‘Yet </a:t>
            </a:r>
            <a:r>
              <a:rPr dirty="0" sz="1450" spc="-10">
                <a:latin typeface="Times New Roman"/>
                <a:cs typeface="Times New Roman"/>
              </a:rPr>
              <a:t>these are all innocent,’ said Otto. ‘What would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him do—make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‘No, </a:t>
            </a:r>
            <a:r>
              <a:rPr dirty="0" sz="1450" spc="-20">
                <a:latin typeface="Times New Roman"/>
                <a:cs typeface="Times New Roman"/>
              </a:rPr>
              <a:t>sir,’ </a:t>
            </a:r>
            <a:r>
              <a:rPr dirty="0" sz="1450" spc="-10">
                <a:latin typeface="Times New Roman"/>
                <a:cs typeface="Times New Roman"/>
              </a:rPr>
              <a:t>replied the old man. ‘But here it is;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been fifty years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River Farm, and wrought in it, day </a:t>
            </a:r>
            <a:r>
              <a:rPr dirty="0" sz="1450" spc="-5">
                <a:latin typeface="Times New Roman"/>
                <a:cs typeface="Times New Roman"/>
              </a:rPr>
              <a:t>in, </a:t>
            </a:r>
            <a:r>
              <a:rPr dirty="0" sz="1450" spc="-10">
                <a:latin typeface="Times New Roman"/>
                <a:cs typeface="Times New Roman"/>
              </a:rPr>
              <a:t>day </a:t>
            </a:r>
            <a:r>
              <a:rPr dirty="0" sz="1450" spc="-5">
                <a:latin typeface="Times New Roman"/>
                <a:cs typeface="Times New Roman"/>
              </a:rPr>
              <a:t>out; I </a:t>
            </a:r>
            <a:r>
              <a:rPr dirty="0" sz="1450" spc="-10">
                <a:latin typeface="Times New Roman"/>
                <a:cs typeface="Times New Roman"/>
              </a:rPr>
              <a:t>have ploughed and sowed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reaped, and risen </a:t>
            </a:r>
            <a:r>
              <a:rPr dirty="0" sz="1450" spc="-25">
                <a:latin typeface="Times New Roman"/>
                <a:cs typeface="Times New Roman"/>
              </a:rPr>
              <a:t>early, </a:t>
            </a:r>
            <a:r>
              <a:rPr dirty="0" sz="1450" spc="-10">
                <a:latin typeface="Times New Roman"/>
                <a:cs typeface="Times New Roman"/>
              </a:rPr>
              <a:t>and waked late; and this is the upshot: that all these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years it has supported me and my family; and been the best friend that ever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had, set aside my wife; and </a:t>
            </a:r>
            <a:r>
              <a:rPr dirty="0" sz="1450" spc="-30">
                <a:latin typeface="Times New Roman"/>
                <a:cs typeface="Times New Roman"/>
              </a:rPr>
              <a:t>now, </a:t>
            </a:r>
            <a:r>
              <a:rPr dirty="0" sz="1450" spc="-10">
                <a:latin typeface="Times New Roman"/>
                <a:cs typeface="Times New Roman"/>
              </a:rPr>
              <a:t>when my time comes,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leave it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better farm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 when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found it. So it is, if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works hearty in the order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nature,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gets bread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receives comfort, and whatever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touches breeds. And 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humbly appears to me, if that Prince was to labour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his throne,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laboured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wrought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farm,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increase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blessing.’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‘I believe with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20">
                <a:latin typeface="Times New Roman"/>
                <a:cs typeface="Times New Roman"/>
              </a:rPr>
              <a:t>sir,’ </a:t>
            </a:r>
            <a:r>
              <a:rPr dirty="0" sz="1450" spc="-10">
                <a:latin typeface="Times New Roman"/>
                <a:cs typeface="Times New Roman"/>
              </a:rPr>
              <a:t>Otto said; ‘and yet the parallel is inexact. For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farmer’s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natural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simple;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prince’s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artificial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206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find,’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finger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docket,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‘that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20,000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crowns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case.’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‘That is exact,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Highness,’ replied the Baron. ‘But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liabilities, all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happily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liquid,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amount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larger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sum;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present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point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morally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impossible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divert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single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florin.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Essentially, </a:t>
            </a:r>
            <a:r>
              <a:rPr dirty="0" sz="1450" spc="-10">
                <a:latin typeface="Times New Roman"/>
                <a:cs typeface="Times New Roman"/>
              </a:rPr>
              <a:t>the case is </a:t>
            </a:r>
            <a:r>
              <a:rPr dirty="0" sz="1450" spc="-25">
                <a:latin typeface="Times New Roman"/>
                <a:cs typeface="Times New Roman"/>
              </a:rPr>
              <a:t>empty. </a:t>
            </a:r>
            <a:r>
              <a:rPr dirty="0" sz="1450" spc="-70">
                <a:latin typeface="Times New Roman"/>
                <a:cs typeface="Times New Roman"/>
              </a:rPr>
              <a:t>We</a:t>
            </a:r>
            <a:r>
              <a:rPr dirty="0" sz="1450" spc="-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have, already presented,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5">
                <a:latin typeface="Times New Roman"/>
                <a:cs typeface="Times New Roman"/>
              </a:rPr>
              <a:t>large </a:t>
            </a:r>
            <a:r>
              <a:rPr dirty="0" sz="1450" spc="-10">
                <a:latin typeface="Times New Roman"/>
                <a:cs typeface="Times New Roman"/>
              </a:rPr>
              <a:t>note 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material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5">
                <a:latin typeface="Times New Roman"/>
                <a:cs typeface="Times New Roman"/>
              </a:rPr>
              <a:t>war.’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‘Material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war?’ exclaimed Otto, with an excellent assumption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surprise.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memory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serves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settled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accounts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January.’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‘There have been further orders,’ the Baron explained. ‘A new park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artillery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completed;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hundred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stand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arms,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seven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hundred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baggage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mules—the details are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special </a:t>
            </a:r>
            <a:r>
              <a:rPr dirty="0" sz="1450" spc="-15">
                <a:latin typeface="Times New Roman"/>
                <a:cs typeface="Times New Roman"/>
              </a:rPr>
              <a:t>memorandum.—Mr. </a:t>
            </a:r>
            <a:r>
              <a:rPr dirty="0" sz="1450" spc="-10">
                <a:latin typeface="Times New Roman"/>
                <a:cs typeface="Times New Roman"/>
              </a:rPr>
              <a:t>Secretary Holtz,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memorandum, if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please.’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03910">
              <a:lnSpc>
                <a:spcPts val="2300"/>
              </a:lnSpc>
              <a:spcBef>
                <a:spcPts val="115"/>
              </a:spcBef>
            </a:pPr>
            <a:r>
              <a:rPr dirty="0" sz="1450" spc="-10">
                <a:latin typeface="Times New Roman"/>
                <a:cs typeface="Times New Roman"/>
              </a:rPr>
              <a:t>‘One would think, gentlemen, that we were going to </a:t>
            </a:r>
            <a:r>
              <a:rPr dirty="0" sz="1450" spc="-20">
                <a:latin typeface="Times New Roman"/>
                <a:cs typeface="Times New Roman"/>
              </a:rPr>
              <a:t>war,’ </a:t>
            </a:r>
            <a:r>
              <a:rPr dirty="0" sz="1450" spc="-10">
                <a:latin typeface="Times New Roman"/>
                <a:cs typeface="Times New Roman"/>
              </a:rPr>
              <a:t>said Otto.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0">
                <a:latin typeface="Times New Roman"/>
                <a:cs typeface="Times New Roman"/>
              </a:rPr>
              <a:t>‘We</a:t>
            </a:r>
            <a:r>
              <a:rPr dirty="0" sz="1450" spc="-10">
                <a:latin typeface="Times New Roman"/>
                <a:cs typeface="Times New Roman"/>
              </a:rPr>
              <a:t> are,’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464"/>
              </a:spcBef>
            </a:pPr>
            <a:r>
              <a:rPr dirty="0" sz="1450" spc="-30">
                <a:latin typeface="Times New Roman"/>
                <a:cs typeface="Times New Roman"/>
              </a:rPr>
              <a:t>‘War!’ </a:t>
            </a:r>
            <a:r>
              <a:rPr dirty="0" sz="1450" spc="-10">
                <a:latin typeface="Times New Roman"/>
                <a:cs typeface="Times New Roman"/>
              </a:rPr>
              <a:t>cried the Prince, ‘and, gentlemen, with whom? The peace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Grünewald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endured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centuries.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aggression,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insult,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suffered?’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‘Here,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Highness,’ said Gotthold, ‘is the ultimatum. It was in the very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article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signature,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opportunely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entered.’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Otto laid the paper before him;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read, his fingers played tattoo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table.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0">
                <a:latin typeface="Times New Roman"/>
                <a:cs typeface="Times New Roman"/>
              </a:rPr>
              <a:t>‘Was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proposed,’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inquired,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paper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knowledge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pleasure?’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One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non-combatants, eager to trim, volunteered an </a:t>
            </a:r>
            <a:r>
              <a:rPr dirty="0" sz="1450" spc="-20">
                <a:latin typeface="Times New Roman"/>
                <a:cs typeface="Times New Roman"/>
              </a:rPr>
              <a:t>answer. </a:t>
            </a:r>
            <a:r>
              <a:rPr dirty="0" sz="1450" spc="-10">
                <a:latin typeface="Times New Roman"/>
                <a:cs typeface="Times New Roman"/>
              </a:rPr>
              <a:t>‘The Herr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Doctor</a:t>
            </a:r>
            <a:r>
              <a:rPr dirty="0" sz="1450" spc="-5">
                <a:latin typeface="Times New Roman"/>
                <a:cs typeface="Times New Roman"/>
              </a:rPr>
              <a:t> von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Hohenstockwitz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entered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dissent,’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‘Give me the rest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correspondence,’ said the Prince. 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handed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patiently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councillors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foolishly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enough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table.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secretaries,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background,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exchanging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glances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delight;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row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council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welcome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feature.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‘Gentlemen,’ said Otto, when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finished, ‘I have read with pain. 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claim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Obermünsterol is palpably unjust; it has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 spc="-10">
                <a:latin typeface="Times New Roman"/>
                <a:cs typeface="Times New Roman"/>
              </a:rPr>
              <a:t>tincture,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 spc="-25">
                <a:latin typeface="Times New Roman"/>
                <a:cs typeface="Times New Roman"/>
              </a:rPr>
              <a:t>show, 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justice. There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in all this ground enough for after-dinner talk, and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propose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casus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belli.’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570"/>
              </a:spcBef>
            </a:pPr>
            <a:r>
              <a:rPr dirty="0" sz="1450" spc="-20">
                <a:latin typeface="Times New Roman"/>
                <a:cs typeface="Times New Roman"/>
              </a:rPr>
              <a:t>‘Certainly,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Highness,’ returned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defend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indefensible,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claim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Obermünsterol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simply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pretext.’</a:t>
            </a:r>
            <a:endParaRPr sz="1450">
              <a:latin typeface="Times New Roman"/>
              <a:cs typeface="Times New Roman"/>
            </a:endParaRPr>
          </a:p>
          <a:p>
            <a:pPr marL="12700" marR="7683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‘Herr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Cancellarius,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pen.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“The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council,”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dictate—‘I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withhold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notice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intervention,’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parenthesis,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addressing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directly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wife;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715">
              <a:lnSpc>
                <a:spcPts val="1730"/>
              </a:lnSpc>
              <a:spcBef>
                <a:spcPts val="155"/>
              </a:spcBef>
              <a:tabLst>
                <a:tab pos="5122545" algn="l"/>
              </a:tabLst>
            </a:pPr>
            <a:r>
              <a:rPr dirty="0" sz="1450" spc="-10">
                <a:latin typeface="Times New Roman"/>
                <a:cs typeface="Times New Roman"/>
              </a:rPr>
              <a:t>nothing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strange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suppression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business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smuggled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kno</a:t>
            </a:r>
            <a:r>
              <a:rPr dirty="0" sz="1450" spc="-10">
                <a:latin typeface="Times New Roman"/>
                <a:cs typeface="Times New Roman"/>
              </a:rPr>
              <a:t>wle</a:t>
            </a:r>
            <a:r>
              <a:rPr dirty="0" sz="1450" spc="-5">
                <a:latin typeface="Times New Roman"/>
                <a:cs typeface="Times New Roman"/>
              </a:rPr>
              <a:t>dg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10">
                <a:latin typeface="Times New Roman"/>
                <a:cs typeface="Times New Roman"/>
              </a:rPr>
              <a:t>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-10">
                <a:latin typeface="Times New Roman"/>
                <a:cs typeface="Times New Roman"/>
              </a:rPr>
              <a:t>te</a:t>
            </a:r>
            <a:r>
              <a:rPr dirty="0" sz="1450" spc="-5">
                <a:latin typeface="Times New Roman"/>
                <a:cs typeface="Times New Roman"/>
              </a:rPr>
              <a:t>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 spc="-10">
                <a:latin typeface="Times New Roman"/>
                <a:cs typeface="Times New Roman"/>
              </a:rPr>
              <a:t>—</a:t>
            </a:r>
            <a:r>
              <a:rPr dirty="0" sz="1450" spc="-10">
                <a:latin typeface="Times New Roman"/>
                <a:cs typeface="Times New Roman"/>
              </a:rPr>
              <a:t>“T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oun</a:t>
            </a:r>
            <a:r>
              <a:rPr dirty="0" sz="1450" spc="-10">
                <a:latin typeface="Times New Roman"/>
                <a:cs typeface="Times New Roman"/>
              </a:rPr>
              <a:t>cil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 spc="-10">
                <a:latin typeface="Times New Roman"/>
                <a:cs typeface="Times New Roman"/>
              </a:rPr>
              <a:t>”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0">
                <a:latin typeface="Times New Roman"/>
                <a:cs typeface="Times New Roman"/>
              </a:rPr>
              <a:t>res</a:t>
            </a:r>
            <a:r>
              <a:rPr dirty="0" sz="1450" spc="-5">
                <a:latin typeface="Times New Roman"/>
                <a:cs typeface="Times New Roman"/>
              </a:rPr>
              <a:t>u</a:t>
            </a:r>
            <a:r>
              <a:rPr dirty="0" sz="1450" spc="-15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d,  </a:t>
            </a:r>
            <a:r>
              <a:rPr dirty="0" sz="1450" spc="-10">
                <a:latin typeface="Times New Roman"/>
                <a:cs typeface="Times New Roman"/>
              </a:rPr>
              <a:t>‘“on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further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examination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facts,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enlightened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despatch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Gerolstein,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pleasure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announce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entirely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one,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sentiment,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Grand-Ducal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Gerolstein.”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it?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lines,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draw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despatch.’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‘If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me,’ 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Baron,</a:t>
            </a:r>
            <a:r>
              <a:rPr dirty="0" sz="1450" spc="-5">
                <a:latin typeface="Times New Roman"/>
                <a:cs typeface="Times New Roman"/>
              </a:rPr>
              <a:t> ‘your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imperfectly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acquainted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internal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history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correspondence,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interference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merely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hurtful.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paper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proposes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stultify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previous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policy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‘The policy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Grünewald!’ cried the Prince. ‘One would suppose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sense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humour!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fish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5">
                <a:latin typeface="Times New Roman"/>
                <a:cs typeface="Times New Roman"/>
              </a:rPr>
              <a:t>coffee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cup?’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20">
                <a:latin typeface="Times New Roman"/>
                <a:cs typeface="Times New Roman"/>
              </a:rPr>
              <a:t>‘With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deference,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Highness,’ returned the Baron, ‘even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5">
                <a:latin typeface="Times New Roman"/>
                <a:cs typeface="Times New Roman"/>
              </a:rPr>
              <a:t>coffee </a:t>
            </a:r>
            <a:r>
              <a:rPr dirty="0" sz="1450" spc="-10">
                <a:latin typeface="Times New Roman"/>
                <a:cs typeface="Times New Roman"/>
              </a:rPr>
              <a:t>cup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poison.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purpose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simply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territorial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enlargement; still less is it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war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glory; </a:t>
            </a:r>
            <a:r>
              <a:rPr dirty="0" sz="1450" spc="-20">
                <a:latin typeface="Times New Roman"/>
                <a:cs typeface="Times New Roman"/>
              </a:rPr>
              <a:t>for, </a:t>
            </a:r>
            <a:r>
              <a:rPr dirty="0" sz="1450" spc="-10">
                <a:latin typeface="Times New Roman"/>
                <a:cs typeface="Times New Roman"/>
              </a:rPr>
              <a:t>as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 indicates,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ambitious.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body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politic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seriously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diseased;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republicanism,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socialism,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disintegrating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ideas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abroad;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circle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within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circle,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really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formidable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organisation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grown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20">
                <a:latin typeface="Times New Roman"/>
                <a:cs typeface="Times New Roman"/>
              </a:rPr>
              <a:t>Highness’s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throne.’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 have heard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it, Herr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Gondremark,’ </a:t>
            </a:r>
            <a:r>
              <a:rPr dirty="0" sz="1450" spc="-5">
                <a:latin typeface="Times New Roman"/>
                <a:cs typeface="Times New Roman"/>
              </a:rPr>
              <a:t>put </a:t>
            </a:r>
            <a:r>
              <a:rPr dirty="0" sz="1450" spc="-10">
                <a:latin typeface="Times New Roman"/>
                <a:cs typeface="Times New Roman"/>
              </a:rPr>
              <a:t>in the Prince; </a:t>
            </a:r>
            <a:r>
              <a:rPr dirty="0" sz="1450" spc="-5">
                <a:latin typeface="Times New Roman"/>
                <a:cs typeface="Times New Roman"/>
              </a:rPr>
              <a:t>‘but I </a:t>
            </a:r>
            <a:r>
              <a:rPr dirty="0" sz="1450" spc="-10">
                <a:latin typeface="Times New Roman"/>
                <a:cs typeface="Times New Roman"/>
              </a:rPr>
              <a:t>have reason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aware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authoritative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information.’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honoured</a:t>
            </a:r>
            <a:r>
              <a:rPr dirty="0" sz="1450" spc="-5">
                <a:latin typeface="Times New Roman"/>
                <a:cs typeface="Times New Roman"/>
              </a:rPr>
              <a:t> 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expression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Prince’s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confidence’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Gondremark, unabashed. ‘It is, therefore,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single eye to these disorders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present external policy has been shaped. Something was required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divert public attention, to employ the idle, to popularise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20">
                <a:latin typeface="Times New Roman"/>
                <a:cs typeface="Times New Roman"/>
              </a:rPr>
              <a:t>Highness’s </a:t>
            </a:r>
            <a:r>
              <a:rPr dirty="0" sz="1450" spc="-10">
                <a:latin typeface="Times New Roman"/>
                <a:cs typeface="Times New Roman"/>
              </a:rPr>
              <a:t>rule,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 if it were possible, to enable him to reduce the taxes 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blow and 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notable amount. The proposed expedition—for it cannot without hyperbole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called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war—seemed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council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combine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various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characters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required;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marked improvement in the public sentiment has followed even </a:t>
            </a:r>
            <a:r>
              <a:rPr dirty="0" sz="1450" spc="-5">
                <a:latin typeface="Times New Roman"/>
                <a:cs typeface="Times New Roman"/>
              </a:rPr>
              <a:t> upon our </a:t>
            </a:r>
            <a:r>
              <a:rPr dirty="0" sz="1450" spc="-10">
                <a:latin typeface="Times New Roman"/>
                <a:cs typeface="Times New Roman"/>
              </a:rPr>
              <a:t>preparations;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cannot </a:t>
            </a:r>
            <a:r>
              <a:rPr dirty="0" sz="1450" spc="-5">
                <a:latin typeface="Times New Roman"/>
                <a:cs typeface="Times New Roman"/>
              </a:rPr>
              <a:t>doubt </a:t>
            </a:r>
            <a:r>
              <a:rPr dirty="0" sz="1450" spc="-10">
                <a:latin typeface="Times New Roman"/>
                <a:cs typeface="Times New Roman"/>
              </a:rPr>
              <a:t>that when success shall </a:t>
            </a:r>
            <a:r>
              <a:rPr dirty="0" sz="1450" spc="-20">
                <a:latin typeface="Times New Roman"/>
                <a:cs typeface="Times New Roman"/>
              </a:rPr>
              <a:t>follow,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effect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surpass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 spc="-5">
                <a:latin typeface="Times New Roman"/>
                <a:cs typeface="Times New Roman"/>
              </a:rPr>
              <a:t> our </a:t>
            </a:r>
            <a:r>
              <a:rPr dirty="0" sz="1450" spc="-10">
                <a:latin typeface="Times New Roman"/>
                <a:cs typeface="Times New Roman"/>
              </a:rPr>
              <a:t>boldest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hopes.’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60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 very adroit, Herr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Gondremark,’ said Otto.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fill me 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admiration.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heretofore</a:t>
            </a:r>
            <a:r>
              <a:rPr dirty="0" sz="1450" spc="-5">
                <a:latin typeface="Times New Roman"/>
                <a:cs typeface="Times New Roman"/>
              </a:rPr>
              <a:t> done </a:t>
            </a:r>
            <a:r>
              <a:rPr dirty="0" sz="1450" spc="-10">
                <a:latin typeface="Times New Roman"/>
                <a:cs typeface="Times New Roman"/>
              </a:rPr>
              <a:t>justice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qualities.’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Seraphina looked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30">
                <a:latin typeface="Times New Roman"/>
                <a:cs typeface="Times New Roman"/>
              </a:rPr>
              <a:t>joy, </a:t>
            </a:r>
            <a:r>
              <a:rPr dirty="0" sz="1450" spc="-10">
                <a:latin typeface="Times New Roman"/>
                <a:cs typeface="Times New Roman"/>
              </a:rPr>
              <a:t>supposing Otto conquered;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Gondremark still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waited,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armed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point;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knew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stubborn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revolt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weak </a:t>
            </a:r>
            <a:r>
              <a:rPr dirty="0" sz="1450" spc="-20">
                <a:latin typeface="Times New Roman"/>
                <a:cs typeface="Times New Roman"/>
              </a:rPr>
              <a:t>character.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‘And the territorial army scheme, to which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persuaded to consent—was 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secretly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directed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effect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good,’</a:t>
            </a:r>
            <a:r>
              <a:rPr dirty="0" sz="1450" spc="-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Baron;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‘discipline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mounting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guard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excellent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sedatives.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avow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unaware, at the date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decree,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magnitude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revolutionary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movement;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imagine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territorial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army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part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republican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proposals.’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‘Strange!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fancied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grounds?’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‘The </a:t>
            </a:r>
            <a:r>
              <a:rPr dirty="0" sz="1450" spc="-5">
                <a:latin typeface="Times New Roman"/>
                <a:cs typeface="Times New Roman"/>
              </a:rPr>
              <a:t>grounds </a:t>
            </a:r>
            <a:r>
              <a:rPr dirty="0" sz="1450" spc="-10">
                <a:latin typeface="Times New Roman"/>
                <a:cs typeface="Times New Roman"/>
              </a:rPr>
              <a:t>were indeed fanciful,’ returned the Baron. ‘It was conceived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 the leaders that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territorial </a:t>
            </a:r>
            <a:r>
              <a:rPr dirty="0" sz="1450" spc="-30">
                <a:latin typeface="Times New Roman"/>
                <a:cs typeface="Times New Roman"/>
              </a:rPr>
              <a:t>army,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drawn from and returning to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people,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event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popular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uprising,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lukewarm</a:t>
            </a:r>
            <a:r>
              <a:rPr dirty="0" sz="1450" spc="-5">
                <a:latin typeface="Times New Roman"/>
                <a:cs typeface="Times New Roman"/>
              </a:rPr>
              <a:t> or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unfaithful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throne.’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understand.’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‘His Highness begins to understand?’ repeated Gondremark, with the sweetest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politeness.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‘May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beg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complete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phrase?’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‘The history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revolution,’ replied Otto </a:t>
            </a:r>
            <a:r>
              <a:rPr dirty="0" sz="1450" spc="-25">
                <a:latin typeface="Times New Roman"/>
                <a:cs typeface="Times New Roman"/>
              </a:rPr>
              <a:t>dryly. </a:t>
            </a:r>
            <a:r>
              <a:rPr dirty="0" sz="1450" spc="-10">
                <a:latin typeface="Times New Roman"/>
                <a:cs typeface="Times New Roman"/>
              </a:rPr>
              <a:t>‘And </a:t>
            </a:r>
            <a:r>
              <a:rPr dirty="0" sz="1450" spc="-25">
                <a:latin typeface="Times New Roman"/>
                <a:cs typeface="Times New Roman"/>
              </a:rPr>
              <a:t>now,’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added, ‘what </a:t>
            </a:r>
            <a:r>
              <a:rPr dirty="0" sz="1450" spc="-5">
                <a:latin typeface="Times New Roman"/>
                <a:cs typeface="Times New Roman"/>
              </a:rPr>
              <a:t> do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conclude?’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conclude,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simple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reflection,’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accepting the stab without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5">
                <a:latin typeface="Times New Roman"/>
                <a:cs typeface="Times New Roman"/>
              </a:rPr>
              <a:t>quiver, </a:t>
            </a:r>
            <a:r>
              <a:rPr dirty="0" sz="1450" spc="-10">
                <a:latin typeface="Times New Roman"/>
                <a:cs typeface="Times New Roman"/>
              </a:rPr>
              <a:t>‘the war is popular; were the rumour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contradicted </a:t>
            </a:r>
            <a:r>
              <a:rPr dirty="0" sz="1450" spc="-20">
                <a:latin typeface="Times New Roman"/>
                <a:cs typeface="Times New Roman"/>
              </a:rPr>
              <a:t>to-morrow,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considerable disappointment would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felt in many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classes; and in the present tension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spirits, the most lukewarm sentiment may 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enough to precipitate events. There lies the </a:t>
            </a:r>
            <a:r>
              <a:rPr dirty="0" sz="1450" spc="-20">
                <a:latin typeface="Times New Roman"/>
                <a:cs typeface="Times New Roman"/>
              </a:rPr>
              <a:t>danger. </a:t>
            </a:r>
            <a:r>
              <a:rPr dirty="0" sz="1450" spc="-10">
                <a:latin typeface="Times New Roman"/>
                <a:cs typeface="Times New Roman"/>
              </a:rPr>
              <a:t>The revolution hangs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imminent;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council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board,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sword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Damocles.’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565"/>
              </a:spcBef>
            </a:pPr>
            <a:r>
              <a:rPr dirty="0" sz="1450" spc="-50">
                <a:latin typeface="Times New Roman"/>
                <a:cs typeface="Times New Roman"/>
              </a:rPr>
              <a:t>‘We</a:t>
            </a:r>
            <a:r>
              <a:rPr dirty="0" sz="1450" spc="-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 then lay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heads </a:t>
            </a:r>
            <a:r>
              <a:rPr dirty="0" sz="1450" spc="-15">
                <a:latin typeface="Times New Roman"/>
                <a:cs typeface="Times New Roman"/>
              </a:rPr>
              <a:t>together,’ </a:t>
            </a:r>
            <a:r>
              <a:rPr dirty="0" sz="1450" spc="-10">
                <a:latin typeface="Times New Roman"/>
                <a:cs typeface="Times New Roman"/>
              </a:rPr>
              <a:t>said the Prince, ‘and devise some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honourable means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20">
                <a:latin typeface="Times New Roman"/>
                <a:cs typeface="Times New Roman"/>
              </a:rPr>
              <a:t>safety.’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Up to this moment, since the first note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opposition fell from the librarian,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uttered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twenty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words.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With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heightened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colour,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generally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lowered,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foot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sometimes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nervously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tapping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15">
                <a:latin typeface="Times New Roman"/>
                <a:cs typeface="Times New Roman"/>
              </a:rPr>
              <a:t>floor, </a:t>
            </a:r>
            <a:r>
              <a:rPr dirty="0" sz="1450" spc="-10">
                <a:latin typeface="Times New Roman"/>
                <a:cs typeface="Times New Roman"/>
              </a:rPr>
              <a:t>she had kept her own counsel and commanded her anger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hero.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stage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engagement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control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impatience.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‘Means!’ she cried. ‘They have been found and prepared before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knew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Sign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despatch,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</a:t>
            </a:r>
            <a:r>
              <a:rPr dirty="0" sz="1450" spc="-5">
                <a:latin typeface="Times New Roman"/>
                <a:cs typeface="Times New Roman"/>
              </a:rPr>
              <a:t> us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done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delay.’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‘Madam,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“honourable,”’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bowing.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‘This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is,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eyes, and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Herr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5">
                <a:latin typeface="Times New Roman"/>
                <a:cs typeface="Times New Roman"/>
              </a:rPr>
              <a:t>Gondremark’s </a:t>
            </a:r>
            <a:r>
              <a:rPr dirty="0" sz="1450" spc="-10">
                <a:latin typeface="Times New Roman"/>
                <a:cs typeface="Times New Roman"/>
              </a:rPr>
              <a:t>account, an inadmissible expedient. If we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misgoverned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Grünewald,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people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Gerolstein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bleed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pay for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mis-doings? </a:t>
            </a:r>
            <a:r>
              <a:rPr dirty="0" sz="1450" spc="-20">
                <a:latin typeface="Times New Roman"/>
                <a:cs typeface="Times New Roman"/>
              </a:rPr>
              <a:t>Never, </a:t>
            </a:r>
            <a:r>
              <a:rPr dirty="0" sz="1450" spc="-10">
                <a:latin typeface="Times New Roman"/>
                <a:cs typeface="Times New Roman"/>
              </a:rPr>
              <a:t>madam;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while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live. But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attach so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 importance to all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heard to-day for the first time—and why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 </a:t>
            </a:r>
            <a:r>
              <a:rPr dirty="0" sz="1450" spc="-20">
                <a:latin typeface="Times New Roman"/>
                <a:cs typeface="Times New Roman"/>
              </a:rPr>
              <a:t>to-day, </a:t>
            </a:r>
            <a:r>
              <a:rPr dirty="0" sz="1450" spc="-5">
                <a:latin typeface="Times New Roman"/>
                <a:cs typeface="Times New Roman"/>
              </a:rPr>
              <a:t>I do not </a:t>
            </a:r>
            <a:r>
              <a:rPr dirty="0" sz="1450" spc="-10">
                <a:latin typeface="Times New Roman"/>
                <a:cs typeface="Times New Roman"/>
              </a:rPr>
              <a:t>even stop to ask—that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eager to find some plan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 follow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credit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hou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fail?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k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‘Should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fail,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meet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blow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half-way,’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644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206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first open discontent,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shall convoke the States, and, when it pleases them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bid me,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abdicate.’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Seraphina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angrily.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labouring!’ she cried. </a:t>
            </a:r>
            <a:r>
              <a:rPr dirty="0" sz="1450" spc="-50">
                <a:latin typeface="Times New Roman"/>
                <a:cs typeface="Times New Roman"/>
              </a:rPr>
              <a:t>‘We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 him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change;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will devise the means,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says; and his device is abdication?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you no </a:t>
            </a:r>
            <a:r>
              <a:rPr dirty="0" sz="1450" spc="-10">
                <a:latin typeface="Times New Roman"/>
                <a:cs typeface="Times New Roman"/>
              </a:rPr>
              <a:t>shame to come here at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eleventh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hour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those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borne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burthen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day?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 </a:t>
            </a:r>
            <a:r>
              <a:rPr dirty="0" sz="1450" spc="-5">
                <a:latin typeface="Times New Roman"/>
                <a:cs typeface="Times New Roman"/>
              </a:rPr>
              <a:t>you not </a:t>
            </a:r>
            <a:r>
              <a:rPr dirty="0" sz="1450" spc="-10">
                <a:latin typeface="Times New Roman"/>
                <a:cs typeface="Times New Roman"/>
              </a:rPr>
              <a:t>wonder at yourself? I,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was here in my place, striving to uphold 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dignity alone.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took counsel with the wisest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could find, while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were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eating and hunting.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laid my plans with foresight; they were ripe 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action; and then—‘she choked—‘then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return—for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forenoon—to ruin all!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To-morrow,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pleasures;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 once more to think and work for </a:t>
            </a:r>
            <a:r>
              <a:rPr dirty="0" sz="1450" spc="-5">
                <a:latin typeface="Times New Roman"/>
                <a:cs typeface="Times New Roman"/>
              </a:rPr>
              <a:t>you; </a:t>
            </a:r>
            <a:r>
              <a:rPr dirty="0" sz="1450" spc="-10">
                <a:latin typeface="Times New Roman"/>
                <a:cs typeface="Times New Roman"/>
              </a:rPr>
              <a:t>and again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come back,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thwart what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the industry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knowledge to conceive.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O! it is intolerable. Be modest, </a:t>
            </a:r>
            <a:r>
              <a:rPr dirty="0" sz="1450" spc="-30">
                <a:latin typeface="Times New Roman"/>
                <a:cs typeface="Times New Roman"/>
              </a:rPr>
              <a:t>sir. </a:t>
            </a:r>
            <a:r>
              <a:rPr dirty="0" sz="1450" spc="-10">
                <a:latin typeface="Times New Roman"/>
                <a:cs typeface="Times New Roman"/>
              </a:rPr>
              <a:t>Do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presume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rank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cannot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worthily </a:t>
            </a:r>
            <a:r>
              <a:rPr dirty="0" sz="1450" spc="-5">
                <a:latin typeface="Times New Roman"/>
                <a:cs typeface="Times New Roman"/>
              </a:rPr>
              <a:t>uphold. I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issue my commands with so much gusto—it 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merit in yourself they are obeyed. What are </a:t>
            </a:r>
            <a:r>
              <a:rPr dirty="0" sz="1450" spc="-5">
                <a:latin typeface="Times New Roman"/>
                <a:cs typeface="Times New Roman"/>
              </a:rPr>
              <a:t>you? </a:t>
            </a:r>
            <a:r>
              <a:rPr dirty="0" sz="1450" spc="-10">
                <a:latin typeface="Times New Roman"/>
                <a:cs typeface="Times New Roman"/>
              </a:rPr>
              <a:t>What have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this grave council? Go,’ she cried, ‘go among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equals? The very people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streets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mock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prince.’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84"/>
              </a:spcBef>
            </a:pP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surprising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outburst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whole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council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aghast.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‘Madam,’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alarmed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caution,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‘command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yourself.’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‘Address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sir!’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whisperings!’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Seraphina burst into tears.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20">
                <a:latin typeface="Times New Roman"/>
                <a:cs typeface="Times New Roman"/>
              </a:rPr>
              <a:t>‘Sir,’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rising,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lady—’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‘Herr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Gondremark,’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‘one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observation,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place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-10">
                <a:latin typeface="Times New Roman"/>
                <a:cs typeface="Times New Roman"/>
              </a:rPr>
              <a:t> under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arrest.’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40">
                <a:latin typeface="Times New Roman"/>
                <a:cs typeface="Times New Roman"/>
              </a:rPr>
              <a:t>‘Your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master,’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bowing.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‘Bear it in mind more </a:t>
            </a:r>
            <a:r>
              <a:rPr dirty="0" sz="1450" spc="-15">
                <a:latin typeface="Times New Roman"/>
                <a:cs typeface="Times New Roman"/>
              </a:rPr>
              <a:t>constantly,’ </a:t>
            </a:r>
            <a:r>
              <a:rPr dirty="0" sz="1450" spc="-10">
                <a:latin typeface="Times New Roman"/>
                <a:cs typeface="Times New Roman"/>
              </a:rPr>
              <a:t>said Otto. ‘Herr Cancellarius, bring all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papers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cabinet.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Gentlemen,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council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dissolved.’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bowed and left the apartment, followed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Greisengesang and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secretaries, just at the moment when the </a:t>
            </a:r>
            <a:r>
              <a:rPr dirty="0" sz="1450" spc="-20">
                <a:latin typeface="Times New Roman"/>
                <a:cs typeface="Times New Roman"/>
              </a:rPr>
              <a:t>Princess’s </a:t>
            </a:r>
            <a:r>
              <a:rPr dirty="0" sz="1450" spc="-10">
                <a:latin typeface="Times New Roman"/>
                <a:cs typeface="Times New Roman"/>
              </a:rPr>
              <a:t>ladies, summoned in all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haste,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entered</a:t>
            </a:r>
            <a:r>
              <a:rPr dirty="0" sz="1450" spc="-5">
                <a:latin typeface="Times New Roman"/>
                <a:cs typeface="Times New Roman"/>
              </a:rPr>
              <a:t> by </a:t>
            </a:r>
            <a:r>
              <a:rPr dirty="0" sz="1450" spc="-10">
                <a:latin typeface="Times New Roman"/>
                <a:cs typeface="Times New Roman"/>
              </a:rPr>
              <a:t>another</a:t>
            </a:r>
            <a:r>
              <a:rPr dirty="0" sz="1450" spc="-5">
                <a:latin typeface="Times New Roman"/>
                <a:cs typeface="Times New Roman"/>
              </a:rPr>
              <a:t> door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help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forth.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554355">
              <a:lnSpc>
                <a:spcPct val="100000"/>
              </a:lnSpc>
              <a:spcBef>
                <a:spcPts val="5"/>
              </a:spcBef>
            </a:pPr>
            <a:r>
              <a:rPr dirty="0" sz="1450" spc="-15" b="1">
                <a:latin typeface="Times New Roman"/>
                <a:cs typeface="Times New Roman"/>
              </a:rPr>
              <a:t>CHAPTER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VIII—THE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45" b="1">
                <a:latin typeface="Times New Roman"/>
                <a:cs typeface="Times New Roman"/>
              </a:rPr>
              <a:t>PARTY</a:t>
            </a:r>
            <a:r>
              <a:rPr dirty="0" sz="1450" spc="-6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OF</a:t>
            </a:r>
            <a:r>
              <a:rPr dirty="0" sz="1450" spc="-60" b="1">
                <a:latin typeface="Times New Roman"/>
                <a:cs typeface="Times New Roman"/>
              </a:rPr>
              <a:t> </a:t>
            </a:r>
            <a:r>
              <a:rPr dirty="0" sz="1450" spc="-65" b="1">
                <a:latin typeface="Times New Roman"/>
                <a:cs typeface="Times New Roman"/>
              </a:rPr>
              <a:t>WAR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35" b="1">
                <a:latin typeface="Times New Roman"/>
                <a:cs typeface="Times New Roman"/>
              </a:rPr>
              <a:t>TAKES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ACTION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490220">
              <a:lnSpc>
                <a:spcPct val="132400"/>
              </a:lnSpc>
              <a:spcBef>
                <a:spcPts val="5"/>
              </a:spcBef>
            </a:pPr>
            <a:r>
              <a:rPr dirty="0" sz="1450" spc="-10">
                <a:latin typeface="Times New Roman"/>
                <a:cs typeface="Times New Roman"/>
              </a:rPr>
              <a:t>Half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after,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closeted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now?’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asked,</a:t>
            </a:r>
            <a:r>
              <a:rPr dirty="0" sz="1450" spc="-5">
                <a:latin typeface="Times New Roman"/>
                <a:cs typeface="Times New Roman"/>
              </a:rPr>
              <a:t> on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arrival.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825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‘Madam,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Chancellor,’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‘Wonder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wonders,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10">
                <a:latin typeface="Times New Roman"/>
                <a:cs typeface="Times New Roman"/>
              </a:rPr>
              <a:t> 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work!’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‘Ah,’ she said, ‘he was born to torture me! O what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fall, what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humiliation!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scheme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wreck</a:t>
            </a:r>
            <a:r>
              <a:rPr dirty="0" sz="1450" spc="-5">
                <a:latin typeface="Times New Roman"/>
                <a:cs typeface="Times New Roman"/>
              </a:rPr>
              <a:t> upon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small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trifle!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lost.’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‘Madam,’ said Gondremark, ‘nothing is lost. Something,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other hand, is </a:t>
            </a:r>
            <a:r>
              <a:rPr dirty="0" sz="1450" spc="-5">
                <a:latin typeface="Times New Roman"/>
                <a:cs typeface="Times New Roman"/>
              </a:rPr>
              <a:t> found.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found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senses;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see him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is—see him as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see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everything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too-good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question—with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judicial,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the </a:t>
            </a:r>
            <a:r>
              <a:rPr dirty="0" sz="1450" spc="-20">
                <a:latin typeface="Times New Roman"/>
                <a:cs typeface="Times New Roman"/>
              </a:rPr>
              <a:t>statesman’s </a:t>
            </a:r>
            <a:r>
              <a:rPr dirty="0" sz="1450" spc="-10">
                <a:latin typeface="Times New Roman"/>
                <a:cs typeface="Times New Roman"/>
              </a:rPr>
              <a:t>eye. So long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right to interfere, the empire that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was still distant.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entered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this course without the plain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foresight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its dangers; and even for this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prepared. But, madam,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knew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two things: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knew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were born to command,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born to serve;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knew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conjuncture,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tool;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confident,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confident </a:t>
            </a:r>
            <a:r>
              <a:rPr dirty="0" sz="1450" spc="-20">
                <a:latin typeface="Times New Roman"/>
                <a:cs typeface="Times New Roman"/>
              </a:rPr>
              <a:t>to-day,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hereditary trifler has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power 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shatter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alliance.’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‘I,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born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command!’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forget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tears?’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‘Madam, they were the tears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5">
                <a:latin typeface="Times New Roman"/>
                <a:cs typeface="Times New Roman"/>
              </a:rPr>
              <a:t>Alexander,’ </a:t>
            </a:r>
            <a:r>
              <a:rPr dirty="0" sz="1450" spc="-10">
                <a:latin typeface="Times New Roman"/>
                <a:cs typeface="Times New Roman"/>
              </a:rPr>
              <a:t>cried the Baron. ‘They touched,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thrilled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me;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I,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forgot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moment—even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I!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suppose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remarked,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admired,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previous bearing?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great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self-command? </a:t>
            </a:r>
            <a:r>
              <a:rPr dirty="0" sz="1450" spc="-85">
                <a:latin typeface="Times New Roman"/>
                <a:cs typeface="Times New Roman"/>
              </a:rPr>
              <a:t>Ay,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was princely!’ He paused. ‘It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thing to see.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drank confidence!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tried to imitate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calm.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well inspired; in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inspired;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reach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argument, had been convinced! But it was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to be; </a:t>
            </a:r>
            <a:r>
              <a:rPr dirty="0" sz="1450" spc="-20">
                <a:latin typeface="Times New Roman"/>
                <a:cs typeface="Times New Roman"/>
              </a:rPr>
              <a:t>nor,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 </a:t>
            </a:r>
            <a:r>
              <a:rPr dirty="0" sz="1450" spc="-5">
                <a:latin typeface="Times New Roman"/>
                <a:cs typeface="Times New Roman"/>
              </a:rPr>
              <a:t>do I </a:t>
            </a:r>
            <a:r>
              <a:rPr dirty="0" sz="1450" spc="-10">
                <a:latin typeface="Times New Roman"/>
                <a:cs typeface="Times New Roman"/>
              </a:rPr>
              <a:t>regret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failure. Let </a:t>
            </a:r>
            <a:r>
              <a:rPr dirty="0" sz="1450" spc="-5">
                <a:latin typeface="Times New Roman"/>
                <a:cs typeface="Times New Roman"/>
              </a:rPr>
              <a:t>us be </a:t>
            </a:r>
            <a:r>
              <a:rPr dirty="0" sz="1450" spc="-10">
                <a:latin typeface="Times New Roman"/>
                <a:cs typeface="Times New Roman"/>
              </a:rPr>
              <a:t>open; let me disclose my heart.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loved two things, 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unworthily: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sovereign!’ Here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kissed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‘Either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 resign my </a:t>
            </a:r>
            <a:r>
              <a:rPr dirty="0" sz="1450" spc="-20">
                <a:latin typeface="Times New Roman"/>
                <a:cs typeface="Times New Roman"/>
              </a:rPr>
              <a:t>ministry, </a:t>
            </a:r>
            <a:r>
              <a:rPr dirty="0" sz="1450" spc="-10">
                <a:latin typeface="Times New Roman"/>
                <a:cs typeface="Times New Roman"/>
              </a:rPr>
              <a:t>leave the land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adoption and the queen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whom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chosen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obey—or—’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paused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‘Alas,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“or,”’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30">
                <a:latin typeface="Times New Roman"/>
                <a:cs typeface="Times New Roman"/>
              </a:rPr>
              <a:t>‘Nay, </a:t>
            </a:r>
            <a:r>
              <a:rPr dirty="0" sz="1450" spc="-10">
                <a:latin typeface="Times New Roman"/>
                <a:cs typeface="Times New Roman"/>
              </a:rPr>
              <a:t>madam, give me time,’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replied. ‘When first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saw </a:t>
            </a:r>
            <a:r>
              <a:rPr dirty="0" sz="1450" spc="-5">
                <a:latin typeface="Times New Roman"/>
                <a:cs typeface="Times New Roman"/>
              </a:rPr>
              <a:t>you, you </a:t>
            </a:r>
            <a:r>
              <a:rPr dirty="0" sz="1450" spc="-10">
                <a:latin typeface="Times New Roman"/>
                <a:cs typeface="Times New Roman"/>
              </a:rPr>
              <a:t>were still </a:t>
            </a:r>
            <a:r>
              <a:rPr dirty="0" sz="1450" spc="-5">
                <a:latin typeface="Times New Roman"/>
                <a:cs typeface="Times New Roman"/>
              </a:rPr>
              <a:t> young; not </a:t>
            </a:r>
            <a:r>
              <a:rPr dirty="0" sz="1450" spc="-10">
                <a:latin typeface="Times New Roman"/>
                <a:cs typeface="Times New Roman"/>
              </a:rPr>
              <a:t>every man would have remarked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powers; </a:t>
            </a:r>
            <a:r>
              <a:rPr dirty="0" sz="1450" spc="-5">
                <a:latin typeface="Times New Roman"/>
                <a:cs typeface="Times New Roman"/>
              </a:rPr>
              <a:t>but I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been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twice honoured </a:t>
            </a:r>
            <a:r>
              <a:rPr dirty="0" sz="1450" spc="-5">
                <a:latin typeface="Times New Roman"/>
                <a:cs typeface="Times New Roman"/>
              </a:rPr>
              <a:t>by your </a:t>
            </a:r>
            <a:r>
              <a:rPr dirty="0" sz="1450" spc="-10">
                <a:latin typeface="Times New Roman"/>
                <a:cs typeface="Times New Roman"/>
              </a:rPr>
              <a:t>conversation ere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 found my mistress.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believe, some genius;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much ambition. But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genius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serving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kind;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offer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career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ambition,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born to rule. This is the base and essence </a:t>
            </a:r>
            <a:r>
              <a:rPr dirty="0" sz="1450" spc="-5">
                <a:latin typeface="Times New Roman"/>
                <a:cs typeface="Times New Roman"/>
              </a:rPr>
              <a:t>of our union; </a:t>
            </a:r>
            <a:r>
              <a:rPr dirty="0" sz="1450" spc="-10">
                <a:latin typeface="Times New Roman"/>
                <a:cs typeface="Times New Roman"/>
              </a:rPr>
              <a:t>each had need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other; each recognised, master and servant, lever and fulcrum, the complement 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his endowment. Marriages, they </a:t>
            </a:r>
            <a:r>
              <a:rPr dirty="0" sz="1450" spc="-30">
                <a:latin typeface="Times New Roman"/>
                <a:cs typeface="Times New Roman"/>
              </a:rPr>
              <a:t>say, </a:t>
            </a:r>
            <a:r>
              <a:rPr dirty="0" sz="1450" spc="-10">
                <a:latin typeface="Times New Roman"/>
                <a:cs typeface="Times New Roman"/>
              </a:rPr>
              <a:t>are made in heaven: how much more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pure,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laborious,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intellectual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fellowships,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born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empires!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Nor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 all. </a:t>
            </a:r>
            <a:r>
              <a:rPr dirty="0" sz="1450" spc="-70">
                <a:latin typeface="Times New Roman"/>
                <a:cs typeface="Times New Roman"/>
              </a:rPr>
              <a:t>We </a:t>
            </a:r>
            <a:r>
              <a:rPr dirty="0" sz="1450" spc="-10">
                <a:latin typeface="Times New Roman"/>
                <a:cs typeface="Times New Roman"/>
              </a:rPr>
              <a:t>found each other ripe, filled with great ideas that took shape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clarified with every word. </a:t>
            </a:r>
            <a:r>
              <a:rPr dirty="0" sz="1450" spc="-70">
                <a:latin typeface="Times New Roman"/>
                <a:cs typeface="Times New Roman"/>
              </a:rPr>
              <a:t>We </a:t>
            </a:r>
            <a:r>
              <a:rPr dirty="0" sz="1450" spc="-10">
                <a:latin typeface="Times New Roman"/>
                <a:cs typeface="Times New Roman"/>
              </a:rPr>
              <a:t>grew </a:t>
            </a:r>
            <a:r>
              <a:rPr dirty="0" sz="1450" spc="-15">
                <a:latin typeface="Times New Roman"/>
                <a:cs typeface="Times New Roman"/>
              </a:rPr>
              <a:t>together—ay, </a:t>
            </a:r>
            <a:r>
              <a:rPr dirty="0" sz="1450" spc="-10">
                <a:latin typeface="Times New Roman"/>
                <a:cs typeface="Times New Roman"/>
              </a:rPr>
              <a:t>madam, in mind we grew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together like twin children. All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life until we met was petty and groping;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not—I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flatter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openly—it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same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you!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till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889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then had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those eagle surveys, that wide and hopeful sweep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intuition!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formed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ourselves,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ready.’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‘It is true,’ she cried. ‘I feel it. </a:t>
            </a:r>
            <a:r>
              <a:rPr dirty="0" sz="1450" spc="-40">
                <a:latin typeface="Times New Roman"/>
                <a:cs typeface="Times New Roman"/>
              </a:rPr>
              <a:t>Yours </a:t>
            </a:r>
            <a:r>
              <a:rPr dirty="0" sz="1450" spc="-10">
                <a:latin typeface="Times New Roman"/>
                <a:cs typeface="Times New Roman"/>
              </a:rPr>
              <a:t>is the genius;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generosity confounds 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insight; all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could </a:t>
            </a:r>
            <a:r>
              <a:rPr dirty="0" sz="1450" spc="-15">
                <a:latin typeface="Times New Roman"/>
                <a:cs typeface="Times New Roman"/>
              </a:rPr>
              <a:t>offer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was the position, was this throne, to </a:t>
            </a:r>
            <a:r>
              <a:rPr dirty="0" sz="1450" spc="-5">
                <a:latin typeface="Times New Roman"/>
                <a:cs typeface="Times New Roman"/>
              </a:rPr>
              <a:t>be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fulcrum. But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5">
                <a:latin typeface="Times New Roman"/>
                <a:cs typeface="Times New Roman"/>
              </a:rPr>
              <a:t>offered </a:t>
            </a:r>
            <a:r>
              <a:rPr dirty="0" sz="1450" spc="-10">
                <a:latin typeface="Times New Roman"/>
                <a:cs typeface="Times New Roman"/>
              </a:rPr>
              <a:t>it without reserve;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entered at least warmly into all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thoughts;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me—sure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support—certain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justice.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Tell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helped</a:t>
            </a:r>
            <a:r>
              <a:rPr dirty="0" sz="1450" spc="-5">
                <a:latin typeface="Times New Roman"/>
                <a:cs typeface="Times New Roman"/>
              </a:rPr>
              <a:t> you.’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30">
                <a:latin typeface="Times New Roman"/>
                <a:cs typeface="Times New Roman"/>
              </a:rPr>
              <a:t>‘Nay, </a:t>
            </a:r>
            <a:r>
              <a:rPr dirty="0" sz="1450" spc="-10">
                <a:latin typeface="Times New Roman"/>
                <a:cs typeface="Times New Roman"/>
              </a:rPr>
              <a:t>madam,’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‘you made me. In everything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were my inspiration.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as we prepared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20">
                <a:latin typeface="Times New Roman"/>
                <a:cs typeface="Times New Roman"/>
              </a:rPr>
              <a:t>policy, </a:t>
            </a:r>
            <a:r>
              <a:rPr dirty="0" sz="1450" spc="-10">
                <a:latin typeface="Times New Roman"/>
                <a:cs typeface="Times New Roman"/>
              </a:rPr>
              <a:t>weighing every step, how often have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admire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perspicacity,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man-like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diligence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fortitude!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-10">
                <a:latin typeface="Times New Roman"/>
                <a:cs typeface="Times New Roman"/>
              </a:rPr>
              <a:t> know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these are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the words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flattery;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conscience echoes them; have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spared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day?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indulged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pleasure?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Young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beautiful,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lived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intellectual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effort,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irksome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intellectual patience with details. </a:t>
            </a:r>
            <a:r>
              <a:rPr dirty="0" sz="1450" spc="-35">
                <a:latin typeface="Times New Roman"/>
                <a:cs typeface="Times New Roman"/>
              </a:rPr>
              <a:t>Well,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reward: with the fall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Brandenau,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throne</a:t>
            </a:r>
            <a:r>
              <a:rPr dirty="0" sz="1450" spc="-5">
                <a:latin typeface="Times New Roman"/>
                <a:cs typeface="Times New Roman"/>
              </a:rPr>
              <a:t> of your </a:t>
            </a:r>
            <a:r>
              <a:rPr dirty="0" sz="1450" spc="-10">
                <a:latin typeface="Times New Roman"/>
                <a:cs typeface="Times New Roman"/>
              </a:rPr>
              <a:t>Empire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founded.’</a:t>
            </a:r>
            <a:endParaRPr sz="1450">
              <a:latin typeface="Times New Roman"/>
              <a:cs typeface="Times New Roman"/>
            </a:endParaRPr>
          </a:p>
          <a:p>
            <a:pPr marL="12700" marR="695325">
              <a:lnSpc>
                <a:spcPts val="2300"/>
              </a:lnSpc>
              <a:spcBef>
                <a:spcPts val="110"/>
              </a:spcBef>
            </a:pPr>
            <a:r>
              <a:rPr dirty="0" sz="1450" spc="-10">
                <a:latin typeface="Times New Roman"/>
                <a:cs typeface="Times New Roman"/>
              </a:rPr>
              <a:t>‘What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mind?’ she asked. ‘Is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all ruined?’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‘Nay,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same</a:t>
            </a:r>
            <a:r>
              <a:rPr dirty="0" sz="1450" spc="-5">
                <a:latin typeface="Times New Roman"/>
                <a:cs typeface="Times New Roman"/>
              </a:rPr>
              <a:t> thought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minds,’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‘Herr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Gondremark,’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‘by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hold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sacred,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none;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all;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crushed.’</a:t>
            </a:r>
            <a:endParaRPr sz="1450">
              <a:latin typeface="Times New Roman"/>
              <a:cs typeface="Times New Roman"/>
            </a:endParaRPr>
          </a:p>
          <a:p>
            <a:pPr marL="12700" marR="13335">
              <a:lnSpc>
                <a:spcPts val="1730"/>
              </a:lnSpc>
              <a:spcBef>
                <a:spcPts val="570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looking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passionate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side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rich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nature,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misunderstood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recently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insulted,’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‘Look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intellect,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tumult,’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branded,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Baron: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‘“Abdication!”’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‘O!’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coward!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leaves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bear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all,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hour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trial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stabs me from behind. There is nothing in him,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respect,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love,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courage—his wife, his </a:t>
            </a:r>
            <a:r>
              <a:rPr dirty="0" sz="1450" spc="-20">
                <a:latin typeface="Times New Roman"/>
                <a:cs typeface="Times New Roman"/>
              </a:rPr>
              <a:t>dignity, </a:t>
            </a:r>
            <a:r>
              <a:rPr dirty="0" sz="1450" spc="-10">
                <a:latin typeface="Times New Roman"/>
                <a:cs typeface="Times New Roman"/>
              </a:rPr>
              <a:t>his throne, the </a:t>
            </a:r>
            <a:r>
              <a:rPr dirty="0" sz="1450" spc="-5">
                <a:latin typeface="Times New Roman"/>
                <a:cs typeface="Times New Roman"/>
              </a:rPr>
              <a:t>honour of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15">
                <a:latin typeface="Times New Roman"/>
                <a:cs typeface="Times New Roman"/>
              </a:rPr>
              <a:t>father,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5">
                <a:latin typeface="Times New Roman"/>
                <a:cs typeface="Times New Roman"/>
              </a:rPr>
              <a:t>forgets </a:t>
            </a:r>
            <a:r>
              <a:rPr dirty="0" sz="1450" spc="-10">
                <a:latin typeface="Times New Roman"/>
                <a:cs typeface="Times New Roman"/>
              </a:rPr>
              <a:t> them all!’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35">
                <a:latin typeface="Times New Roman"/>
                <a:cs typeface="Times New Roman"/>
              </a:rPr>
              <a:t>‘Yes,’ </a:t>
            </a:r>
            <a:r>
              <a:rPr dirty="0" sz="1450" spc="-10">
                <a:latin typeface="Times New Roman"/>
                <a:cs typeface="Times New Roman"/>
              </a:rPr>
              <a:t>pursued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Abdication.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perceive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glimmering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 read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20">
                <a:latin typeface="Times New Roman"/>
                <a:cs typeface="Times New Roman"/>
              </a:rPr>
              <a:t>fancy,’ </a:t>
            </a:r>
            <a:r>
              <a:rPr dirty="0" sz="1450" spc="-10">
                <a:latin typeface="Times New Roman"/>
                <a:cs typeface="Times New Roman"/>
              </a:rPr>
              <a:t>she returned. ‘It is mere madness, midsummer madness.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more unpopular than he.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know it. They can excuse, they can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weakness;</a:t>
            </a:r>
            <a:r>
              <a:rPr dirty="0" sz="1450" spc="-5">
                <a:latin typeface="Times New Roman"/>
                <a:cs typeface="Times New Roman"/>
              </a:rPr>
              <a:t> but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hate.’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‘Such is the gratitude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peoples,’ said the Baron. ‘But we trifle. Here, madam,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thoughts.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hour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danger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speaks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abdication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venomous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animal.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bluntness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gravity,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mincing.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coward,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station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authority, </a:t>
            </a:r>
            <a:r>
              <a:rPr dirty="0" sz="1450" spc="-10">
                <a:latin typeface="Times New Roman"/>
                <a:cs typeface="Times New Roman"/>
              </a:rPr>
              <a:t>is more dangerous than fire. </a:t>
            </a:r>
            <a:r>
              <a:rPr dirty="0" sz="1450" spc="-70">
                <a:latin typeface="Times New Roman"/>
                <a:cs typeface="Times New Roman"/>
              </a:rPr>
              <a:t>We </a:t>
            </a:r>
            <a:r>
              <a:rPr dirty="0" sz="1450" spc="-10">
                <a:latin typeface="Times New Roman"/>
                <a:cs typeface="Times New Roman"/>
              </a:rPr>
              <a:t>dwell </a:t>
            </a:r>
            <a:r>
              <a:rPr dirty="0" sz="1450" spc="-5">
                <a:latin typeface="Times New Roman"/>
                <a:cs typeface="Times New Roman"/>
              </a:rPr>
              <a:t>on a </a:t>
            </a:r>
            <a:r>
              <a:rPr dirty="0" sz="1450" spc="-10">
                <a:latin typeface="Times New Roman"/>
                <a:cs typeface="Times New Roman"/>
              </a:rPr>
              <a:t>volcano; if this man can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way,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week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deluged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innocent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985">
              <a:lnSpc>
                <a:spcPts val="1730"/>
              </a:lnSpc>
              <a:spcBef>
                <a:spcPts val="155"/>
              </a:spcBef>
            </a:pPr>
            <a:r>
              <a:rPr dirty="0" sz="1450" spc="-5">
                <a:latin typeface="Times New Roman"/>
                <a:cs typeface="Times New Roman"/>
              </a:rPr>
              <a:t>blood.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know the truth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say; we have looked unblenching into 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ever-possible catastrophe. </a:t>
            </a:r>
            <a:r>
              <a:rPr dirty="0" sz="1450" spc="-60">
                <a:latin typeface="Times New Roman"/>
                <a:cs typeface="Times New Roman"/>
              </a:rPr>
              <a:t>To </a:t>
            </a:r>
            <a:r>
              <a:rPr dirty="0" sz="1450" spc="-10">
                <a:latin typeface="Times New Roman"/>
                <a:cs typeface="Times New Roman"/>
              </a:rPr>
              <a:t>him it is nothing: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will abdicate! Abdicate, just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God! and this unhappy country committed to his </a:t>
            </a:r>
            <a:r>
              <a:rPr dirty="0" sz="1450" spc="-15">
                <a:latin typeface="Times New Roman"/>
                <a:cs typeface="Times New Roman"/>
              </a:rPr>
              <a:t>charge, </a:t>
            </a:r>
            <a:r>
              <a:rPr dirty="0" sz="1450" spc="-10">
                <a:latin typeface="Times New Roman"/>
                <a:cs typeface="Times New Roman"/>
              </a:rPr>
              <a:t>and the lives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the </a:t>
            </a:r>
            <a:r>
              <a:rPr dirty="0" sz="1450" spc="-5">
                <a:latin typeface="Times New Roman"/>
                <a:cs typeface="Times New Roman"/>
              </a:rPr>
              <a:t>honour of </a:t>
            </a:r>
            <a:r>
              <a:rPr dirty="0" sz="1450" spc="-10">
                <a:latin typeface="Times New Roman"/>
                <a:cs typeface="Times New Roman"/>
              </a:rPr>
              <a:t>women </a:t>
            </a:r>
            <a:r>
              <a:rPr dirty="0" sz="1450" spc="-5">
                <a:latin typeface="Times New Roman"/>
                <a:cs typeface="Times New Roman"/>
              </a:rPr>
              <a:t>. . .’ </a:t>
            </a:r>
            <a:r>
              <a:rPr dirty="0" sz="1450" spc="-10">
                <a:latin typeface="Times New Roman"/>
                <a:cs typeface="Times New Roman"/>
              </a:rPr>
              <a:t>His voice appeared to fail him; in an instant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 conquered his emotion and resumed: ‘But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madam, conceive more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worthily </a:t>
            </a:r>
            <a:r>
              <a:rPr dirty="0" sz="1450" spc="-5">
                <a:latin typeface="Times New Roman"/>
                <a:cs typeface="Times New Roman"/>
              </a:rPr>
              <a:t>of your </a:t>
            </a:r>
            <a:r>
              <a:rPr dirty="0" sz="1450" spc="-10">
                <a:latin typeface="Times New Roman"/>
                <a:cs typeface="Times New Roman"/>
              </a:rPr>
              <a:t>responsibilities.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with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in the thought; and in the face 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the horrors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see impending,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0">
                <a:latin typeface="Times New Roman"/>
                <a:cs typeface="Times New Roman"/>
              </a:rPr>
              <a:t>say,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heart repeats it—we have </a:t>
            </a:r>
            <a:r>
              <a:rPr dirty="0" sz="1450" spc="-5">
                <a:latin typeface="Times New Roman"/>
                <a:cs typeface="Times New Roman"/>
              </a:rPr>
              <a:t> gone </a:t>
            </a:r>
            <a:r>
              <a:rPr dirty="0" sz="1450" spc="-10">
                <a:latin typeface="Times New Roman"/>
                <a:cs typeface="Times New Roman"/>
              </a:rPr>
              <a:t>too far to pause. </a:t>
            </a:r>
            <a:r>
              <a:rPr dirty="0" sz="1450" spc="-15">
                <a:latin typeface="Times New Roman"/>
                <a:cs typeface="Times New Roman"/>
              </a:rPr>
              <a:t>Honour, </a:t>
            </a:r>
            <a:r>
              <a:rPr dirty="0" sz="1450" spc="-25">
                <a:latin typeface="Times New Roman"/>
                <a:cs typeface="Times New Roman"/>
              </a:rPr>
              <a:t>duty, </a:t>
            </a:r>
            <a:r>
              <a:rPr dirty="0" sz="1450" spc="-40">
                <a:latin typeface="Times New Roman"/>
                <a:cs typeface="Times New Roman"/>
              </a:rPr>
              <a:t>ay, </a:t>
            </a:r>
            <a:r>
              <a:rPr dirty="0" sz="1450" spc="-10">
                <a:latin typeface="Times New Roman"/>
                <a:cs typeface="Times New Roman"/>
              </a:rPr>
              <a:t>and the care </a:t>
            </a:r>
            <a:r>
              <a:rPr dirty="0" sz="1450" spc="-5">
                <a:latin typeface="Times New Roman"/>
                <a:cs typeface="Times New Roman"/>
              </a:rPr>
              <a:t>of our </a:t>
            </a:r>
            <a:r>
              <a:rPr dirty="0" sz="1450" spc="-10">
                <a:latin typeface="Times New Roman"/>
                <a:cs typeface="Times New Roman"/>
              </a:rPr>
              <a:t>own lives, demand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 should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proceed.’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looking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him,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brow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thoughtfully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knitted.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feel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it,’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‘But how?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power.’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power,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madam?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power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army,’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replied;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hastily,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ere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intervene,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save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ourselves,’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went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on;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save my Princess, she has to save her minister; we have both </a:t>
            </a:r>
            <a:r>
              <a:rPr dirty="0" sz="1450" spc="-5">
                <a:latin typeface="Times New Roman"/>
                <a:cs typeface="Times New Roman"/>
              </a:rPr>
              <a:t>of us </a:t>
            </a:r>
            <a:r>
              <a:rPr dirty="0" sz="1450" spc="-10">
                <a:latin typeface="Times New Roman"/>
                <a:cs typeface="Times New Roman"/>
              </a:rPr>
              <a:t>to save 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infatuated youth from his own madness. He in the outbreak would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earliest victim;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see him,’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cried, ‘torn in pieces; and Grünewald, unhappy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Grünewald! </a:t>
            </a:r>
            <a:r>
              <a:rPr dirty="0" sz="1450" spc="-35">
                <a:latin typeface="Times New Roman"/>
                <a:cs typeface="Times New Roman"/>
              </a:rPr>
              <a:t>Nay,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who have the power must use it; it lies hard 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conscience.’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‘Show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how!’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‘Suppose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constraint,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revolution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break</a:t>
            </a:r>
            <a:r>
              <a:rPr dirty="0" sz="1450" spc="-5">
                <a:latin typeface="Times New Roman"/>
                <a:cs typeface="Times New Roman"/>
              </a:rPr>
              <a:t> upon us </a:t>
            </a:r>
            <a:r>
              <a:rPr dirty="0" sz="1450" spc="-15">
                <a:latin typeface="Times New Roman"/>
                <a:cs typeface="Times New Roman"/>
              </a:rPr>
              <a:t>instantly.’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The Baron feigned defeat. ‘It is true,’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see more clearly than </a:t>
            </a:r>
            <a:r>
              <a:rPr dirty="0" sz="1450" spc="-5">
                <a:latin typeface="Times New Roman"/>
                <a:cs typeface="Times New Roman"/>
              </a:rPr>
              <a:t>I do.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way.’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waited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chance.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‘No,’ she said; ‘I told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from the first there is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25">
                <a:latin typeface="Times New Roman"/>
                <a:cs typeface="Times New Roman"/>
              </a:rPr>
              <a:t>remedy. </a:t>
            </a:r>
            <a:r>
              <a:rPr dirty="0" sz="1450" spc="-10">
                <a:latin typeface="Times New Roman"/>
                <a:cs typeface="Times New Roman"/>
              </a:rPr>
              <a:t>Our hopes are lost: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lost</a:t>
            </a:r>
            <a:r>
              <a:rPr dirty="0" sz="1450" spc="-5">
                <a:latin typeface="Times New Roman"/>
                <a:cs typeface="Times New Roman"/>
              </a:rPr>
              <a:t> 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miserable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trifler,</a:t>
            </a:r>
            <a:r>
              <a:rPr dirty="0" sz="1450" spc="-10">
                <a:latin typeface="Times New Roman"/>
                <a:cs typeface="Times New Roman"/>
              </a:rPr>
              <a:t> ignorant,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fretful,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fitful—who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disappeared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to-morrow,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knows?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boorish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pleasures!’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Any peg would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10">
                <a:latin typeface="Times New Roman"/>
                <a:cs typeface="Times New Roman"/>
              </a:rPr>
              <a:t>for Gondremark. ‘The thing!’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cried, striking his </a:t>
            </a:r>
            <a:r>
              <a:rPr dirty="0" sz="1450" spc="-25">
                <a:latin typeface="Times New Roman"/>
                <a:cs typeface="Times New Roman"/>
              </a:rPr>
              <a:t>brow. 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‘Fool,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to have </a:t>
            </a:r>
            <a:r>
              <a:rPr dirty="0" sz="1450" spc="-5">
                <a:latin typeface="Times New Roman"/>
                <a:cs typeface="Times New Roman"/>
              </a:rPr>
              <a:t>thought of </a:t>
            </a:r>
            <a:r>
              <a:rPr dirty="0" sz="1450" spc="-10">
                <a:latin typeface="Times New Roman"/>
                <a:cs typeface="Times New Roman"/>
              </a:rPr>
              <a:t>it! Madam, without perhaps knowing it,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solved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problem.’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5">
                <a:latin typeface="Times New Roman"/>
                <a:cs typeface="Times New Roman"/>
              </a:rPr>
              <a:t>‘W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mea</a:t>
            </a:r>
            <a:r>
              <a:rPr dirty="0" sz="1450" spc="-5">
                <a:latin typeface="Times New Roman"/>
                <a:cs typeface="Times New Roman"/>
              </a:rPr>
              <a:t>n?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ea</a:t>
            </a:r>
            <a:r>
              <a:rPr dirty="0" sz="1450" spc="-5">
                <a:latin typeface="Times New Roman"/>
                <a:cs typeface="Times New Roman"/>
              </a:rPr>
              <a:t>k</a:t>
            </a:r>
            <a:r>
              <a:rPr dirty="0" sz="1450" spc="-10">
                <a:latin typeface="Times New Roman"/>
                <a:cs typeface="Times New Roman"/>
              </a:rPr>
              <a:t>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He appeared to collect himself; and then,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smile, ‘The Prince,’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‘must </a:t>
            </a:r>
            <a:r>
              <a:rPr dirty="0" sz="1450" spc="-5">
                <a:latin typeface="Times New Roman"/>
                <a:cs typeface="Times New Roman"/>
              </a:rPr>
              <a:t>go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a-hunting.’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65">
                <a:latin typeface="Times New Roman"/>
                <a:cs typeface="Times New Roman"/>
              </a:rPr>
              <a:t>‘Ay,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would!’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there!’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‘And stay there,’ echoed the Baron. It was so significantly said, that her face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changed; and the </a:t>
            </a:r>
            <a:r>
              <a:rPr dirty="0" sz="1450" spc="-15">
                <a:latin typeface="Times New Roman"/>
                <a:cs typeface="Times New Roman"/>
              </a:rPr>
              <a:t>schemer, </a:t>
            </a:r>
            <a:r>
              <a:rPr dirty="0" sz="1450" spc="-10">
                <a:latin typeface="Times New Roman"/>
                <a:cs typeface="Times New Roman"/>
              </a:rPr>
              <a:t>fearful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sinister ambiguity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expressions,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hastened to explain. ‘This time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shall </a:t>
            </a:r>
            <a:r>
              <a:rPr dirty="0" sz="1450" spc="-5">
                <a:latin typeface="Times New Roman"/>
                <a:cs typeface="Times New Roman"/>
              </a:rPr>
              <a:t>go </a:t>
            </a:r>
            <a:r>
              <a:rPr dirty="0" sz="1450" spc="-10">
                <a:latin typeface="Times New Roman"/>
                <a:cs typeface="Times New Roman"/>
              </a:rPr>
              <a:t>hunting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carriage, with </a:t>
            </a:r>
            <a:r>
              <a:rPr dirty="0" sz="1450" spc="-5">
                <a:latin typeface="Times New Roman"/>
                <a:cs typeface="Times New Roman"/>
              </a:rPr>
              <a:t>a good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escort </a:t>
            </a:r>
            <a:r>
              <a:rPr dirty="0" sz="1450" spc="-5">
                <a:latin typeface="Times New Roman"/>
                <a:cs typeface="Times New Roman"/>
              </a:rPr>
              <a:t>of our </a:t>
            </a:r>
            <a:r>
              <a:rPr dirty="0" sz="1450" spc="-10">
                <a:latin typeface="Times New Roman"/>
                <a:cs typeface="Times New Roman"/>
              </a:rPr>
              <a:t>foreign lancers. His destination shall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the Felsenburg; it 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healthy, </a:t>
            </a:r>
            <a:r>
              <a:rPr dirty="0" sz="1450" spc="-10">
                <a:latin typeface="Times New Roman"/>
                <a:cs typeface="Times New Roman"/>
              </a:rPr>
              <a:t>the rock is </a:t>
            </a:r>
            <a:r>
              <a:rPr dirty="0" sz="1450" spc="-5">
                <a:latin typeface="Times New Roman"/>
                <a:cs typeface="Times New Roman"/>
              </a:rPr>
              <a:t>high, </a:t>
            </a:r>
            <a:r>
              <a:rPr dirty="0" sz="1450" spc="-10">
                <a:latin typeface="Times New Roman"/>
                <a:cs typeface="Times New Roman"/>
              </a:rPr>
              <a:t>the windows are small and barred; it might have been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built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purpose. </a:t>
            </a:r>
            <a:r>
              <a:rPr dirty="0" sz="1450" spc="-70">
                <a:latin typeface="Times New Roman"/>
                <a:cs typeface="Times New Roman"/>
              </a:rPr>
              <a:t>We </a:t>
            </a:r>
            <a:r>
              <a:rPr dirty="0" sz="1450" spc="-10">
                <a:latin typeface="Times New Roman"/>
                <a:cs typeface="Times New Roman"/>
              </a:rPr>
              <a:t>shall intrust the captaincy to the Scotsman Gordon;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least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scruple.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sovereign?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gone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hunting;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985">
              <a:lnSpc>
                <a:spcPts val="1730"/>
              </a:lnSpc>
              <a:spcBef>
                <a:spcPts val="155"/>
              </a:spcBef>
            </a:pP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home</a:t>
            </a:r>
            <a:r>
              <a:rPr dirty="0" sz="1450" spc="-5">
                <a:latin typeface="Times New Roman"/>
                <a:cs typeface="Times New Roman"/>
              </a:rPr>
              <a:t> on </a:t>
            </a:r>
            <a:r>
              <a:rPr dirty="0" sz="1450" spc="-25">
                <a:latin typeface="Times New Roman"/>
                <a:cs typeface="Times New Roman"/>
              </a:rPr>
              <a:t>Tuesday,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Thursday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returned;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usual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Meanwhile the war proceeds;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Prince will soon weary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solitude;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 the time </a:t>
            </a:r>
            <a:r>
              <a:rPr dirty="0" sz="1450" spc="-5">
                <a:latin typeface="Times New Roman"/>
                <a:cs typeface="Times New Roman"/>
              </a:rPr>
              <a:t>of our </a:t>
            </a:r>
            <a:r>
              <a:rPr dirty="0" sz="1450" spc="-10">
                <a:latin typeface="Times New Roman"/>
                <a:cs typeface="Times New Roman"/>
              </a:rPr>
              <a:t>triumph, </a:t>
            </a:r>
            <a:r>
              <a:rPr dirty="0" sz="1450" spc="-25">
                <a:latin typeface="Times New Roman"/>
                <a:cs typeface="Times New Roman"/>
              </a:rPr>
              <a:t>or,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prove very obstinate,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</a:t>
            </a:r>
            <a:r>
              <a:rPr dirty="0" sz="1450" spc="-20">
                <a:latin typeface="Times New Roman"/>
                <a:cs typeface="Times New Roman"/>
              </a:rPr>
              <a:t>later,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released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proper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understanding,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directing 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theatricals.’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Seraphina sat </a:t>
            </a:r>
            <a:r>
              <a:rPr dirty="0" sz="1450" spc="-20">
                <a:latin typeface="Times New Roman"/>
                <a:cs typeface="Times New Roman"/>
              </a:rPr>
              <a:t>gloomy, </a:t>
            </a:r>
            <a:r>
              <a:rPr dirty="0" sz="1450" spc="-10">
                <a:latin typeface="Times New Roman"/>
                <a:cs typeface="Times New Roman"/>
              </a:rPr>
              <a:t>plunged in thought. </a:t>
            </a:r>
            <a:r>
              <a:rPr dirty="0" sz="1450" spc="-35">
                <a:latin typeface="Times New Roman"/>
                <a:cs typeface="Times New Roman"/>
              </a:rPr>
              <a:t>‘Yes,’ </a:t>
            </a:r>
            <a:r>
              <a:rPr dirty="0" sz="1450" spc="-10">
                <a:latin typeface="Times New Roman"/>
                <a:cs typeface="Times New Roman"/>
              </a:rPr>
              <a:t>she said </a:t>
            </a:r>
            <a:r>
              <a:rPr dirty="0" sz="1450" spc="-20">
                <a:latin typeface="Times New Roman"/>
                <a:cs typeface="Times New Roman"/>
              </a:rPr>
              <a:t>suddenly, </a:t>
            </a:r>
            <a:r>
              <a:rPr dirty="0" sz="1450" spc="-10">
                <a:latin typeface="Times New Roman"/>
                <a:cs typeface="Times New Roman"/>
              </a:rPr>
              <a:t>‘and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despatch? 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writing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‘It cannot pass the council before </a:t>
            </a:r>
            <a:r>
              <a:rPr dirty="0" sz="1450" spc="-20">
                <a:latin typeface="Times New Roman"/>
                <a:cs typeface="Times New Roman"/>
              </a:rPr>
              <a:t>Friday,’ </a:t>
            </a:r>
            <a:r>
              <a:rPr dirty="0" sz="1450" spc="-10">
                <a:latin typeface="Times New Roman"/>
                <a:cs typeface="Times New Roman"/>
              </a:rPr>
              <a:t>replied Gondremark; ‘and as for any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private note, the messengers are all at my disposal. They are picked men,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person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precaution.’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‘It would appear </a:t>
            </a:r>
            <a:r>
              <a:rPr dirty="0" sz="1450" spc="-5">
                <a:latin typeface="Times New Roman"/>
                <a:cs typeface="Times New Roman"/>
              </a:rPr>
              <a:t>so,’ </a:t>
            </a:r>
            <a:r>
              <a:rPr dirty="0" sz="1450" spc="-10">
                <a:latin typeface="Times New Roman"/>
                <a:cs typeface="Times New Roman"/>
              </a:rPr>
              <a:t>she said,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flash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occasional repugnance to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man; and then after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pause, ‘Herr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Gondremark,’ she added, ‘I recoil from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20">
                <a:latin typeface="Times New Roman"/>
                <a:cs typeface="Times New Roman"/>
              </a:rPr>
              <a:t>extremity.’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share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Highness’s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repugnance,’ answered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have? </a:t>
            </a:r>
            <a:r>
              <a:rPr dirty="0" sz="1450" spc="-70">
                <a:latin typeface="Times New Roman"/>
                <a:cs typeface="Times New Roman"/>
              </a:rPr>
              <a:t>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defenceless,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else.’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sudden.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public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crime,’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nodding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-10">
                <a:latin typeface="Times New Roman"/>
                <a:cs typeface="Times New Roman"/>
              </a:rPr>
              <a:t> sort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20">
                <a:latin typeface="Times New Roman"/>
                <a:cs typeface="Times New Roman"/>
              </a:rPr>
              <a:t>horror.</a:t>
            </a:r>
            <a:endParaRPr sz="1450">
              <a:latin typeface="Times New Roman"/>
              <a:cs typeface="Times New Roman"/>
            </a:endParaRPr>
          </a:p>
          <a:p>
            <a:pPr marL="12700" marR="735965">
              <a:lnSpc>
                <a:spcPts val="2300"/>
              </a:lnSpc>
              <a:spcBef>
                <a:spcPts val="120"/>
              </a:spcBef>
            </a:pPr>
            <a:r>
              <a:rPr dirty="0" sz="1450" spc="-10">
                <a:latin typeface="Times New Roman"/>
                <a:cs typeface="Times New Roman"/>
              </a:rPr>
              <a:t>‘Look </a:t>
            </a:r>
            <a:r>
              <a:rPr dirty="0" sz="1450" spc="-5">
                <a:latin typeface="Times New Roman"/>
                <a:cs typeface="Times New Roman"/>
              </a:rPr>
              <a:t>but a </a:t>
            </a:r>
            <a:r>
              <a:rPr dirty="0" sz="1450" spc="-10">
                <a:latin typeface="Times New Roman"/>
                <a:cs typeface="Times New Roman"/>
              </a:rPr>
              <a:t>little </a:t>
            </a:r>
            <a:r>
              <a:rPr dirty="0" sz="1450" spc="-15">
                <a:latin typeface="Times New Roman"/>
                <a:cs typeface="Times New Roman"/>
              </a:rPr>
              <a:t>deeper,’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returned, ‘and whose is the crime?’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‘His!’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‘His,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God!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hold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liable.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still—’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harmed,’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submitted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unheartily.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And then, as brave men are entitled,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prescriptive right as old as the </a:t>
            </a:r>
            <a:r>
              <a:rPr dirty="0" sz="1450" spc="-20">
                <a:latin typeface="Times New Roman"/>
                <a:cs typeface="Times New Roman"/>
              </a:rPr>
              <a:t>world’s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history, </a:t>
            </a:r>
            <a:r>
              <a:rPr dirty="0" sz="1450" spc="-10">
                <a:latin typeface="Times New Roman"/>
                <a:cs typeface="Times New Roman"/>
              </a:rPr>
              <a:t>to the alliance and the active help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Fortune, the punctual goddess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stepped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machine.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Princess’s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ladies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begged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enter;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man, it appeared, had </a:t>
            </a:r>
            <a:r>
              <a:rPr dirty="0" sz="1450" spc="-5">
                <a:latin typeface="Times New Roman"/>
                <a:cs typeface="Times New Roman"/>
              </a:rPr>
              <a:t>brought a </a:t>
            </a:r>
            <a:r>
              <a:rPr dirty="0" sz="1450" spc="-10">
                <a:latin typeface="Times New Roman"/>
                <a:cs typeface="Times New Roman"/>
              </a:rPr>
              <a:t>line for the Freiherr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Gondremark. 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proved to </a:t>
            </a:r>
            <a:r>
              <a:rPr dirty="0" sz="1450" spc="-5">
                <a:latin typeface="Times New Roman"/>
                <a:cs typeface="Times New Roman"/>
              </a:rPr>
              <a:t>be a </a:t>
            </a:r>
            <a:r>
              <a:rPr dirty="0" sz="1450" spc="-10">
                <a:latin typeface="Times New Roman"/>
                <a:cs typeface="Times New Roman"/>
              </a:rPr>
              <a:t>pencil billet, which the crafty Greisengesang had found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means to scribble and despatch under the very </a:t>
            </a:r>
            <a:r>
              <a:rPr dirty="0" sz="1450" spc="-5">
                <a:latin typeface="Times New Roman"/>
                <a:cs typeface="Times New Roman"/>
              </a:rPr>
              <a:t>guns of </a:t>
            </a:r>
            <a:r>
              <a:rPr dirty="0" sz="1450" spc="-10">
                <a:latin typeface="Times New Roman"/>
                <a:cs typeface="Times New Roman"/>
              </a:rPr>
              <a:t>Otto; and the daring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act bore testimony to the terror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5">
                <a:latin typeface="Times New Roman"/>
                <a:cs typeface="Times New Roman"/>
              </a:rPr>
              <a:t>actor. </a:t>
            </a:r>
            <a:r>
              <a:rPr dirty="0" sz="1450" spc="-10">
                <a:latin typeface="Times New Roman"/>
                <a:cs typeface="Times New Roman"/>
              </a:rPr>
              <a:t>For Greisengesang had </a:t>
            </a:r>
            <a:r>
              <a:rPr dirty="0" sz="1450" spc="-5">
                <a:latin typeface="Times New Roman"/>
                <a:cs typeface="Times New Roman"/>
              </a:rPr>
              <a:t>but one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influential motive: </a:t>
            </a:r>
            <a:r>
              <a:rPr dirty="0" sz="1450" spc="-25">
                <a:latin typeface="Times New Roman"/>
                <a:cs typeface="Times New Roman"/>
              </a:rPr>
              <a:t>fear. </a:t>
            </a:r>
            <a:r>
              <a:rPr dirty="0" sz="1450" spc="-10">
                <a:latin typeface="Times New Roman"/>
                <a:cs typeface="Times New Roman"/>
              </a:rPr>
              <a:t>The note ran thus: ‘At the first council, procuration to 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 spc="-10">
                <a:latin typeface="Times New Roman"/>
                <a:cs typeface="Times New Roman"/>
              </a:rPr>
              <a:t> withdrawn.—CORN.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GREIS.’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So, after three years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exercise, the right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signature was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stript from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Seraphina. It was more than an insult; it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public disgrace; and she did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pause to consider how she had earned it,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morally bounded under the attack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 </a:t>
            </a:r>
            <a:r>
              <a:rPr dirty="0" sz="1450" spc="-5">
                <a:latin typeface="Times New Roman"/>
                <a:cs typeface="Times New Roman"/>
              </a:rPr>
              <a:t>bounds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wounded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tiger.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‘Enough,’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said;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sign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order.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leave?’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‘It will take me twelve hours to collect my men, and it had best </a:t>
            </a:r>
            <a:r>
              <a:rPr dirty="0" sz="1450" spc="-5">
                <a:latin typeface="Times New Roman"/>
                <a:cs typeface="Times New Roman"/>
              </a:rPr>
              <a:t>be done </a:t>
            </a:r>
            <a:r>
              <a:rPr dirty="0" sz="1450" spc="-10">
                <a:latin typeface="Times New Roman"/>
                <a:cs typeface="Times New Roman"/>
              </a:rPr>
              <a:t>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night.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To-morrow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midnight,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please?’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‘Excellent,’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‘My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door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always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Baron.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soon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31862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order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prepared,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sign.’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‘Madam,’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‘alone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risk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adventure.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reason,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prevent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hesitation,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venture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propose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order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hand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throughout.’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16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</a:t>
            </a:r>
            <a:r>
              <a:rPr dirty="0" sz="1450" spc="-5">
                <a:latin typeface="Times New Roman"/>
                <a:cs typeface="Times New Roman"/>
              </a:rPr>
              <a:t>gh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lie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laid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form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her,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wrote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order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clear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re-read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 Suddenly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cruel smile came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face. ‘I had forgotten his puppet,’ said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she. ‘They will keep each other </a:t>
            </a:r>
            <a:r>
              <a:rPr dirty="0" sz="1450" spc="-20">
                <a:latin typeface="Times New Roman"/>
                <a:cs typeface="Times New Roman"/>
              </a:rPr>
              <a:t>company.’ </a:t>
            </a:r>
            <a:r>
              <a:rPr dirty="0" sz="1450" spc="-10">
                <a:latin typeface="Times New Roman"/>
                <a:cs typeface="Times New Roman"/>
              </a:rPr>
              <a:t>And she interlined and initiated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condemnation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Doctor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40">
                <a:latin typeface="Times New Roman"/>
                <a:cs typeface="Times New Roman"/>
              </a:rPr>
              <a:t>‘Your </a:t>
            </a:r>
            <a:r>
              <a:rPr dirty="0" sz="1450" spc="-10">
                <a:latin typeface="Times New Roman"/>
                <a:cs typeface="Times New Roman"/>
              </a:rPr>
              <a:t>Highness has more memory than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servant,’ said the Baron; and then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carefully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perused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fateful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paper.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‘Good!’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drawing-room,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asked.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thought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better,’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avoid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possibility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public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affront.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Anything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shook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credit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hamper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immediate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future.’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 right,’ she said; and she held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her hand as to an old friend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equal.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333500" marR="248920" indent="-1077595">
              <a:lnSpc>
                <a:spcPts val="1730"/>
              </a:lnSpc>
            </a:pPr>
            <a:r>
              <a:rPr dirty="0" sz="1450" spc="-15" b="1">
                <a:latin typeface="Times New Roman"/>
                <a:cs typeface="Times New Roman"/>
              </a:rPr>
              <a:t>CHAPTER </a:t>
            </a:r>
            <a:r>
              <a:rPr dirty="0" sz="1450" spc="-10" b="1">
                <a:latin typeface="Times New Roman"/>
                <a:cs typeface="Times New Roman"/>
              </a:rPr>
              <a:t>IX—THE PRICE OF THE RIVER </a:t>
            </a:r>
            <a:r>
              <a:rPr dirty="0" sz="1450" spc="-35" b="1">
                <a:latin typeface="Times New Roman"/>
                <a:cs typeface="Times New Roman"/>
              </a:rPr>
              <a:t>FARM; </a:t>
            </a:r>
            <a:r>
              <a:rPr dirty="0" sz="1450" spc="-10" b="1">
                <a:latin typeface="Times New Roman"/>
                <a:cs typeface="Times New Roman"/>
              </a:rPr>
              <a:t>IN WHICH </a:t>
            </a:r>
            <a:r>
              <a:rPr dirty="0" sz="1450" spc="-350" b="1">
                <a:latin typeface="Times New Roman"/>
                <a:cs typeface="Times New Roman"/>
              </a:rPr>
              <a:t> </a:t>
            </a:r>
            <a:r>
              <a:rPr dirty="0" sz="1450" spc="-200" b="1">
                <a:latin typeface="Times New Roman"/>
                <a:cs typeface="Times New Roman"/>
              </a:rPr>
              <a:t>V</a:t>
            </a:r>
            <a:r>
              <a:rPr dirty="0" sz="1450" spc="-15" b="1">
                <a:latin typeface="Times New Roman"/>
                <a:cs typeface="Times New Roman"/>
              </a:rPr>
              <a:t>AINGLO</a:t>
            </a:r>
            <a:r>
              <a:rPr dirty="0" sz="1450" spc="-65" b="1">
                <a:latin typeface="Times New Roman"/>
                <a:cs typeface="Times New Roman"/>
              </a:rPr>
              <a:t>R</a:t>
            </a:r>
            <a:r>
              <a:rPr dirty="0" sz="1450" spc="-10" b="1">
                <a:latin typeface="Times New Roman"/>
                <a:cs typeface="Times New Roman"/>
              </a:rPr>
              <a:t>Y</a:t>
            </a:r>
            <a:r>
              <a:rPr dirty="0" sz="1450" spc="-6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GOE</a:t>
            </a:r>
            <a:r>
              <a:rPr dirty="0" sz="1450" spc="-10" b="1">
                <a:latin typeface="Times New Roman"/>
                <a:cs typeface="Times New Roman"/>
              </a:rPr>
              <a:t>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BEFOR</a:t>
            </a:r>
            <a:r>
              <a:rPr dirty="0" sz="1450" spc="-10" b="1">
                <a:latin typeface="Times New Roman"/>
                <a:cs typeface="Times New Roman"/>
              </a:rPr>
              <a:t>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A</a:t>
            </a:r>
            <a:r>
              <a:rPr dirty="0" sz="1450" spc="-85" b="1">
                <a:latin typeface="Times New Roman"/>
                <a:cs typeface="Times New Roman"/>
              </a:rPr>
              <a:t> </a:t>
            </a:r>
            <a:r>
              <a:rPr dirty="0" sz="1450" spc="-120" b="1">
                <a:latin typeface="Times New Roman"/>
                <a:cs typeface="Times New Roman"/>
              </a:rPr>
              <a:t>F</a:t>
            </a:r>
            <a:r>
              <a:rPr dirty="0" sz="1450" spc="-15" b="1">
                <a:latin typeface="Times New Roman"/>
                <a:cs typeface="Times New Roman"/>
              </a:rPr>
              <a:t>AL</a:t>
            </a:r>
            <a:r>
              <a:rPr dirty="0" sz="1450" spc="-10" b="1">
                <a:latin typeface="Times New Roman"/>
                <a:cs typeface="Times New Roman"/>
              </a:rPr>
              <a:t>L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pistol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practically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fired.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ordinary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circumstances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scene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 the council table would have entirely exhausted </a:t>
            </a:r>
            <a:r>
              <a:rPr dirty="0" sz="1450" spc="-25">
                <a:latin typeface="Times New Roman"/>
                <a:cs typeface="Times New Roman"/>
              </a:rPr>
              <a:t>Otto’s </a:t>
            </a:r>
            <a:r>
              <a:rPr dirty="0" sz="1450" spc="-10">
                <a:latin typeface="Times New Roman"/>
                <a:cs typeface="Times New Roman"/>
              </a:rPr>
              <a:t>store both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5">
                <a:latin typeface="Times New Roman"/>
                <a:cs typeface="Times New Roman"/>
              </a:rPr>
              <a:t>energy </a:t>
            </a:r>
            <a:r>
              <a:rPr dirty="0" sz="1450" spc="-10">
                <a:latin typeface="Times New Roman"/>
                <a:cs typeface="Times New Roman"/>
              </a:rPr>
              <a:t> and anger;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would have begun to examine and condemn his conduct, 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remembered all that was true, forgotten all that was unjust in </a:t>
            </a:r>
            <a:r>
              <a:rPr dirty="0" sz="1450" spc="-15">
                <a:latin typeface="Times New Roman"/>
                <a:cs typeface="Times New Roman"/>
              </a:rPr>
              <a:t>Seraphina’s </a:t>
            </a:r>
            <a:r>
              <a:rPr dirty="0" sz="1450" spc="-10">
                <a:latin typeface="Times New Roman"/>
                <a:cs typeface="Times New Roman"/>
              </a:rPr>
              <a:t> onslaught;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half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hour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after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fallen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which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Catholic flees to the confessional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sot takes refuge with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bottle. </a:t>
            </a:r>
            <a:r>
              <a:rPr dirty="0" sz="1450" spc="-45">
                <a:latin typeface="Times New Roman"/>
                <a:cs typeface="Times New Roman"/>
              </a:rPr>
              <a:t>Two </a:t>
            </a:r>
            <a:r>
              <a:rPr dirty="0" sz="1450" spc="-10">
                <a:latin typeface="Times New Roman"/>
                <a:cs typeface="Times New Roman"/>
              </a:rPr>
              <a:t>matters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detail preserved his spirits. </a:t>
            </a:r>
            <a:r>
              <a:rPr dirty="0" sz="1450" spc="-20">
                <a:latin typeface="Times New Roman"/>
                <a:cs typeface="Times New Roman"/>
              </a:rPr>
              <a:t>For, </a:t>
            </a:r>
            <a:r>
              <a:rPr dirty="0" sz="1450" spc="-10">
                <a:latin typeface="Times New Roman"/>
                <a:cs typeface="Times New Roman"/>
              </a:rPr>
              <a:t>first,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still 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infinity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business to transact; and to transact business,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5">
                <a:latin typeface="Times New Roman"/>
                <a:cs typeface="Times New Roman"/>
              </a:rPr>
              <a:t>Otto’s 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neglectful and procrastinating habits, is the best anodyne for conscience. All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afternoon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Chancellor,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reading,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dictating,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signing,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despatching papers; and this kept him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glow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self-approval. But,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secondly, </a:t>
            </a:r>
            <a:r>
              <a:rPr dirty="0" sz="1450" spc="-10">
                <a:latin typeface="Times New Roman"/>
                <a:cs typeface="Times New Roman"/>
              </a:rPr>
              <a:t>his vanity was still alarmed;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failed to get the money; to-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morrow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noon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disappoint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Killian;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family which counted him so little, and to which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sought </a:t>
            </a:r>
            <a:r>
              <a:rPr dirty="0" sz="1450" spc="-10">
                <a:latin typeface="Times New Roman"/>
                <a:cs typeface="Times New Roman"/>
              </a:rPr>
              <a:t>to play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part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heroic </a:t>
            </a:r>
            <a:r>
              <a:rPr dirty="0" sz="1450" spc="-15">
                <a:latin typeface="Times New Roman"/>
                <a:cs typeface="Times New Roman"/>
              </a:rPr>
              <a:t>comforter,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must sink lower than at first. </a:t>
            </a:r>
            <a:r>
              <a:rPr dirty="0" sz="1450" spc="-6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Otto’s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temper,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death.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accept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situation.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worked,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wisely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details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principality,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secretly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maturing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plan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situation.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35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scheme as pleasing to the man as it was dishonourable in the prince;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frivolous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nature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vengeance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gravity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burthen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afternoon. He chuckled as </a:t>
            </a:r>
            <a:r>
              <a:rPr dirty="0" sz="1450" spc="-5">
                <a:latin typeface="Times New Roman"/>
                <a:cs typeface="Times New Roman"/>
              </a:rPr>
              <a:t>he thought of </a:t>
            </a:r>
            <a:r>
              <a:rPr dirty="0" sz="1450" spc="-10">
                <a:latin typeface="Times New Roman"/>
                <a:cs typeface="Times New Roman"/>
              </a:rPr>
              <a:t>it: and Greisengesang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heard him with </a:t>
            </a:r>
            <a:r>
              <a:rPr dirty="0" sz="1450" spc="-15">
                <a:latin typeface="Times New Roman"/>
                <a:cs typeface="Times New Roman"/>
              </a:rPr>
              <a:t>wonder, </a:t>
            </a:r>
            <a:r>
              <a:rPr dirty="0" sz="1450" spc="-10">
                <a:latin typeface="Times New Roman"/>
                <a:cs typeface="Times New Roman"/>
              </a:rPr>
              <a:t>and attributed his lively spirits to the skirmish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morning.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Led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this idea, the antique courtier ventured to compliment his sovereign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bearing.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reminded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him,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25">
                <a:latin typeface="Times New Roman"/>
                <a:cs typeface="Times New Roman"/>
              </a:rPr>
              <a:t>Otto’s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father.</a:t>
            </a:r>
            <a:endParaRPr sz="1450">
              <a:latin typeface="Times New Roman"/>
              <a:cs typeface="Times New Roman"/>
            </a:endParaRPr>
          </a:p>
          <a:p>
            <a:pPr algn="just" marL="12700" marR="1125220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‘What?’ asked the Prince, whose thoughts were miles </a:t>
            </a:r>
            <a:r>
              <a:rPr dirty="0" sz="1450" spc="-30">
                <a:latin typeface="Times New Roman"/>
                <a:cs typeface="Times New Roman"/>
              </a:rPr>
              <a:t>away. 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40">
                <a:latin typeface="Times New Roman"/>
                <a:cs typeface="Times New Roman"/>
              </a:rPr>
              <a:t>‘Your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Highness’s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authority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board,’</a:t>
            </a:r>
            <a:r>
              <a:rPr dirty="0" sz="1450" spc="-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explained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flatterer.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‘O, that! O yes,’ returned Otto;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for all his carelessness, his vanity 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delicately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tickled,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dwelt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approvingly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details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victory.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quelled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thought.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When the more pressing matters had been dismissed, it was already late,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 kept the Chancellor to </a:t>
            </a:r>
            <a:r>
              <a:rPr dirty="0" sz="1450" spc="-15">
                <a:latin typeface="Times New Roman"/>
                <a:cs typeface="Times New Roman"/>
              </a:rPr>
              <a:t>dinner, </a:t>
            </a:r>
            <a:r>
              <a:rPr dirty="0" sz="1450" spc="-10">
                <a:latin typeface="Times New Roman"/>
                <a:cs typeface="Times New Roman"/>
              </a:rPr>
              <a:t>and was entertained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leash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ancient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histories and modern compliments. The Chancellor’s career had been based,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 the first off-put,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entire subserviency;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crawled into </a:t>
            </a:r>
            <a:r>
              <a:rPr dirty="0" sz="1450" spc="-5">
                <a:latin typeface="Times New Roman"/>
                <a:cs typeface="Times New Roman"/>
              </a:rPr>
              <a:t>honours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employments; and his mind was prostitute. The instinct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creature served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 well with Otto. First,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let fall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sneering word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two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female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intellect; thence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proceeded 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closer engagement; and before the third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course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artfully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dissecting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Seraphina’s</a:t>
            </a:r>
            <a:r>
              <a:rPr dirty="0" sz="1450" spc="-10">
                <a:latin typeface="Times New Roman"/>
                <a:cs typeface="Times New Roman"/>
              </a:rPr>
              <a:t> character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approving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husband. Of course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names were used; and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course the identity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abstract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ideal man, with whom she was currently contrasted, remained 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 secret. But this </a:t>
            </a:r>
            <a:r>
              <a:rPr dirty="0" sz="1450" spc="-15">
                <a:latin typeface="Times New Roman"/>
                <a:cs typeface="Times New Roman"/>
              </a:rPr>
              <a:t>stiff </a:t>
            </a:r>
            <a:r>
              <a:rPr dirty="0" sz="1450" spc="-10">
                <a:latin typeface="Times New Roman"/>
                <a:cs typeface="Times New Roman"/>
              </a:rPr>
              <a:t>old gentleman had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wonderful instinct for evil, thus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wind his way into </a:t>
            </a:r>
            <a:r>
              <a:rPr dirty="0" sz="1450" spc="-25">
                <a:latin typeface="Times New Roman"/>
                <a:cs typeface="Times New Roman"/>
              </a:rPr>
              <a:t>man’s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citadel; thus to harp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hour on </a:t>
            </a:r>
            <a:r>
              <a:rPr dirty="0" sz="1450" spc="-10">
                <a:latin typeface="Times New Roman"/>
                <a:cs typeface="Times New Roman"/>
              </a:rPr>
              <a:t>the virtues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hearer and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once alarm his self-respect. Otto was all roseate, in and </a:t>
            </a:r>
            <a:r>
              <a:rPr dirty="0" sz="1450" spc="-5">
                <a:latin typeface="Times New Roman"/>
                <a:cs typeface="Times New Roman"/>
              </a:rPr>
              <a:t>out,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flattery and </a:t>
            </a:r>
            <a:r>
              <a:rPr dirty="0" sz="1450" spc="-30">
                <a:latin typeface="Times New Roman"/>
                <a:cs typeface="Times New Roman"/>
              </a:rPr>
              <a:t>Tokay </a:t>
            </a:r>
            <a:r>
              <a:rPr dirty="0" sz="1450" spc="-10">
                <a:latin typeface="Times New Roman"/>
                <a:cs typeface="Times New Roman"/>
              </a:rPr>
              <a:t>and an approving conscience. He saw himself in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 attractive colours. If even Greisengesang,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thought, could thus espy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loose stitches in </a:t>
            </a:r>
            <a:r>
              <a:rPr dirty="0" sz="1450" spc="-15">
                <a:latin typeface="Times New Roman"/>
                <a:cs typeface="Times New Roman"/>
              </a:rPr>
              <a:t>Seraphina’s character, </a:t>
            </a:r>
            <a:r>
              <a:rPr dirty="0" sz="1450" spc="-10">
                <a:latin typeface="Times New Roman"/>
                <a:cs typeface="Times New Roman"/>
              </a:rPr>
              <a:t>and thus disloyally impart them to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opposite camp, he, the discarded husband—the dispossessed Prince—could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scarce 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erred</a:t>
            </a:r>
            <a:r>
              <a:rPr dirty="0" sz="1450" spc="-5">
                <a:latin typeface="Times New Roman"/>
                <a:cs typeface="Times New Roman"/>
              </a:rPr>
              <a:t> on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side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20">
                <a:latin typeface="Times New Roman"/>
                <a:cs typeface="Times New Roman"/>
              </a:rPr>
              <a:t>severity.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50"/>
              </a:spcBef>
            </a:pPr>
            <a:r>
              <a:rPr dirty="0" sz="1450" spc="-10">
                <a:latin typeface="Times New Roman"/>
                <a:cs typeface="Times New Roman"/>
              </a:rPr>
              <a:t>In this excellent frame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bade adieu to the old gentleman, whose voice had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proved so musical, and set forth for the drawing-room. Already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0">
                <a:latin typeface="Times New Roman"/>
                <a:cs typeface="Times New Roman"/>
              </a:rPr>
              <a:t>stair,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seized with some compunction;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when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entered the great gallery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beheld his wife, the Chancellor’s abstract flatteries fell from him like rain, and 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re-awoke to the poetic facts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life. She stood </a:t>
            </a:r>
            <a:r>
              <a:rPr dirty="0" sz="1450" spc="-5">
                <a:latin typeface="Times New Roman"/>
                <a:cs typeface="Times New Roman"/>
              </a:rPr>
              <a:t>a good </a:t>
            </a:r>
            <a:r>
              <a:rPr dirty="0" sz="1450" spc="-10">
                <a:latin typeface="Times New Roman"/>
                <a:cs typeface="Times New Roman"/>
              </a:rPr>
              <a:t>way </a:t>
            </a:r>
            <a:r>
              <a:rPr dirty="0" sz="1450" spc="-15">
                <a:latin typeface="Times New Roman"/>
                <a:cs typeface="Times New Roman"/>
              </a:rPr>
              <a:t>off </a:t>
            </a:r>
            <a:r>
              <a:rPr dirty="0" sz="1450" spc="-10">
                <a:latin typeface="Times New Roman"/>
                <a:cs typeface="Times New Roman"/>
              </a:rPr>
              <a:t>below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shining lustre, her back turned. The bend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waist overcame him 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physical weakness. This was the girl-wife who had lain in his arms and whom 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sworn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cherish;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success.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It was Seraphina who restored him from the </a:t>
            </a:r>
            <a:r>
              <a:rPr dirty="0" sz="1450" spc="-25">
                <a:latin typeface="Times New Roman"/>
                <a:cs typeface="Times New Roman"/>
              </a:rPr>
              <a:t>blow. </a:t>
            </a:r>
            <a:r>
              <a:rPr dirty="0" sz="1450" spc="-10">
                <a:latin typeface="Times New Roman"/>
                <a:cs typeface="Times New Roman"/>
              </a:rPr>
              <a:t>She swam forward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smiled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sweetness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insultingly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artificial.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35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complicated.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easy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one,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exceedingly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difficult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wrong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other.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crop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blighted,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bonnet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0">
                <a:latin typeface="Times New Roman"/>
                <a:cs typeface="Times New Roman"/>
              </a:rPr>
              <a:t>say, </a:t>
            </a:r>
            <a:r>
              <a:rPr dirty="0" sz="1450" spc="-25">
                <a:latin typeface="Times New Roman"/>
                <a:cs typeface="Times New Roman"/>
              </a:rPr>
              <a:t>“God’s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done”;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if the prince meets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reverse,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may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to blame himself for the attempt. And perhaps, if all the </a:t>
            </a:r>
            <a:r>
              <a:rPr dirty="0" sz="1450" spc="-5">
                <a:latin typeface="Times New Roman"/>
                <a:cs typeface="Times New Roman"/>
              </a:rPr>
              <a:t>kings </a:t>
            </a:r>
            <a:r>
              <a:rPr dirty="0" sz="1450" spc="-10">
                <a:latin typeface="Times New Roman"/>
                <a:cs typeface="Times New Roman"/>
              </a:rPr>
              <a:t>in Europe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 to confine themselves to innocent amusement, the subjects would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 </a:t>
            </a:r>
            <a:r>
              <a:rPr dirty="0" sz="1450" spc="-15">
                <a:latin typeface="Times New Roman"/>
                <a:cs typeface="Times New Roman"/>
              </a:rPr>
              <a:t>off.’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65"/>
              </a:spcBef>
            </a:pPr>
            <a:r>
              <a:rPr dirty="0" sz="1450" spc="-55">
                <a:latin typeface="Times New Roman"/>
                <a:cs typeface="Times New Roman"/>
              </a:rPr>
              <a:t>‘Ay,’ </a:t>
            </a:r>
            <a:r>
              <a:rPr dirty="0" sz="1450" spc="-10">
                <a:latin typeface="Times New Roman"/>
                <a:cs typeface="Times New Roman"/>
              </a:rPr>
              <a:t>said the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man Fritz, ‘you are in the right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 there. That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true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 spoken.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see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like me, </a:t>
            </a:r>
            <a:r>
              <a:rPr dirty="0" sz="1450" spc="-5">
                <a:latin typeface="Times New Roman"/>
                <a:cs typeface="Times New Roman"/>
              </a:rPr>
              <a:t>a good </a:t>
            </a:r>
            <a:r>
              <a:rPr dirty="0" sz="1450" spc="-10">
                <a:latin typeface="Times New Roman"/>
                <a:cs typeface="Times New Roman"/>
              </a:rPr>
              <a:t>patriot and an enemy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Otto was somewhat abashed at this deduction,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made haste to change his </a:t>
            </a:r>
            <a:r>
              <a:rPr dirty="0" sz="1450" spc="-5">
                <a:latin typeface="Times New Roman"/>
                <a:cs typeface="Times New Roman"/>
              </a:rPr>
              <a:t> ground. </a:t>
            </a:r>
            <a:r>
              <a:rPr dirty="0" sz="1450" spc="-10">
                <a:latin typeface="Times New Roman"/>
                <a:cs typeface="Times New Roman"/>
              </a:rPr>
              <a:t>‘But,’ said he, ‘you surprise me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what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say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Prince Otto.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heard him,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 own, more favourably painted.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told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heart,</a:t>
            </a:r>
            <a:r>
              <a:rPr dirty="0" sz="1450" spc="-5">
                <a:latin typeface="Times New Roman"/>
                <a:cs typeface="Times New Roman"/>
              </a:rPr>
              <a:t> a good </a:t>
            </a:r>
            <a:r>
              <a:rPr dirty="0" sz="1450" spc="-25">
                <a:latin typeface="Times New Roman"/>
                <a:cs typeface="Times New Roman"/>
              </a:rPr>
              <a:t>fellow,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enemy</a:t>
            </a:r>
            <a:r>
              <a:rPr dirty="0" sz="1450" spc="-5">
                <a:latin typeface="Times New Roman"/>
                <a:cs typeface="Times New Roman"/>
              </a:rPr>
              <a:t> of 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 but </a:t>
            </a:r>
            <a:r>
              <a:rPr dirty="0" sz="1450" spc="-10">
                <a:latin typeface="Times New Roman"/>
                <a:cs typeface="Times New Roman"/>
              </a:rPr>
              <a:t>himself.’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‘And so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is, </a:t>
            </a:r>
            <a:r>
              <a:rPr dirty="0" sz="1450" spc="-20">
                <a:latin typeface="Times New Roman"/>
                <a:cs typeface="Times New Roman"/>
              </a:rPr>
              <a:t>sir,’ </a:t>
            </a:r>
            <a:r>
              <a:rPr dirty="0" sz="1450" spc="-10">
                <a:latin typeface="Times New Roman"/>
                <a:cs typeface="Times New Roman"/>
              </a:rPr>
              <a:t>said the girl, ‘a very handsome, pleasant prince; and we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their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blood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‘O</a:t>
            </a:r>
            <a:r>
              <a:rPr dirty="0" sz="1450" spc="-5">
                <a:latin typeface="Times New Roman"/>
                <a:cs typeface="Times New Roman"/>
              </a:rPr>
              <a:t>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K</a:t>
            </a:r>
            <a:r>
              <a:rPr dirty="0" sz="1450" spc="-5">
                <a:latin typeface="Times New Roman"/>
                <a:cs typeface="Times New Roman"/>
              </a:rPr>
              <a:t>uno</a:t>
            </a:r>
            <a:r>
              <a:rPr dirty="0" sz="1450" spc="-10">
                <a:latin typeface="Times New Roman"/>
                <a:cs typeface="Times New Roman"/>
              </a:rPr>
              <a:t>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gno</a:t>
            </a:r>
            <a:r>
              <a:rPr dirty="0" sz="1450" spc="-10">
                <a:latin typeface="Times New Roman"/>
                <a:cs typeface="Times New Roman"/>
              </a:rPr>
              <a:t>ram</a:t>
            </a:r>
            <a:r>
              <a:rPr dirty="0" sz="1450" spc="-5">
                <a:latin typeface="Times New Roman"/>
                <a:cs typeface="Times New Roman"/>
              </a:rPr>
              <a:t>u</a:t>
            </a:r>
            <a:r>
              <a:rPr dirty="0" sz="1450" spc="-10">
                <a:latin typeface="Times New Roman"/>
                <a:cs typeface="Times New Roman"/>
              </a:rPr>
              <a:t>s!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65">
                <a:latin typeface="Times New Roman"/>
                <a:cs typeface="Times New Roman"/>
              </a:rPr>
              <a:t>‘Ay,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Kuno,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sure,’</a:t>
            </a:r>
            <a:r>
              <a:rPr dirty="0" sz="1450" spc="-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quavered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farmer.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‘Well,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since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stranger to these parts, and curious about the Prince, </a:t>
            </a:r>
            <a:r>
              <a:rPr dirty="0" sz="1450" spc="-5">
                <a:latin typeface="Times New Roman"/>
                <a:cs typeface="Times New Roman"/>
              </a:rPr>
              <a:t>I do </a:t>
            </a:r>
            <a:r>
              <a:rPr dirty="0" sz="1450" spc="-10">
                <a:latin typeface="Times New Roman"/>
                <a:cs typeface="Times New Roman"/>
              </a:rPr>
              <a:t>believe that story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might divert him. This Kuno,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must </a:t>
            </a:r>
            <a:r>
              <a:rPr dirty="0" sz="1450" spc="-25">
                <a:latin typeface="Times New Roman"/>
                <a:cs typeface="Times New Roman"/>
              </a:rPr>
              <a:t>know, sir,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5">
                <a:latin typeface="Times New Roman"/>
                <a:cs typeface="Times New Roman"/>
              </a:rPr>
              <a:t>one 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hunt </a:t>
            </a:r>
            <a:r>
              <a:rPr dirty="0" sz="1450" spc="-10">
                <a:latin typeface="Times New Roman"/>
                <a:cs typeface="Times New Roman"/>
              </a:rPr>
              <a:t>servants,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most ignorant, intemperate man: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right </a:t>
            </a:r>
            <a:r>
              <a:rPr dirty="0" sz="1450" spc="-15">
                <a:latin typeface="Times New Roman"/>
                <a:cs typeface="Times New Roman"/>
              </a:rPr>
              <a:t>Grünewalder,</a:t>
            </a:r>
            <a:r>
              <a:rPr dirty="0" sz="1450" spc="-10">
                <a:latin typeface="Times New Roman"/>
                <a:cs typeface="Times New Roman"/>
              </a:rPr>
              <a:t> as we say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Gerolstein. </a:t>
            </a:r>
            <a:r>
              <a:rPr dirty="0" sz="1450" spc="-70">
                <a:latin typeface="Times New Roman"/>
                <a:cs typeface="Times New Roman"/>
              </a:rPr>
              <a:t>We </a:t>
            </a:r>
            <a:r>
              <a:rPr dirty="0" sz="1450" spc="-10">
                <a:latin typeface="Times New Roman"/>
                <a:cs typeface="Times New Roman"/>
              </a:rPr>
              <a:t>know him well, in this house; for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has come as far as here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after his stray </a:t>
            </a:r>
            <a:r>
              <a:rPr dirty="0" sz="1450" spc="-5">
                <a:latin typeface="Times New Roman"/>
                <a:cs typeface="Times New Roman"/>
              </a:rPr>
              <a:t>dogs;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make all welcome,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without account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state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nation. And, indeed, between Gerolstein and Grünewald the peace has held so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 that the roads stand open like my </a:t>
            </a:r>
            <a:r>
              <a:rPr dirty="0" sz="1450" spc="-5">
                <a:latin typeface="Times New Roman"/>
                <a:cs typeface="Times New Roman"/>
              </a:rPr>
              <a:t>door;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will make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more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frontier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birds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themselves.’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55">
                <a:latin typeface="Times New Roman"/>
                <a:cs typeface="Times New Roman"/>
              </a:rPr>
              <a:t>‘Ay,’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peace—a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peace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centuries.’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630"/>
              </a:spcBef>
              <a:tabLst>
                <a:tab pos="5387340" algn="l"/>
              </a:tabLst>
            </a:pPr>
            <a:r>
              <a:rPr dirty="0" sz="1450" spc="-10">
                <a:latin typeface="Times New Roman"/>
                <a:cs typeface="Times New Roman"/>
              </a:rPr>
              <a:t>‘Centuries,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say,’</a:t>
            </a:r>
            <a:r>
              <a:rPr dirty="0" sz="1450" spc="-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Killian;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pity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ever.</a:t>
            </a:r>
            <a:r>
              <a:rPr dirty="0" sz="1450" spc="370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Well,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Kuno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fault,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qu</a:t>
            </a:r>
            <a:r>
              <a:rPr dirty="0" sz="1450" spc="-10">
                <a:latin typeface="Times New Roman"/>
                <a:cs typeface="Times New Roman"/>
              </a:rPr>
              <a:t>ic</a:t>
            </a:r>
            <a:r>
              <a:rPr dirty="0" sz="1450" spc="-5">
                <a:latin typeface="Times New Roman"/>
                <a:cs typeface="Times New Roman"/>
              </a:rPr>
              <a:t>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tem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6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ras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im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</a:t>
            </a:r>
            <a:r>
              <a:rPr dirty="0" sz="1450" spc="-10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ound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-10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-15">
                <a:latin typeface="Times New Roman"/>
                <a:cs typeface="Times New Roman"/>
              </a:rPr>
              <a:t>K</a:t>
            </a:r>
            <a:r>
              <a:rPr dirty="0" sz="1450" spc="-5">
                <a:latin typeface="Times New Roman"/>
                <a:cs typeface="Times New Roman"/>
              </a:rPr>
              <a:t>uno  </a:t>
            </a:r>
            <a:r>
              <a:rPr dirty="0" sz="1450" spc="-10">
                <a:latin typeface="Times New Roman"/>
                <a:cs typeface="Times New Roman"/>
              </a:rPr>
              <a:t>took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best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broke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dared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throw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whip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away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wrestle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man;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wrestling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parts,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it’s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generally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settle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disputes.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Well,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did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so;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being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weakly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creature,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tables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turned;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whom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just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thrashing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negro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slave,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lifted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grip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threw 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heels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overhead.’</a:t>
            </a:r>
            <a:endParaRPr sz="1450">
              <a:latin typeface="Times New Roman"/>
              <a:cs typeface="Times New Roman"/>
            </a:endParaRPr>
          </a:p>
          <a:p>
            <a:pPr marL="12700" marR="1270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‘He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broke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bridle-arm,’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Fritz—‘and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nose.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Serve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that?’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?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k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‘O,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Kuno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carried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home;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friends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644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016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‘Frédéric,’ she lisped, ‘you are late.’ It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scene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high </a:t>
            </a:r>
            <a:r>
              <a:rPr dirty="0" sz="1450" spc="-25">
                <a:latin typeface="Times New Roman"/>
                <a:cs typeface="Times New Roman"/>
              </a:rPr>
              <a:t>comedy, </a:t>
            </a:r>
            <a:r>
              <a:rPr dirty="0" sz="1450" spc="-10">
                <a:latin typeface="Times New Roman"/>
                <a:cs typeface="Times New Roman"/>
              </a:rPr>
              <a:t>such as 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proper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unhappy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marriages;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aplomb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disgusted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There was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etiquette at these small drawing-rooms. People came and went 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pleasure. The window embrasures became the roost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happy couples; at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 chimney the talkers mostly congregated, each full-charged with scandal;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farther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gamblers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gambled.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towards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point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Otto moved,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5">
                <a:latin typeface="Times New Roman"/>
                <a:cs typeface="Times New Roman"/>
              </a:rPr>
              <a:t>ostentatiously,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gentle insistence, and scattering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attentions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went.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abreast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card-table,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placed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opposite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Madame</a:t>
            </a:r>
            <a:r>
              <a:rPr dirty="0" sz="1450" spc="-5">
                <a:latin typeface="Times New Roman"/>
                <a:cs typeface="Times New Roman"/>
              </a:rPr>
              <a:t> von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caught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withdrew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embrasure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window.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speedily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joined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him.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60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did well to call me,’ she said,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</a:t>
            </a:r>
            <a:r>
              <a:rPr dirty="0" sz="1450" spc="-25">
                <a:latin typeface="Times New Roman"/>
                <a:cs typeface="Times New Roman"/>
              </a:rPr>
              <a:t>wildly. </a:t>
            </a:r>
            <a:r>
              <a:rPr dirty="0" sz="1450" spc="-10">
                <a:latin typeface="Times New Roman"/>
                <a:cs typeface="Times New Roman"/>
              </a:rPr>
              <a:t>‘These cards will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5">
                <a:latin typeface="Times New Roman"/>
                <a:cs typeface="Times New Roman"/>
              </a:rPr>
              <a:t> ruin.’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‘Lea</a:t>
            </a:r>
            <a:r>
              <a:rPr dirty="0" sz="1450" spc="-5">
                <a:latin typeface="Times New Roman"/>
                <a:cs typeface="Times New Roman"/>
              </a:rPr>
              <a:t>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5">
                <a:latin typeface="Times New Roman"/>
                <a:cs typeface="Times New Roman"/>
              </a:rPr>
              <a:t>em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‘I!’ she cried, and laughed; ‘they are my </a:t>
            </a:r>
            <a:r>
              <a:rPr dirty="0" sz="1450" spc="-20">
                <a:latin typeface="Times New Roman"/>
                <a:cs typeface="Times New Roman"/>
              </a:rPr>
              <a:t>destiny. </a:t>
            </a:r>
            <a:r>
              <a:rPr dirty="0" sz="1450" spc="-10">
                <a:latin typeface="Times New Roman"/>
                <a:cs typeface="Times New Roman"/>
              </a:rPr>
              <a:t>My only chance was to die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consumption;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garret.’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bitter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to-night,’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marL="12700" marR="915669">
              <a:lnSpc>
                <a:spcPct val="132400"/>
              </a:lnSpc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losing,’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is.’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evil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hour,’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‘Ah,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favour!’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brightening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beautifully.</a:t>
            </a:r>
            <a:endParaRPr sz="1450">
              <a:latin typeface="Times New Roman"/>
              <a:cs typeface="Times New Roman"/>
            </a:endParaRPr>
          </a:p>
          <a:p>
            <a:pPr marL="12700" marR="1079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‘Madam,’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he,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party,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recruit.’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‘Done,’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again.’</a:t>
            </a:r>
            <a:endParaRPr sz="1450">
              <a:latin typeface="Times New Roman"/>
              <a:cs typeface="Times New Roman"/>
            </a:endParaRPr>
          </a:p>
          <a:p>
            <a:pPr marL="12700" marR="825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wrong,’ continued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‘but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wish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-10">
                <a:latin typeface="Times New Roman"/>
                <a:cs typeface="Times New Roman"/>
              </a:rPr>
              <a:t> ill.’</a:t>
            </a:r>
            <a:endParaRPr sz="1450">
              <a:latin typeface="Times New Roman"/>
              <a:cs typeface="Times New Roman"/>
            </a:endParaRPr>
          </a:p>
          <a:p>
            <a:pPr marL="12700" marR="1633855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‘I wish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so well,’ she said, ‘that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dare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tell it </a:t>
            </a:r>
            <a:r>
              <a:rPr dirty="0" sz="1450" spc="-5">
                <a:latin typeface="Times New Roman"/>
                <a:cs typeface="Times New Roman"/>
              </a:rPr>
              <a:t>you.’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ask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favour?’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quoth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10">
                <a:latin typeface="Times New Roman"/>
                <a:cs typeface="Times New Roman"/>
              </a:rPr>
              <a:t>‘Ask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answered.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‘Whatever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granted.’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wish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night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farmer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talk.’</a:t>
            </a:r>
            <a:endParaRPr sz="1450">
              <a:latin typeface="Times New Roman"/>
              <a:cs typeface="Times New Roman"/>
            </a:endParaRPr>
          </a:p>
          <a:p>
            <a:pPr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‘Heaven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meaning!’</a:t>
            </a:r>
            <a:r>
              <a:rPr dirty="0" sz="1450" spc="-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exclaimed.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neither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care;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no bounds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desire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please</a:t>
            </a:r>
            <a:r>
              <a:rPr dirty="0" sz="1450" spc="-5">
                <a:latin typeface="Times New Roman"/>
                <a:cs typeface="Times New Roman"/>
              </a:rPr>
              <a:t> you. </a:t>
            </a:r>
            <a:r>
              <a:rPr dirty="0" sz="1450" spc="-10">
                <a:latin typeface="Times New Roman"/>
                <a:cs typeface="Times New Roman"/>
              </a:rPr>
              <a:t>Call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made.’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another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way,’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‘Did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steal?’</a:t>
            </a:r>
            <a:endParaRPr sz="1450">
              <a:latin typeface="Times New Roman"/>
              <a:cs typeface="Times New Roman"/>
            </a:endParaRPr>
          </a:p>
          <a:p>
            <a:pPr marL="12700" marR="1016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‘Often!’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Countess.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broken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commandments;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to-morrow,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sleep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broken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these.’</a:t>
            </a:r>
            <a:endParaRPr sz="1450">
              <a:latin typeface="Times New Roman"/>
              <a:cs typeface="Times New Roman"/>
            </a:endParaRPr>
          </a:p>
          <a:p>
            <a:pPr marL="12700" marR="1270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‘This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case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burglary: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truth,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thought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amuse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Prince.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practical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experience,’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replied,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‘but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O!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good-will!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889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broken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work-box in my time, and several hearts, my own included. Never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house! But it cannot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difficult; sins are so unromantically easy! What are we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break?’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‘Madam, we are to break the </a:t>
            </a:r>
            <a:r>
              <a:rPr dirty="0" sz="1450" spc="-20">
                <a:latin typeface="Times New Roman"/>
                <a:cs typeface="Times New Roman"/>
              </a:rPr>
              <a:t>treasury,’ </a:t>
            </a:r>
            <a:r>
              <a:rPr dirty="0" sz="1450" spc="-10">
                <a:latin typeface="Times New Roman"/>
                <a:cs typeface="Times New Roman"/>
              </a:rPr>
              <a:t>said Otto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sketched to her </a:t>
            </a:r>
            <a:r>
              <a:rPr dirty="0" sz="1450" spc="-20">
                <a:latin typeface="Times New Roman"/>
                <a:cs typeface="Times New Roman"/>
              </a:rPr>
              <a:t>briefly,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wittily, </a:t>
            </a:r>
            <a:r>
              <a:rPr dirty="0" sz="1450" spc="-10">
                <a:latin typeface="Times New Roman"/>
                <a:cs typeface="Times New Roman"/>
              </a:rPr>
              <a:t>with here and there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touch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pathos, the story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visit to the farm, 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his promise to </a:t>
            </a:r>
            <a:r>
              <a:rPr dirty="0" sz="1450" spc="-5">
                <a:latin typeface="Times New Roman"/>
                <a:cs typeface="Times New Roman"/>
              </a:rPr>
              <a:t>buy </a:t>
            </a:r>
            <a:r>
              <a:rPr dirty="0" sz="1450" spc="-10">
                <a:latin typeface="Times New Roman"/>
                <a:cs typeface="Times New Roman"/>
              </a:rPr>
              <a:t>it, and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refusal with which his demand for money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 been met that morning at the council; concluding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few practical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treasury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windows,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helps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hindrances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proposed exploit.</a:t>
            </a:r>
            <a:endParaRPr sz="145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‘They refused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0">
                <a:latin typeface="Times New Roman"/>
                <a:cs typeface="Times New Roman"/>
              </a:rPr>
              <a:t>money,’ </a:t>
            </a:r>
            <a:r>
              <a:rPr dirty="0" sz="1450" spc="-10">
                <a:latin typeface="Times New Roman"/>
                <a:cs typeface="Times New Roman"/>
              </a:rPr>
              <a:t>she said when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done. ‘And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accepted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refusal?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Well!’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‘They gave their reasons,’ replied Otto, colouring. ‘They were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such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 combat;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driven to dilapidate the funds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own country </a:t>
            </a:r>
            <a:r>
              <a:rPr dirty="0" sz="1450" spc="-5">
                <a:latin typeface="Times New Roman"/>
                <a:cs typeface="Times New Roman"/>
              </a:rPr>
              <a:t>by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theft.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dignified;</a:t>
            </a:r>
            <a:r>
              <a:rPr dirty="0" sz="1450" spc="-5">
                <a:latin typeface="Times New Roman"/>
                <a:cs typeface="Times New Roman"/>
              </a:rPr>
              <a:t> but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fun.’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‘Fun,’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said;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‘yes.’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remained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silently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plunged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thought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appreciable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require?’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length.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‘Three thousand crowns will </a:t>
            </a:r>
            <a:r>
              <a:rPr dirty="0" sz="1450" spc="-5">
                <a:latin typeface="Times New Roman"/>
                <a:cs typeface="Times New Roman"/>
              </a:rPr>
              <a:t>do,’ he </a:t>
            </a:r>
            <a:r>
              <a:rPr dirty="0" sz="1450" spc="-10">
                <a:latin typeface="Times New Roman"/>
                <a:cs typeface="Times New Roman"/>
              </a:rPr>
              <a:t>answered, ‘for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still some money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 own.’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‘Excellent,’ she said, regaining her </a:t>
            </a:r>
            <a:r>
              <a:rPr dirty="0" sz="1450" spc="-20">
                <a:latin typeface="Times New Roman"/>
                <a:cs typeface="Times New Roman"/>
              </a:rPr>
              <a:t>levity. </a:t>
            </a:r>
            <a:r>
              <a:rPr dirty="0" sz="1450" spc="-10">
                <a:latin typeface="Times New Roman"/>
                <a:cs typeface="Times New Roman"/>
              </a:rPr>
              <a:t>‘I am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true accomplice.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 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meet?’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know the Flying </a:t>
            </a:r>
            <a:r>
              <a:rPr dirty="0" sz="1450" spc="-20">
                <a:latin typeface="Times New Roman"/>
                <a:cs typeface="Times New Roman"/>
              </a:rPr>
              <a:t>Mercury,’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answered, ‘in the Park? Three pathways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intersect; there they have made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seat and raised the statue. The spot is handy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deity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congenial.’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‘Child,’ she said, and tapped him with her fan. ‘But </a:t>
            </a:r>
            <a:r>
              <a:rPr dirty="0" sz="1450" spc="-5">
                <a:latin typeface="Times New Roman"/>
                <a:cs typeface="Times New Roman"/>
              </a:rPr>
              <a:t>do you </a:t>
            </a:r>
            <a:r>
              <a:rPr dirty="0" sz="1450" spc="-25">
                <a:latin typeface="Times New Roman"/>
                <a:cs typeface="Times New Roman"/>
              </a:rPr>
              <a:t>know, </a:t>
            </a:r>
            <a:r>
              <a:rPr dirty="0" sz="1450" spc="-10">
                <a:latin typeface="Times New Roman"/>
                <a:cs typeface="Times New Roman"/>
              </a:rPr>
              <a:t>my Prince,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are an egoist—your handy trysting-place is miles from me.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must give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 ample time;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cannot,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think, possibly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there before two. But as the bell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beats two,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helper shall arrive: welcome,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trust. Stay—do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bring any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one?’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chaperon—I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 spc="-10">
                <a:latin typeface="Times New Roman"/>
                <a:cs typeface="Times New Roman"/>
              </a:rPr>
              <a:t>prude!’</a:t>
            </a:r>
            <a:endParaRPr sz="1450">
              <a:latin typeface="Times New Roman"/>
              <a:cs typeface="Times New Roman"/>
            </a:endParaRPr>
          </a:p>
          <a:p>
            <a:pPr algn="just" marL="12700" marR="608965">
              <a:lnSpc>
                <a:spcPts val="2300"/>
              </a:lnSpc>
              <a:spcBef>
                <a:spcPts val="110"/>
              </a:spcBef>
            </a:pPr>
            <a:r>
              <a:rPr dirty="0" sz="1450" spc="-10">
                <a:latin typeface="Times New Roman"/>
                <a:cs typeface="Times New Roman"/>
              </a:rPr>
              <a:t>‘I shall bring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groom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mine,’ said Otto. ‘I caught him stealing corn.’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‘His name?’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asked.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‘I profess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know </a:t>
            </a:r>
            <a:r>
              <a:rPr dirty="0" sz="1450" spc="-5">
                <a:latin typeface="Times New Roman"/>
                <a:cs typeface="Times New Roman"/>
              </a:rPr>
              <a:t>not. 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yet intimate with my </a:t>
            </a:r>
            <a:r>
              <a:rPr dirty="0" sz="1450" spc="-15">
                <a:latin typeface="Times New Roman"/>
                <a:cs typeface="Times New Roman"/>
              </a:rPr>
              <a:t>corn-stealer,’ </a:t>
            </a:r>
            <a:r>
              <a:rPr dirty="0" sz="1450" spc="-10">
                <a:latin typeface="Times New Roman"/>
                <a:cs typeface="Times New Roman"/>
              </a:rPr>
              <a:t>returned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professional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capacity—’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‘Like me! Flatterer!’ she cried. ‘But oblige me in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thing. Let me find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waiting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seat—yes,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await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me;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expedition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longer Prince and Countess, it shall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the lady and the squire—and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friend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thief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nearer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fountain.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promise?’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‘Madam, in everything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to command;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shall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captain,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supercargo,’</a:t>
            </a:r>
            <a:r>
              <a:rPr dirty="0" sz="1450" spc="-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46467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30">
                <a:latin typeface="Times New Roman"/>
                <a:cs typeface="Times New Roman"/>
              </a:rPr>
              <a:t>‘Well,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Heaven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safe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port!’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Friday!’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Something in her manner had puzzled Otto, had possibly touched him 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suspicion.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‘Is it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strange,’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remarked, ‘that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should choose my accomplice from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other camp?’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‘Fool!’ she said. ‘But it is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only wisdom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know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friends.’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suddenly,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the vantage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deep </a:t>
            </a:r>
            <a:r>
              <a:rPr dirty="0" sz="1450" spc="-20">
                <a:latin typeface="Times New Roman"/>
                <a:cs typeface="Times New Roman"/>
              </a:rPr>
              <a:t>window,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caught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his hand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kissed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sort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passion.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‘Now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‘go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He went, somewhat staggered, doubting in his heart 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over-bold. 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that moment she had flashed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him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jewel; and even through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strong panoply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previous love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been conscious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shock. Next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moment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dismissed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fear.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Both Otto and the Countess retired early from the drawing-room; and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 after an elaborate feint, dismissed his valet, and went forth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private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passage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postern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quest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groom.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darkness,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employed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talismanic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knock,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groom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sickened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terror.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ts val="1735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‘Good-evening,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friend,’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pleasantly.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want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bring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corn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sack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ts val="1735"/>
              </a:lnSpc>
            </a:pPr>
            <a:r>
              <a:rPr dirty="0" sz="1450" spc="-10">
                <a:latin typeface="Times New Roman"/>
                <a:cs typeface="Times New Roman"/>
              </a:rPr>
              <a:t>—empty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time—and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accompany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70">
                <a:latin typeface="Times New Roman"/>
                <a:cs typeface="Times New Roman"/>
              </a:rPr>
              <a:t>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gone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night.’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40">
                <a:latin typeface="Times New Roman"/>
                <a:cs typeface="Times New Roman"/>
              </a:rPr>
              <a:t>‘Your </a:t>
            </a:r>
            <a:r>
              <a:rPr dirty="0" sz="1450" spc="-10">
                <a:latin typeface="Times New Roman"/>
                <a:cs typeface="Times New Roman"/>
              </a:rPr>
              <a:t>Highness,’ groaned the man, ‘I have the </a:t>
            </a:r>
            <a:r>
              <a:rPr dirty="0" sz="1450" spc="-15">
                <a:latin typeface="Times New Roman"/>
                <a:cs typeface="Times New Roman"/>
              </a:rPr>
              <a:t>charge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small stables.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 alone.’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‘Come,’ said the Prince, ‘you are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such martinet in </a:t>
            </a:r>
            <a:r>
              <a:rPr dirty="0" sz="1450" spc="-25">
                <a:latin typeface="Times New Roman"/>
                <a:cs typeface="Times New Roman"/>
              </a:rPr>
              <a:t>duty.’ </a:t>
            </a:r>
            <a:r>
              <a:rPr dirty="0" sz="1450" spc="-10">
                <a:latin typeface="Times New Roman"/>
                <a:cs typeface="Times New Roman"/>
              </a:rPr>
              <a:t>And then seeing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shaking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foot,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laid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shoulder.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‘If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meant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harm,’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‘should</a:t>
            </a:r>
            <a:r>
              <a:rPr dirty="0" sz="1450" spc="-5">
                <a:latin typeface="Times New Roman"/>
                <a:cs typeface="Times New Roman"/>
              </a:rPr>
              <a:t> I be </a:t>
            </a:r>
            <a:r>
              <a:rPr dirty="0" sz="1450" spc="-10">
                <a:latin typeface="Times New Roman"/>
                <a:cs typeface="Times New Roman"/>
              </a:rPr>
              <a:t>here?’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 fellow became instantly reassured. He</a:t>
            </a:r>
            <a:r>
              <a:rPr dirty="0" sz="1450" spc="-5">
                <a:latin typeface="Times New Roman"/>
                <a:cs typeface="Times New Roman"/>
              </a:rPr>
              <a:t> got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sack;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round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several paths and avenues, conversing pleasantly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">
                <a:latin typeface="Times New Roman"/>
                <a:cs typeface="Times New Roman"/>
              </a:rPr>
              <a:t>way, </a:t>
            </a:r>
            <a:r>
              <a:rPr dirty="0" sz="1450" spc="-10">
                <a:latin typeface="Times New Roman"/>
                <a:cs typeface="Times New Roman"/>
              </a:rPr>
              <a:t>and left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 at last planted </a:t>
            </a:r>
            <a:r>
              <a:rPr dirty="0" sz="1450" spc="-5">
                <a:latin typeface="Times New Roman"/>
                <a:cs typeface="Times New Roman"/>
              </a:rPr>
              <a:t>by a </a:t>
            </a:r>
            <a:r>
              <a:rPr dirty="0" sz="1450" spc="-10">
                <a:latin typeface="Times New Roman"/>
                <a:cs typeface="Times New Roman"/>
              </a:rPr>
              <a:t>certain fountain where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goggle-eyed </a:t>
            </a:r>
            <a:r>
              <a:rPr dirty="0" sz="1450" spc="-20">
                <a:latin typeface="Times New Roman"/>
                <a:cs typeface="Times New Roman"/>
              </a:rPr>
              <a:t>Triton </a:t>
            </a:r>
            <a:r>
              <a:rPr dirty="0" sz="1450" spc="-10">
                <a:latin typeface="Times New Roman"/>
                <a:cs typeface="Times New Roman"/>
              </a:rPr>
              <a:t>spouted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intermittently into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rippling </a:t>
            </a:r>
            <a:r>
              <a:rPr dirty="0" sz="1450" spc="-25">
                <a:latin typeface="Times New Roman"/>
                <a:cs typeface="Times New Roman"/>
              </a:rPr>
              <a:t>laver. </a:t>
            </a:r>
            <a:r>
              <a:rPr dirty="0" sz="1450" spc="-10">
                <a:latin typeface="Times New Roman"/>
                <a:cs typeface="Times New Roman"/>
              </a:rPr>
              <a:t>Thence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proceeded alone to where,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round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clearing,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copy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Gian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Bologna’s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Mercury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stood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tiptoe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twilight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stars. The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was warm and windless. A shaving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new moon had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lately arisen;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it was still too small and too low down in heaven to contend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immense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host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lesser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luminaries;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rough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earth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drenched with starlight. Down </a:t>
            </a:r>
            <a:r>
              <a:rPr dirty="0" sz="1450" spc="-5">
                <a:latin typeface="Times New Roman"/>
                <a:cs typeface="Times New Roman"/>
              </a:rPr>
              <a:t>one of </a:t>
            </a:r>
            <a:r>
              <a:rPr dirty="0" sz="1450" spc="-10">
                <a:latin typeface="Times New Roman"/>
                <a:cs typeface="Times New Roman"/>
              </a:rPr>
              <a:t>the alleys, which widened as 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receded,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lamplit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terrace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sentry</a:t>
            </a:r>
            <a:r>
              <a:rPr dirty="0" sz="1450" spc="2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silently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paced, and beyond that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corner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town with interlacing street-lights. But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around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young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trees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stood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mystically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blurred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dim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shine;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stock-still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quietness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upleaping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god </a:t>
            </a:r>
            <a:r>
              <a:rPr dirty="0" sz="1450" spc="-10">
                <a:latin typeface="Times New Roman"/>
                <a:cs typeface="Times New Roman"/>
              </a:rPr>
              <a:t>appeared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alive.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In this dimness and silence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night, </a:t>
            </a:r>
            <a:r>
              <a:rPr dirty="0" sz="1450" spc="-25">
                <a:latin typeface="Times New Roman"/>
                <a:cs typeface="Times New Roman"/>
              </a:rPr>
              <a:t>Otto’s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conscience became suddenly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staringly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luminous,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dial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city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clock.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averted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mind,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finger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rapidly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travelling,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pointed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series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misdeeds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took his breath </a:t>
            </a:r>
            <a:r>
              <a:rPr dirty="0" sz="1450" spc="-30">
                <a:latin typeface="Times New Roman"/>
                <a:cs typeface="Times New Roman"/>
              </a:rPr>
              <a:t>away. </a:t>
            </a:r>
            <a:r>
              <a:rPr dirty="0" sz="1450" spc="-10">
                <a:latin typeface="Times New Roman"/>
                <a:cs typeface="Times New Roman"/>
              </a:rPr>
              <a:t>What was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doing in that place? The money had been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wrongly squandered,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that was </a:t>
            </a:r>
            <a:r>
              <a:rPr dirty="0" sz="1450" spc="-15">
                <a:latin typeface="Times New Roman"/>
                <a:cs typeface="Times New Roman"/>
              </a:rPr>
              <a:t>largely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his own neglect.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now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proposed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embarrass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finances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country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idle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govern.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now proposed to squander the money once again, and 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private, if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generous end. And the man whom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reproved 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stealing corn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now to set stealing treasure. And then there was Madame </a:t>
            </a:r>
            <a:r>
              <a:rPr dirty="0" sz="1450" spc="-5">
                <a:latin typeface="Times New Roman"/>
                <a:cs typeface="Times New Roman"/>
              </a:rPr>
              <a:t> von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Rosen,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whom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ill-favoured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contempt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chaste male for the imperfect woman. Because </a:t>
            </a:r>
            <a:r>
              <a:rPr dirty="0" sz="1450" spc="-5">
                <a:latin typeface="Times New Roman"/>
                <a:cs typeface="Times New Roman"/>
              </a:rPr>
              <a:t>he thought 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as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degraded below scruples,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picked her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still more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degraded, and to risk her whole irregular establishment in life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complicity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dishonourable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uglier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seduction.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walk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briskly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whistle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busily;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heard steps in the narrowest and darkest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alleys, it was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gush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relief 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sprang to meet the Countess. </a:t>
            </a:r>
            <a:r>
              <a:rPr dirty="0" sz="1450" spc="-60">
                <a:latin typeface="Times New Roman"/>
                <a:cs typeface="Times New Roman"/>
              </a:rPr>
              <a:t>To </a:t>
            </a:r>
            <a:r>
              <a:rPr dirty="0" sz="1450" spc="-10">
                <a:latin typeface="Times New Roman"/>
                <a:cs typeface="Times New Roman"/>
              </a:rPr>
              <a:t>wrestle alone with </a:t>
            </a:r>
            <a:r>
              <a:rPr dirty="0" sz="1450" spc="-25">
                <a:latin typeface="Times New Roman"/>
                <a:cs typeface="Times New Roman"/>
              </a:rPr>
              <a:t>one’s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angel is so hard! and so precious, at the proper time,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companion certain to 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 spc="-10">
                <a:latin typeface="Times New Roman"/>
                <a:cs typeface="Times New Roman"/>
              </a:rPr>
              <a:t> less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virtuous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oneself!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young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towards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him—a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young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small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stature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peculiar gait, wearing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wide flapping hat, and carrying, with great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weariness,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heavy bag. Otto recoiled;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man held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his hand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signal, and coming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panting </a:t>
            </a:r>
            <a:r>
              <a:rPr dirty="0" sz="1450" spc="-5">
                <a:latin typeface="Times New Roman"/>
                <a:cs typeface="Times New Roman"/>
              </a:rPr>
              <a:t>run, </a:t>
            </a:r>
            <a:r>
              <a:rPr dirty="0" sz="1450" spc="-10">
                <a:latin typeface="Times New Roman"/>
                <a:cs typeface="Times New Roman"/>
              </a:rPr>
              <a:t>as if with the last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endurance, laid the bag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ground, </a:t>
            </a:r>
            <a:r>
              <a:rPr dirty="0" sz="1450" spc="-10">
                <a:latin typeface="Times New Roman"/>
                <a:cs typeface="Times New Roman"/>
              </a:rPr>
              <a:t>threw himself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bench,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disclosed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features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Madame</a:t>
            </a:r>
            <a:r>
              <a:rPr dirty="0" sz="1450" spc="-5">
                <a:latin typeface="Times New Roman"/>
                <a:cs typeface="Times New Roman"/>
              </a:rPr>
              <a:t> von </a:t>
            </a:r>
            <a:r>
              <a:rPr dirty="0" sz="1450" spc="-10">
                <a:latin typeface="Times New Roman"/>
                <a:cs typeface="Times New Roman"/>
              </a:rPr>
              <a:t>Rosen.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16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ou,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oun</a:t>
            </a:r>
            <a:r>
              <a:rPr dirty="0" sz="1450" spc="-10">
                <a:latin typeface="Times New Roman"/>
                <a:cs typeface="Times New Roman"/>
              </a:rPr>
              <a:t>tess!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ce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‘No, </a:t>
            </a:r>
            <a:r>
              <a:rPr dirty="0" sz="1450" spc="-5">
                <a:latin typeface="Times New Roman"/>
                <a:cs typeface="Times New Roman"/>
              </a:rPr>
              <a:t>no,’ </a:t>
            </a:r>
            <a:r>
              <a:rPr dirty="0" sz="1450" spc="-10">
                <a:latin typeface="Times New Roman"/>
                <a:cs typeface="Times New Roman"/>
              </a:rPr>
              <a:t>she panted, ‘the Count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Rosen—my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20">
                <a:latin typeface="Times New Roman"/>
                <a:cs typeface="Times New Roman"/>
              </a:rPr>
              <a:t>brother. </a:t>
            </a:r>
            <a:r>
              <a:rPr dirty="0" sz="1450" spc="-10">
                <a:latin typeface="Times New Roman"/>
                <a:cs typeface="Times New Roman"/>
              </a:rPr>
              <a:t>A capital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fellow.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breath.’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-5">
                <a:latin typeface="Times New Roman"/>
                <a:cs typeface="Times New Roman"/>
              </a:rPr>
              <a:t>h,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10">
                <a:latin typeface="Times New Roman"/>
                <a:cs typeface="Times New Roman"/>
              </a:rPr>
              <a:t>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‘Call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‘respect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incognito.’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‘Count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it,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replied.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 let me implore that gallant gentleman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set forth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-5">
                <a:latin typeface="Times New Roman"/>
                <a:cs typeface="Times New Roman"/>
              </a:rPr>
              <a:t> on our </a:t>
            </a:r>
            <a:r>
              <a:rPr dirty="0" sz="1450" spc="-10">
                <a:latin typeface="Times New Roman"/>
                <a:cs typeface="Times New Roman"/>
              </a:rPr>
              <a:t>enterprise.’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‘Sit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beside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here,’ 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patting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further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corner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bench. ‘I will follow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moment. O,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so tired—feel how my heart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leaps! Where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thief?’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‘At his post,’ replied Otto. ‘Shall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introduce him? He seems an excellent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companion.’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‘No,’ she said, ‘do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hurry me yet.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 speak to </a:t>
            </a:r>
            <a:r>
              <a:rPr dirty="0" sz="1450" spc="-5">
                <a:latin typeface="Times New Roman"/>
                <a:cs typeface="Times New Roman"/>
              </a:rPr>
              <a:t>you. </a:t>
            </a:r>
            <a:r>
              <a:rPr dirty="0" sz="1450" spc="-10">
                <a:latin typeface="Times New Roman"/>
                <a:cs typeface="Times New Roman"/>
              </a:rPr>
              <a:t>Not </a:t>
            </a:r>
            <a:r>
              <a:rPr dirty="0" sz="1450" spc="-5">
                <a:latin typeface="Times New Roman"/>
                <a:cs typeface="Times New Roman"/>
              </a:rPr>
              <a:t>but I </a:t>
            </a:r>
            <a:r>
              <a:rPr dirty="0" sz="1450" spc="-10">
                <a:latin typeface="Times New Roman"/>
                <a:cs typeface="Times New Roman"/>
              </a:rPr>
              <a:t>adore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thief;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adore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spirit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wrong.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cared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virtue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till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fell in love with my Prince.’ She laughed </a:t>
            </a:r>
            <a:r>
              <a:rPr dirty="0" sz="1450" spc="-20">
                <a:latin typeface="Times New Roman"/>
                <a:cs typeface="Times New Roman"/>
              </a:rPr>
              <a:t>musically.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 spc="-10">
                <a:latin typeface="Times New Roman"/>
                <a:cs typeface="Times New Roman"/>
              </a:rPr>
              <a:t> for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virtues,’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46467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embarrassed.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now,’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asked,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anyway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rested?’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630"/>
              </a:spcBef>
            </a:pPr>
            <a:r>
              <a:rPr dirty="0" sz="1450" spc="-20">
                <a:latin typeface="Times New Roman"/>
                <a:cs typeface="Times New Roman"/>
              </a:rPr>
              <a:t>‘Presently, presently. </a:t>
            </a:r>
            <a:r>
              <a:rPr dirty="0" sz="1450" spc="-10">
                <a:latin typeface="Times New Roman"/>
                <a:cs typeface="Times New Roman"/>
              </a:rPr>
              <a:t>Let me breathe,’ she said, panting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harder than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‘And what has so wearied you?’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asked. ‘This bag? And </a:t>
            </a:r>
            <a:r>
              <a:rPr dirty="0" sz="1450" spc="-30">
                <a:latin typeface="Times New Roman"/>
                <a:cs typeface="Times New Roman"/>
              </a:rPr>
              <a:t>why, </a:t>
            </a:r>
            <a:r>
              <a:rPr dirty="0" sz="1450" spc="-10">
                <a:latin typeface="Times New Roman"/>
                <a:cs typeface="Times New Roman"/>
              </a:rPr>
              <a:t>in the name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eccentricity,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bag? For an empty one,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might have relied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my own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foresight; and this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is very far from being </a:t>
            </a:r>
            <a:r>
              <a:rPr dirty="0" sz="1450" spc="-25">
                <a:latin typeface="Times New Roman"/>
                <a:cs typeface="Times New Roman"/>
              </a:rPr>
              <a:t>empty. </a:t>
            </a:r>
            <a:r>
              <a:rPr dirty="0" sz="1450" spc="-10">
                <a:latin typeface="Times New Roman"/>
                <a:cs typeface="Times New Roman"/>
              </a:rPr>
              <a:t>My dear Count, with what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trash have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come laden? But the shortest method is to see for myself.’ And 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put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She stopped him at once. ‘Otto,’ she said, ‘no—not that </a:t>
            </a:r>
            <a:r>
              <a:rPr dirty="0" sz="1450" spc="-35">
                <a:latin typeface="Times New Roman"/>
                <a:cs typeface="Times New Roman"/>
              </a:rPr>
              <a:t>way.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tell,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clean breast. It is </a:t>
            </a:r>
            <a:r>
              <a:rPr dirty="0" sz="1450" spc="-5">
                <a:latin typeface="Times New Roman"/>
                <a:cs typeface="Times New Roman"/>
              </a:rPr>
              <a:t>done </a:t>
            </a:r>
            <a:r>
              <a:rPr dirty="0" sz="1450" spc="-20">
                <a:latin typeface="Times New Roman"/>
                <a:cs typeface="Times New Roman"/>
              </a:rPr>
              <a:t>already.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robbed the treasury single-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handed.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three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thousand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hundred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crowns.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trust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enough!’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Her embarrassment was so </a:t>
            </a:r>
            <a:r>
              <a:rPr dirty="0" sz="1450" spc="-5">
                <a:latin typeface="Times New Roman"/>
                <a:cs typeface="Times New Roman"/>
              </a:rPr>
              <a:t>obvious </a:t>
            </a:r>
            <a:r>
              <a:rPr dirty="0" sz="1450" spc="-10">
                <a:latin typeface="Times New Roman"/>
                <a:cs typeface="Times New Roman"/>
              </a:rPr>
              <a:t>that the Prince was struck into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muse,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gazing in her face, with his hand still outstretched, and she still holding him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wrist. </a:t>
            </a:r>
            <a:r>
              <a:rPr dirty="0" sz="1450" spc="-35">
                <a:latin typeface="Times New Roman"/>
                <a:cs typeface="Times New Roman"/>
              </a:rPr>
              <a:t>‘You!’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 at last. ‘How?’ And then drawing himself </a:t>
            </a:r>
            <a:r>
              <a:rPr dirty="0" sz="1450" spc="-5">
                <a:latin typeface="Times New Roman"/>
                <a:cs typeface="Times New Roman"/>
              </a:rPr>
              <a:t>up, </a:t>
            </a:r>
            <a:r>
              <a:rPr dirty="0" sz="1450" spc="-10">
                <a:latin typeface="Times New Roman"/>
                <a:cs typeface="Times New Roman"/>
              </a:rPr>
              <a:t>‘O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understand.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meanly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30">
                <a:latin typeface="Times New Roman"/>
                <a:cs typeface="Times New Roman"/>
              </a:rPr>
              <a:t>‘Well, </a:t>
            </a:r>
            <a:r>
              <a:rPr dirty="0" sz="1450" spc="-10">
                <a:latin typeface="Times New Roman"/>
                <a:cs typeface="Times New Roman"/>
              </a:rPr>
              <a:t>then, it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lie!’ she cried. ‘The money is mine, honestly my own—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 yours. This was an unworthy act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proposed. But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love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honour,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swore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save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teeth.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let me save it’—with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sudden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lovely change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tone. ‘Otto,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beseech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Take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dross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poor </a:t>
            </a:r>
            <a:r>
              <a:rPr dirty="0" sz="1450" spc="-10">
                <a:latin typeface="Times New Roman"/>
                <a:cs typeface="Times New Roman"/>
              </a:rPr>
              <a:t>friend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loves</a:t>
            </a:r>
            <a:r>
              <a:rPr dirty="0" sz="1450" spc="-5">
                <a:latin typeface="Times New Roman"/>
                <a:cs typeface="Times New Roman"/>
              </a:rPr>
              <a:t> you!’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‘Madam, madam,’ babbled Otto, in the extreme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5">
                <a:latin typeface="Times New Roman"/>
                <a:cs typeface="Times New Roman"/>
              </a:rPr>
              <a:t>misery, </a:t>
            </a:r>
            <a:r>
              <a:rPr dirty="0" sz="1450" spc="-10">
                <a:latin typeface="Times New Roman"/>
                <a:cs typeface="Times New Roman"/>
              </a:rPr>
              <a:t>‘I cannot—I must </a:t>
            </a:r>
            <a:r>
              <a:rPr dirty="0" sz="1450" spc="-5">
                <a:latin typeface="Times New Roman"/>
                <a:cs typeface="Times New Roman"/>
              </a:rPr>
              <a:t> go.’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half rose;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she was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ground before him in an instant, clasping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knees.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‘No,’</a:t>
            </a:r>
            <a:r>
              <a:rPr dirty="0" sz="1450" spc="-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gasped,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‘you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go.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despise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entirely?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 is dross;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hate it;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should squander it at play and </a:t>
            </a:r>
            <a:r>
              <a:rPr dirty="0" sz="1450" spc="-5">
                <a:latin typeface="Times New Roman"/>
                <a:cs typeface="Times New Roman"/>
              </a:rPr>
              <a:t>be no </a:t>
            </a:r>
            <a:r>
              <a:rPr dirty="0" sz="1450" spc="-10">
                <a:latin typeface="Times New Roman"/>
                <a:cs typeface="Times New Roman"/>
              </a:rPr>
              <a:t>richer; it is 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investment, it is to save me from ruin. Otto,’ she cried,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again feebly tried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put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‘if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disgrace,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here!’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 groaned aloud. ‘O,’ she said, ‘think what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5">
                <a:latin typeface="Times New Roman"/>
                <a:cs typeface="Times New Roman"/>
              </a:rPr>
              <a:t>suffer!</a:t>
            </a:r>
            <a:r>
              <a:rPr dirty="0" sz="1450" spc="-10">
                <a:latin typeface="Times New Roman"/>
                <a:cs typeface="Times New Roman"/>
              </a:rPr>
              <a:t> If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suffer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piece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0">
                <a:latin typeface="Times New Roman"/>
                <a:cs typeface="Times New Roman"/>
              </a:rPr>
              <a:t>delicacy, </a:t>
            </a:r>
            <a:r>
              <a:rPr dirty="0" sz="1450" spc="-10">
                <a:latin typeface="Times New Roman"/>
                <a:cs typeface="Times New Roman"/>
              </a:rPr>
              <a:t>think what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5">
                <a:latin typeface="Times New Roman"/>
                <a:cs typeface="Times New Roman"/>
              </a:rPr>
              <a:t>suffer </a:t>
            </a:r>
            <a:r>
              <a:rPr dirty="0" sz="1450" spc="-10">
                <a:latin typeface="Times New Roman"/>
                <a:cs typeface="Times New Roman"/>
              </a:rPr>
              <a:t>in my shame! </a:t>
            </a:r>
            <a:r>
              <a:rPr dirty="0" sz="1450" spc="-60">
                <a:latin typeface="Times New Roman"/>
                <a:cs typeface="Times New Roman"/>
              </a:rPr>
              <a:t>To </a:t>
            </a:r>
            <a:r>
              <a:rPr dirty="0" sz="1450" spc="-10">
                <a:latin typeface="Times New Roman"/>
                <a:cs typeface="Times New Roman"/>
              </a:rPr>
              <a:t>have my trash refused!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would rather steal,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think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me so basely!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would rather tread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 in pieces! O, </a:t>
            </a:r>
            <a:r>
              <a:rPr dirty="0" sz="1450" spc="-5">
                <a:latin typeface="Times New Roman"/>
                <a:cs typeface="Times New Roman"/>
              </a:rPr>
              <a:t>unkind! </a:t>
            </a:r>
            <a:r>
              <a:rPr dirty="0" sz="1450" spc="-10">
                <a:latin typeface="Times New Roman"/>
                <a:cs typeface="Times New Roman"/>
              </a:rPr>
              <a:t>O my Prince! O Otto! O pity me!’ She was still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clasping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him;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covered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kisses,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head began to turn. ‘O,’ she cried again, ‘I see it! O what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horror! It 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because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old,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because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longer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beautiful.’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burst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storm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sobs.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This was the coup </a:t>
            </a:r>
            <a:r>
              <a:rPr dirty="0" sz="1450" spc="-5">
                <a:latin typeface="Times New Roman"/>
                <a:cs typeface="Times New Roman"/>
              </a:rPr>
              <a:t>de </a:t>
            </a:r>
            <a:r>
              <a:rPr dirty="0" sz="1450" spc="-10">
                <a:latin typeface="Times New Roman"/>
                <a:cs typeface="Times New Roman"/>
              </a:rPr>
              <a:t>grâce. Otto had now to comfort and compose her as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could, and before many words, the money was accepted. Between the woman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the weak man such was the inevitable end. Madame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 instantly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composed her sobs. She thanked him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fluttering voice, and resumed 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bench,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‘Now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‘why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1719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35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bade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keep the thief at distance, and why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came alone. How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trembled 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 treasure!’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‘Madam,’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tearful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whimper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voice,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‘spare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me!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 </a:t>
            </a:r>
            <a:r>
              <a:rPr dirty="0" sz="1450" spc="-5">
                <a:latin typeface="Times New Roman"/>
                <a:cs typeface="Times New Roman"/>
              </a:rPr>
              <a:t>good, </a:t>
            </a:r>
            <a:r>
              <a:rPr dirty="0" sz="1450" spc="-10">
                <a:latin typeface="Times New Roman"/>
                <a:cs typeface="Times New Roman"/>
              </a:rPr>
              <a:t>too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noble!’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 wonder to hear </a:t>
            </a:r>
            <a:r>
              <a:rPr dirty="0" sz="1450" spc="-5">
                <a:latin typeface="Times New Roman"/>
                <a:cs typeface="Times New Roman"/>
              </a:rPr>
              <a:t>you,’ </a:t>
            </a:r>
            <a:r>
              <a:rPr dirty="0" sz="1450" spc="-10">
                <a:latin typeface="Times New Roman"/>
                <a:cs typeface="Times New Roman"/>
              </a:rPr>
              <a:t>she returned.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have avoided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</a:t>
            </a:r>
            <a:r>
              <a:rPr dirty="0" sz="1450" spc="-25">
                <a:latin typeface="Times New Roman"/>
                <a:cs typeface="Times New Roman"/>
              </a:rPr>
              <a:t>folly.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meet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peasant.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excellent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investment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0">
                <a:latin typeface="Times New Roman"/>
                <a:cs typeface="Times New Roman"/>
              </a:rPr>
              <a:t>friend’s </a:t>
            </a:r>
            <a:r>
              <a:rPr dirty="0" sz="1450" spc="-25">
                <a:latin typeface="Times New Roman"/>
                <a:cs typeface="Times New Roman"/>
              </a:rPr>
              <a:t>money.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preferred essential kindness to 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empty scruple; and now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ashamed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it!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made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friend </a:t>
            </a:r>
            <a:r>
              <a:rPr dirty="0" sz="1450" spc="-5">
                <a:latin typeface="Times New Roman"/>
                <a:cs typeface="Times New Roman"/>
              </a:rPr>
              <a:t> happy;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mourn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dove!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cheer</a:t>
            </a:r>
            <a:r>
              <a:rPr dirty="0" sz="1450" spc="-5">
                <a:latin typeface="Times New Roman"/>
                <a:cs typeface="Times New Roman"/>
              </a:rPr>
              <a:t> up.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depressing to have </a:t>
            </a:r>
            <a:r>
              <a:rPr dirty="0" sz="1450" spc="-5">
                <a:latin typeface="Times New Roman"/>
                <a:cs typeface="Times New Roman"/>
              </a:rPr>
              <a:t>done </a:t>
            </a:r>
            <a:r>
              <a:rPr dirty="0" sz="1450" spc="-10">
                <a:latin typeface="Times New Roman"/>
                <a:cs typeface="Times New Roman"/>
              </a:rPr>
              <a:t>exactly right; </a:t>
            </a:r>
            <a:r>
              <a:rPr dirty="0" sz="1450" spc="-5">
                <a:latin typeface="Times New Roman"/>
                <a:cs typeface="Times New Roman"/>
              </a:rPr>
              <a:t>but you </a:t>
            </a:r>
            <a:r>
              <a:rPr dirty="0" sz="1450" spc="-10">
                <a:latin typeface="Times New Roman"/>
                <a:cs typeface="Times New Roman"/>
              </a:rPr>
              <a:t>need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make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practice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virtue;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now,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smile!’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did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her.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embraced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woman,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sees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glamour; and at such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time, in the baffling glimmer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stars, she will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 wildly well. The hair is touched with light; the eyes are constellations;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 sketched in shadows—a sketch,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might </a:t>
            </a:r>
            <a:r>
              <a:rPr dirty="0" sz="1450" spc="-30">
                <a:latin typeface="Times New Roman"/>
                <a:cs typeface="Times New Roman"/>
              </a:rPr>
              <a:t>say,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passion. Otto became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consoled for his defeat;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began to take an interest. ‘No,’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‘I am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ingrate.’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promised me </a:t>
            </a:r>
            <a:r>
              <a:rPr dirty="0" sz="1450" spc="-5">
                <a:latin typeface="Times New Roman"/>
                <a:cs typeface="Times New Roman"/>
              </a:rPr>
              <a:t>fun,’ </a:t>
            </a:r>
            <a:r>
              <a:rPr dirty="0" sz="1450" spc="-10">
                <a:latin typeface="Times New Roman"/>
                <a:cs typeface="Times New Roman"/>
              </a:rPr>
              <a:t>she returned,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laugh. ‘I have given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as </a:t>
            </a:r>
            <a:r>
              <a:rPr dirty="0" sz="1450" spc="-5">
                <a:latin typeface="Times New Roman"/>
                <a:cs typeface="Times New Roman"/>
              </a:rPr>
              <a:t>good.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70">
                <a:latin typeface="Times New Roman"/>
                <a:cs typeface="Times New Roman"/>
              </a:rPr>
              <a:t>We</a:t>
            </a:r>
            <a:r>
              <a:rPr dirty="0" sz="1450" spc="-10">
                <a:latin typeface="Times New Roman"/>
                <a:cs typeface="Times New Roman"/>
              </a:rPr>
              <a:t> 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stormy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scena.’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laughed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turn,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sound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laughter,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either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case,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hardly reassuring.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‘Come, what are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going to give me in exchange,’ she continued, ‘for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excellent declamation?’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5">
                <a:latin typeface="Times New Roman"/>
                <a:cs typeface="Times New Roman"/>
              </a:rPr>
              <a:t>‘W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‘Whatever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will? Upon </a:t>
            </a:r>
            <a:r>
              <a:rPr dirty="0" sz="1450" spc="-5">
                <a:latin typeface="Times New Roman"/>
                <a:cs typeface="Times New Roman"/>
              </a:rPr>
              <a:t>your honour? </a:t>
            </a:r>
            <a:r>
              <a:rPr dirty="0" sz="1450" spc="-10">
                <a:latin typeface="Times New Roman"/>
                <a:cs typeface="Times New Roman"/>
              </a:rPr>
              <a:t>Suppose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asked the crown?’ She 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flashing</a:t>
            </a:r>
            <a:r>
              <a:rPr dirty="0" sz="1450" spc="-5">
                <a:latin typeface="Times New Roman"/>
                <a:cs typeface="Times New Roman"/>
              </a:rPr>
              <a:t> upon </a:t>
            </a:r>
            <a:r>
              <a:rPr dirty="0" sz="1450" spc="-10">
                <a:latin typeface="Times New Roman"/>
                <a:cs typeface="Times New Roman"/>
              </a:rPr>
              <a:t>him,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beautiful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triumph.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‘U</a:t>
            </a:r>
            <a:r>
              <a:rPr dirty="0" sz="1450" spc="-5">
                <a:latin typeface="Times New Roman"/>
                <a:cs typeface="Times New Roman"/>
              </a:rPr>
              <a:t>pon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honou</a:t>
            </a:r>
            <a:r>
              <a:rPr dirty="0" sz="1450" spc="-6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lie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‘Shall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crown?’ 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continued.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‘Nay;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it?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petty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state;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ambition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swells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above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ask—I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want </a:t>
            </a:r>
            <a:r>
              <a:rPr dirty="0" sz="1450" spc="-5">
                <a:latin typeface="Times New Roman"/>
                <a:cs typeface="Times New Roman"/>
              </a:rPr>
              <a:t>nothing,’ </a:t>
            </a:r>
            <a:r>
              <a:rPr dirty="0" sz="1450" spc="-10">
                <a:latin typeface="Times New Roman"/>
                <a:cs typeface="Times New Roman"/>
              </a:rPr>
              <a:t>she concluded. ‘I will give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something instead.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give 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 spc="-10">
                <a:latin typeface="Times New Roman"/>
                <a:cs typeface="Times New Roman"/>
              </a:rPr>
              <a:t> leave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me—once.’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Otto drew </a:t>
            </a:r>
            <a:r>
              <a:rPr dirty="0" sz="1450" spc="-20">
                <a:latin typeface="Times New Roman"/>
                <a:cs typeface="Times New Roman"/>
              </a:rPr>
              <a:t>near, </a:t>
            </a:r>
            <a:r>
              <a:rPr dirty="0" sz="1450" spc="-10">
                <a:latin typeface="Times New Roman"/>
                <a:cs typeface="Times New Roman"/>
              </a:rPr>
              <a:t>and she </a:t>
            </a:r>
            <a:r>
              <a:rPr dirty="0" sz="1450" spc="-5">
                <a:latin typeface="Times New Roman"/>
                <a:cs typeface="Times New Roman"/>
              </a:rPr>
              <a:t>put up </a:t>
            </a:r>
            <a:r>
              <a:rPr dirty="0" sz="1450" spc="-10">
                <a:latin typeface="Times New Roman"/>
                <a:cs typeface="Times New Roman"/>
              </a:rPr>
              <a:t>her face; they were both smiling, both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brink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5">
                <a:latin typeface="Times New Roman"/>
                <a:cs typeface="Times New Roman"/>
              </a:rPr>
              <a:t>laughter, </a:t>
            </a:r>
            <a:r>
              <a:rPr dirty="0" sz="1450" spc="-10">
                <a:latin typeface="Times New Roman"/>
                <a:cs typeface="Times New Roman"/>
              </a:rPr>
              <a:t>all was so innocent and playful; and the Prince, when their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lips encountered, was dumbfoundered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sudden convulsion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being.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drew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instantly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apart,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appreciable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tongue-tied.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indistinctly conscious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peril in the silence,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could find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words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utter. </a:t>
            </a:r>
            <a:r>
              <a:rPr dirty="0" sz="1450" spc="-10">
                <a:latin typeface="Times New Roman"/>
                <a:cs typeface="Times New Roman"/>
              </a:rPr>
              <a:t>Suddenly the Countess seemed to awake. ‘As for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wife—’ she began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clear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steady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voice.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98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The word recalled Otto,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5">
                <a:latin typeface="Times New Roman"/>
                <a:cs typeface="Times New Roman"/>
              </a:rPr>
              <a:t>shudder, </a:t>
            </a:r>
            <a:r>
              <a:rPr dirty="0" sz="1450" spc="-10">
                <a:latin typeface="Times New Roman"/>
                <a:cs typeface="Times New Roman"/>
              </a:rPr>
              <a:t>from his trance. ‘I will hear nothing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wife,’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wildly;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recovering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kindlier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tone,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secret,’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added.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wife.’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should have let me finish,’ she returned, smiling. ‘Do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suppose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did 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mention her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purpose?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know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had lost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head. </a:t>
            </a:r>
            <a:r>
              <a:rPr dirty="0" sz="1450" spc="-35">
                <a:latin typeface="Times New Roman"/>
                <a:cs typeface="Times New Roman"/>
              </a:rPr>
              <a:t>Well, </a:t>
            </a:r>
            <a:r>
              <a:rPr dirty="0" sz="1450" spc="-10">
                <a:latin typeface="Times New Roman"/>
                <a:cs typeface="Times New Roman"/>
              </a:rPr>
              <a:t>so had I.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 </a:t>
            </a:r>
            <a:r>
              <a:rPr dirty="0" sz="1450" spc="-30">
                <a:latin typeface="Times New Roman"/>
                <a:cs typeface="Times New Roman"/>
              </a:rPr>
              <a:t>now,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 not be </a:t>
            </a:r>
            <a:r>
              <a:rPr dirty="0" sz="1450" spc="-10">
                <a:latin typeface="Times New Roman"/>
                <a:cs typeface="Times New Roman"/>
              </a:rPr>
              <a:t>abashed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words,’ she added somewhat </a:t>
            </a:r>
            <a:r>
              <a:rPr dirty="0" sz="1450" spc="-20">
                <a:latin typeface="Times New Roman"/>
                <a:cs typeface="Times New Roman"/>
              </a:rPr>
              <a:t>sharply. </a:t>
            </a:r>
            <a:r>
              <a:rPr dirty="0" sz="1450" spc="-10">
                <a:latin typeface="Times New Roman"/>
                <a:cs typeface="Times New Roman"/>
              </a:rPr>
              <a:t>‘It 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thing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despise. 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 spc="-10">
                <a:latin typeface="Times New Roman"/>
                <a:cs typeface="Times New Roman"/>
              </a:rPr>
              <a:t>fool,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see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building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fortresses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virtue.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rate,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choose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understand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dying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you.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smiling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business;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tragedy for me! And now here is what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to say about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wife; she is 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and she never has been </a:t>
            </a:r>
            <a:r>
              <a:rPr dirty="0" sz="1450" spc="-15">
                <a:latin typeface="Times New Roman"/>
                <a:cs typeface="Times New Roman"/>
              </a:rPr>
              <a:t>Gondremark’s </a:t>
            </a:r>
            <a:r>
              <a:rPr dirty="0" sz="1450" spc="-10">
                <a:latin typeface="Times New Roman"/>
                <a:cs typeface="Times New Roman"/>
              </a:rPr>
              <a:t>mistress. Be sure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would 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boasted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Good-night!’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And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moment she was </a:t>
            </a:r>
            <a:r>
              <a:rPr dirty="0" sz="1450" spc="-5">
                <a:latin typeface="Times New Roman"/>
                <a:cs typeface="Times New Roman"/>
              </a:rPr>
              <a:t>gone </a:t>
            </a:r>
            <a:r>
              <a:rPr dirty="0" sz="1450" spc="-10">
                <a:latin typeface="Times New Roman"/>
                <a:cs typeface="Times New Roman"/>
              </a:rPr>
              <a:t>down the </a:t>
            </a:r>
            <a:r>
              <a:rPr dirty="0" sz="1450" spc="-25">
                <a:latin typeface="Times New Roman"/>
                <a:cs typeface="Times New Roman"/>
              </a:rPr>
              <a:t>alley,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Otto was alone with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money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flying</a:t>
            </a:r>
            <a:r>
              <a:rPr dirty="0" sz="1450" spc="-5">
                <a:latin typeface="Times New Roman"/>
                <a:cs typeface="Times New Roman"/>
              </a:rPr>
              <a:t> god.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2313940" marR="73025" indent="-2233930">
              <a:lnSpc>
                <a:spcPts val="1730"/>
              </a:lnSpc>
            </a:pPr>
            <a:r>
              <a:rPr dirty="0" sz="1450" spc="-15" b="1">
                <a:latin typeface="Times New Roman"/>
                <a:cs typeface="Times New Roman"/>
              </a:rPr>
              <a:t>CHAPTER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X—GOTTHOLD’S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REVISED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OPINION;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AND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40" b="1">
                <a:latin typeface="Times New Roman"/>
                <a:cs typeface="Times New Roman"/>
              </a:rPr>
              <a:t>FALL </a:t>
            </a:r>
            <a:r>
              <a:rPr dirty="0" sz="1450" spc="-35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COMPLETED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left</a:t>
            </a:r>
            <a:r>
              <a:rPr dirty="0" sz="1450" spc="-5">
                <a:latin typeface="Times New Roman"/>
                <a:cs typeface="Times New Roman"/>
              </a:rPr>
              <a:t> poor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buffet</a:t>
            </a:r>
            <a:r>
              <a:rPr dirty="0" sz="1450" spc="-10">
                <a:latin typeface="Times New Roman"/>
                <a:cs typeface="Times New Roman"/>
              </a:rPr>
              <a:t> simultaneously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administered. The welcome word about his wife and the virtuous ending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interview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doubtless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delighted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shouldered the bag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money and set forward to rejoin his groom,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conscious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many aching sensibilities. </a:t>
            </a:r>
            <a:r>
              <a:rPr dirty="0" sz="1450" spc="-60">
                <a:latin typeface="Times New Roman"/>
                <a:cs typeface="Times New Roman"/>
              </a:rPr>
              <a:t>To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gone </a:t>
            </a:r>
            <a:r>
              <a:rPr dirty="0" sz="1450" spc="-10">
                <a:latin typeface="Times New Roman"/>
                <a:cs typeface="Times New Roman"/>
              </a:rPr>
              <a:t>wrong and to have been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set right makes </a:t>
            </a:r>
            <a:r>
              <a:rPr dirty="0" sz="1450" spc="-5">
                <a:latin typeface="Times New Roman"/>
                <a:cs typeface="Times New Roman"/>
              </a:rPr>
              <a:t>but a double </a:t>
            </a:r>
            <a:r>
              <a:rPr dirty="0" sz="1450" spc="-10">
                <a:latin typeface="Times New Roman"/>
                <a:cs typeface="Times New Roman"/>
              </a:rPr>
              <a:t>trial for </a:t>
            </a:r>
            <a:r>
              <a:rPr dirty="0" sz="1450" spc="-25">
                <a:latin typeface="Times New Roman"/>
                <a:cs typeface="Times New Roman"/>
              </a:rPr>
              <a:t>man’s </a:t>
            </a:r>
            <a:r>
              <a:rPr dirty="0" sz="1450" spc="-20">
                <a:latin typeface="Times New Roman"/>
                <a:cs typeface="Times New Roman"/>
              </a:rPr>
              <a:t>vanity. </a:t>
            </a:r>
            <a:r>
              <a:rPr dirty="0" sz="1450" spc="-10">
                <a:latin typeface="Times New Roman"/>
                <a:cs typeface="Times New Roman"/>
              </a:rPr>
              <a:t>The discovery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own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weakness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possible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unfaith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staggered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heart;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hear,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same </a:t>
            </a:r>
            <a:r>
              <a:rPr dirty="0" sz="1450" spc="-20">
                <a:latin typeface="Times New Roman"/>
                <a:cs typeface="Times New Roman"/>
              </a:rPr>
              <a:t>hour,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25">
                <a:latin typeface="Times New Roman"/>
                <a:cs typeface="Times New Roman"/>
              </a:rPr>
              <a:t>wife’s </a:t>
            </a:r>
            <a:r>
              <a:rPr dirty="0" sz="1450" spc="-10">
                <a:latin typeface="Times New Roman"/>
                <a:cs typeface="Times New Roman"/>
              </a:rPr>
              <a:t>fidelity from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who loved her </a:t>
            </a:r>
            <a:r>
              <a:rPr dirty="0" sz="1450" spc="-5">
                <a:latin typeface="Times New Roman"/>
                <a:cs typeface="Times New Roman"/>
              </a:rPr>
              <a:t>not, </a:t>
            </a:r>
            <a:r>
              <a:rPr dirty="0" sz="1450" spc="-10">
                <a:latin typeface="Times New Roman"/>
                <a:cs typeface="Times New Roman"/>
              </a:rPr>
              <a:t>increased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bitterness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surprise.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half-way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between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fountain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Flying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Mercury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thoughts began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clear;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surprised to find them resentful. 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paused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temper,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struck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shrub.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Thence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arose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instantly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cloud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awakened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sparrows,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instantly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dispersed and disappeared into the thicket. He looked at them </a:t>
            </a:r>
            <a:r>
              <a:rPr dirty="0" sz="1450" spc="-20">
                <a:latin typeface="Times New Roman"/>
                <a:cs typeface="Times New Roman"/>
              </a:rPr>
              <a:t>stupidly,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 they were </a:t>
            </a:r>
            <a:r>
              <a:rPr dirty="0" sz="1450" spc="-5">
                <a:latin typeface="Times New Roman"/>
                <a:cs typeface="Times New Roman"/>
              </a:rPr>
              <a:t>gone </a:t>
            </a:r>
            <a:r>
              <a:rPr dirty="0" sz="1450" spc="-10">
                <a:latin typeface="Times New Roman"/>
                <a:cs typeface="Times New Roman"/>
              </a:rPr>
              <a:t>continued staring at the stars. ‘I am </a:t>
            </a:r>
            <a:r>
              <a:rPr dirty="0" sz="1450" spc="-25">
                <a:latin typeface="Times New Roman"/>
                <a:cs typeface="Times New Roman"/>
              </a:rPr>
              <a:t>angry.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By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right? By none!’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thought; </a:t>
            </a:r>
            <a:r>
              <a:rPr dirty="0" sz="1450" spc="-5">
                <a:latin typeface="Times New Roman"/>
                <a:cs typeface="Times New Roman"/>
              </a:rPr>
              <a:t>but he </a:t>
            </a:r>
            <a:r>
              <a:rPr dirty="0" sz="1450" spc="-10">
                <a:latin typeface="Times New Roman"/>
                <a:cs typeface="Times New Roman"/>
              </a:rPr>
              <a:t>was still </a:t>
            </a:r>
            <a:r>
              <a:rPr dirty="0" sz="1450" spc="-25">
                <a:latin typeface="Times New Roman"/>
                <a:cs typeface="Times New Roman"/>
              </a:rPr>
              <a:t>angry. </a:t>
            </a:r>
            <a:r>
              <a:rPr dirty="0" sz="1450" spc="-10">
                <a:latin typeface="Times New Roman"/>
                <a:cs typeface="Times New Roman"/>
              </a:rPr>
              <a:t>He cursed Madame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instantly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repented.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Heavy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money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shoulders.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reached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fountain,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did,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ill-humour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parade,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unpardonable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act.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gave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money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bodily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dishonest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groom.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‘Keep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 for me,’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‘until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call for it </a:t>
            </a:r>
            <a:r>
              <a:rPr dirty="0" sz="1450" spc="-20">
                <a:latin typeface="Times New Roman"/>
                <a:cs typeface="Times New Roman"/>
              </a:rPr>
              <a:t>to-morrow. </a:t>
            </a:r>
            <a:r>
              <a:rPr dirty="0" sz="1450" spc="-10">
                <a:latin typeface="Times New Roman"/>
                <a:cs typeface="Times New Roman"/>
              </a:rPr>
              <a:t>It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sum, and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judge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condemned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you.’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strode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away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ruffling,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as if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done </a:t>
            </a:r>
            <a:r>
              <a:rPr dirty="0" sz="1450" spc="-10">
                <a:latin typeface="Times New Roman"/>
                <a:cs typeface="Times New Roman"/>
              </a:rPr>
              <a:t>something generous. It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desperate stroke to re-enter 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point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bayonet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self-esteem;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such,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fruitless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end.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got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bed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devil,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appeared: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kicked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tumbled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till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grey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morning; and then fell inopportunely into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leaden </a:t>
            </a:r>
            <a:r>
              <a:rPr dirty="0" sz="1450" spc="-15">
                <a:latin typeface="Times New Roman"/>
                <a:cs typeface="Times New Roman"/>
              </a:rPr>
              <a:t>slumber,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awoke to find it ten. </a:t>
            </a:r>
            <a:r>
              <a:rPr dirty="0" sz="1450" spc="-60">
                <a:latin typeface="Times New Roman"/>
                <a:cs typeface="Times New Roman"/>
              </a:rPr>
              <a:t>To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miss the appointment with old Killian after all, had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 too tragic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miscarriage: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hurried with all his might, found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groom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(for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wonder)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faithful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trust,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arrived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few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minutes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 </a:t>
            </a:r>
            <a:r>
              <a:rPr dirty="0" sz="1450" spc="-5">
                <a:latin typeface="Times New Roman"/>
                <a:cs typeface="Times New Roman"/>
              </a:rPr>
              <a:t>noon </a:t>
            </a:r>
            <a:r>
              <a:rPr dirty="0" sz="1450" spc="-10">
                <a:latin typeface="Times New Roman"/>
                <a:cs typeface="Times New Roman"/>
              </a:rPr>
              <a:t>in the guest-chamber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Morning </a:t>
            </a:r>
            <a:r>
              <a:rPr dirty="0" sz="1450" spc="-25">
                <a:latin typeface="Times New Roman"/>
                <a:cs typeface="Times New Roman"/>
              </a:rPr>
              <a:t>Star. </a:t>
            </a:r>
            <a:r>
              <a:rPr dirty="0" sz="1450" spc="-10">
                <a:latin typeface="Times New Roman"/>
                <a:cs typeface="Times New Roman"/>
              </a:rPr>
              <a:t>Killian was there in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Sunday’s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best and looking very gaunt and rigid;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lawyer from Brandenau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stood sentinel over his outspread papers; and the groom and the landlord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inn were called to serve as witnesses. The </a:t>
            </a:r>
            <a:r>
              <a:rPr dirty="0" sz="1450" spc="-5">
                <a:latin typeface="Times New Roman"/>
                <a:cs typeface="Times New Roman"/>
              </a:rPr>
              <a:t>obvious </a:t>
            </a:r>
            <a:r>
              <a:rPr dirty="0" sz="1450" spc="-10">
                <a:latin typeface="Times New Roman"/>
                <a:cs typeface="Times New Roman"/>
              </a:rPr>
              <a:t>deference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great man,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15">
                <a:latin typeface="Times New Roman"/>
                <a:cs typeface="Times New Roman"/>
              </a:rPr>
              <a:t>innkeeper, </a:t>
            </a:r>
            <a:r>
              <a:rPr dirty="0" sz="1450" spc="-10">
                <a:latin typeface="Times New Roman"/>
                <a:cs typeface="Times New Roman"/>
              </a:rPr>
              <a:t>plainly </a:t>
            </a:r>
            <a:r>
              <a:rPr dirty="0" sz="1450" spc="-15">
                <a:latin typeface="Times New Roman"/>
                <a:cs typeface="Times New Roman"/>
              </a:rPr>
              <a:t>affected </a:t>
            </a:r>
            <a:r>
              <a:rPr dirty="0" sz="1450" spc="-10">
                <a:latin typeface="Times New Roman"/>
                <a:cs typeface="Times New Roman"/>
              </a:rPr>
              <a:t>the old farmer with surprise;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it was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until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 had taken the pen and signed that the truth flashed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him </a:t>
            </a:r>
            <a:r>
              <a:rPr dirty="0" sz="1450" spc="-25">
                <a:latin typeface="Times New Roman"/>
                <a:cs typeface="Times New Roman"/>
              </a:rPr>
              <a:t>fully. </a:t>
            </a:r>
            <a:r>
              <a:rPr dirty="0" sz="1450" spc="-10">
                <a:latin typeface="Times New Roman"/>
                <a:cs typeface="Times New Roman"/>
              </a:rPr>
              <a:t>Then,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beside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‘His Highness!’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cried, ‘His Highness!’ and repeated the exclamation till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grappled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fairly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facts.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turned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witnesses.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‘Gentlemen,’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‘you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dwell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country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highly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favoured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God;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generous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gentlemen,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conscience,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king.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man,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seen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bad,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year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famine;</a:t>
            </a:r>
            <a:r>
              <a:rPr dirty="0" sz="1450" spc="-5">
                <a:latin typeface="Times New Roman"/>
                <a:cs typeface="Times New Roman"/>
              </a:rPr>
              <a:t> but a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excellent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gentleman,</a:t>
            </a:r>
            <a:r>
              <a:rPr dirty="0" sz="1450" spc="-5">
                <a:latin typeface="Times New Roman"/>
                <a:cs typeface="Times New Roman"/>
              </a:rPr>
              <a:t> no, </a:t>
            </a:r>
            <a:r>
              <a:rPr dirty="0" sz="1450" spc="-20">
                <a:latin typeface="Times New Roman"/>
                <a:cs typeface="Times New Roman"/>
              </a:rPr>
              <a:t>never.’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565"/>
              </a:spcBef>
            </a:pPr>
            <a:r>
              <a:rPr dirty="0" sz="1450" spc="-50">
                <a:latin typeface="Times New Roman"/>
                <a:cs typeface="Times New Roman"/>
              </a:rPr>
              <a:t>‘We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 that,’ cried the landlord, ‘we know that well in Grünewald. If we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pleased.’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‘It is the kindest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Prince,’ began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groom, and suddenly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closed his mouth </a:t>
            </a:r>
            <a:r>
              <a:rPr dirty="0" sz="1450" spc="-5">
                <a:latin typeface="Times New Roman"/>
                <a:cs typeface="Times New Roman"/>
              </a:rPr>
              <a:t> upon a sob, </a:t>
            </a:r>
            <a:r>
              <a:rPr dirty="0" sz="1450" spc="-10">
                <a:latin typeface="Times New Roman"/>
                <a:cs typeface="Times New Roman"/>
              </a:rPr>
              <a:t>so that every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turned to gaze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his emotion—Otto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last;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struck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remorse,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grateful.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Then it was the </a:t>
            </a:r>
            <a:r>
              <a:rPr dirty="0" sz="1450" spc="-15">
                <a:latin typeface="Times New Roman"/>
                <a:cs typeface="Times New Roman"/>
              </a:rPr>
              <a:t>lawyer’s </a:t>
            </a:r>
            <a:r>
              <a:rPr dirty="0" sz="1450" spc="-10">
                <a:latin typeface="Times New Roman"/>
                <a:cs typeface="Times New Roman"/>
              </a:rPr>
              <a:t>turn to pay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compliment. ‘I </a:t>
            </a:r>
            <a:r>
              <a:rPr dirty="0" sz="1450" spc="-5">
                <a:latin typeface="Times New Roman"/>
                <a:cs typeface="Times New Roman"/>
              </a:rPr>
              <a:t>do not </a:t>
            </a:r>
            <a:r>
              <a:rPr dirty="0" sz="1450" spc="-10">
                <a:latin typeface="Times New Roman"/>
                <a:cs typeface="Times New Roman"/>
              </a:rPr>
              <a:t>know what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Providence may hold in store,’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</a:t>
            </a:r>
            <a:r>
              <a:rPr dirty="0" sz="1450" spc="-5">
                <a:latin typeface="Times New Roman"/>
                <a:cs typeface="Times New Roman"/>
              </a:rPr>
              <a:t>‘but </a:t>
            </a:r>
            <a:r>
              <a:rPr dirty="0" sz="1450" spc="-10">
                <a:latin typeface="Times New Roman"/>
                <a:cs typeface="Times New Roman"/>
              </a:rPr>
              <a:t>this day should </a:t>
            </a:r>
            <a:r>
              <a:rPr dirty="0" sz="1450" spc="-5">
                <a:latin typeface="Times New Roman"/>
                <a:cs typeface="Times New Roman"/>
              </a:rPr>
              <a:t>be a </a:t>
            </a:r>
            <a:r>
              <a:rPr dirty="0" sz="1450" spc="-10">
                <a:latin typeface="Times New Roman"/>
                <a:cs typeface="Times New Roman"/>
              </a:rPr>
              <a:t>bright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annals </a:t>
            </a:r>
            <a:r>
              <a:rPr dirty="0" sz="1450" spc="-5">
                <a:latin typeface="Times New Roman"/>
                <a:cs typeface="Times New Roman"/>
              </a:rPr>
              <a:t>of your </a:t>
            </a:r>
            <a:r>
              <a:rPr dirty="0" sz="1450" spc="-10">
                <a:latin typeface="Times New Roman"/>
                <a:cs typeface="Times New Roman"/>
              </a:rPr>
              <a:t>reign. The shouts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armies could </a:t>
            </a:r>
            <a:r>
              <a:rPr dirty="0" sz="1450" spc="-5">
                <a:latin typeface="Times New Roman"/>
                <a:cs typeface="Times New Roman"/>
              </a:rPr>
              <a:t>not be </a:t>
            </a:r>
            <a:r>
              <a:rPr dirty="0" sz="1450" spc="-10">
                <a:latin typeface="Times New Roman"/>
                <a:cs typeface="Times New Roman"/>
              </a:rPr>
              <a:t>more eloquent than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emotion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honest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faces.’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Brandenau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lawyer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bowed,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skipped,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stepped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took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snuff,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air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seized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opportunity.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65"/>
              </a:spcBef>
            </a:pPr>
            <a:r>
              <a:rPr dirty="0" sz="1450" spc="-30">
                <a:latin typeface="Times New Roman"/>
                <a:cs typeface="Times New Roman"/>
              </a:rPr>
              <a:t>‘Well,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gentleman,’ said Killian, ‘if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pardon me the plainness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calling </a:t>
            </a:r>
            <a:r>
              <a:rPr dirty="0" sz="1450" spc="-5">
                <a:latin typeface="Times New Roman"/>
                <a:cs typeface="Times New Roman"/>
              </a:rPr>
              <a:t>you a </a:t>
            </a:r>
            <a:r>
              <a:rPr dirty="0" sz="1450" spc="-10">
                <a:latin typeface="Times New Roman"/>
                <a:cs typeface="Times New Roman"/>
              </a:rPr>
              <a:t>gentleman, many </a:t>
            </a:r>
            <a:r>
              <a:rPr dirty="0" sz="1450" spc="-5">
                <a:latin typeface="Times New Roman"/>
                <a:cs typeface="Times New Roman"/>
              </a:rPr>
              <a:t>a good </a:t>
            </a:r>
            <a:r>
              <a:rPr dirty="0" sz="1450" spc="-25">
                <a:latin typeface="Times New Roman"/>
                <a:cs typeface="Times New Roman"/>
              </a:rPr>
              <a:t>day’s </a:t>
            </a:r>
            <a:r>
              <a:rPr dirty="0" sz="1450" spc="-10">
                <a:latin typeface="Times New Roman"/>
                <a:cs typeface="Times New Roman"/>
              </a:rPr>
              <a:t>work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done, </a:t>
            </a:r>
            <a:r>
              <a:rPr dirty="0" sz="1450" spc="-5">
                <a:latin typeface="Times New Roman"/>
                <a:cs typeface="Times New Roman"/>
              </a:rPr>
              <a:t>I doubt not,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never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5">
                <a:latin typeface="Times New Roman"/>
                <a:cs typeface="Times New Roman"/>
              </a:rPr>
              <a:t>better, </a:t>
            </a:r>
            <a:r>
              <a:rPr dirty="0" sz="1450" spc="-5">
                <a:latin typeface="Times New Roman"/>
                <a:cs typeface="Times New Roman"/>
              </a:rPr>
              <a:t>or one </a:t>
            </a:r>
            <a:r>
              <a:rPr dirty="0" sz="1450" spc="-10">
                <a:latin typeface="Times New Roman"/>
                <a:cs typeface="Times New Roman"/>
              </a:rPr>
              <a:t>that will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better blessed; and </a:t>
            </a:r>
            <a:r>
              <a:rPr dirty="0" sz="1450" spc="-15">
                <a:latin typeface="Times New Roman"/>
                <a:cs typeface="Times New Roman"/>
              </a:rPr>
              <a:t>whatever,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may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happiness and triumph in that high sphere to which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been called,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be none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worse,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man’s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blessing!’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 scene had almost assumed the proportions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an ovation; and when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 escaped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but one </a:t>
            </a:r>
            <a:r>
              <a:rPr dirty="0" sz="1450" spc="-10">
                <a:latin typeface="Times New Roman"/>
                <a:cs typeface="Times New Roman"/>
              </a:rPr>
              <a:t>thought: to </a:t>
            </a:r>
            <a:r>
              <a:rPr dirty="0" sz="1450" spc="-5">
                <a:latin typeface="Times New Roman"/>
                <a:cs typeface="Times New Roman"/>
              </a:rPr>
              <a:t>go </a:t>
            </a:r>
            <a:r>
              <a:rPr dirty="0" sz="1450" spc="-10">
                <a:latin typeface="Times New Roman"/>
                <a:cs typeface="Times New Roman"/>
              </a:rPr>
              <a:t>wherever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most sure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praise.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conduct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board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council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occurred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fair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chapter;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evoked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memory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Gotthold.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go.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1719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825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Gotthold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library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usual,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laid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pen,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angrily,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Otto’s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entrance.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‘Well,’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‘here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are.’</a:t>
            </a:r>
            <a:endParaRPr sz="1450">
              <a:latin typeface="Times New Roman"/>
              <a:cs typeface="Times New Roman"/>
            </a:endParaRPr>
          </a:p>
          <a:p>
            <a:pPr marL="12700" marR="1701164">
              <a:lnSpc>
                <a:spcPts val="2300"/>
              </a:lnSpc>
              <a:spcBef>
                <a:spcPts val="114"/>
              </a:spcBef>
            </a:pPr>
            <a:r>
              <a:rPr dirty="0" sz="1450" spc="-25">
                <a:latin typeface="Times New Roman"/>
                <a:cs typeface="Times New Roman"/>
              </a:rPr>
              <a:t>‘Well,’ </a:t>
            </a:r>
            <a:r>
              <a:rPr dirty="0" sz="1450" spc="-10">
                <a:latin typeface="Times New Roman"/>
                <a:cs typeface="Times New Roman"/>
              </a:rPr>
              <a:t>returned Otto, ‘we made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revolution,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believe.’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20">
                <a:latin typeface="Times New Roman"/>
                <a:cs typeface="Times New Roman"/>
              </a:rPr>
              <a:t>fear,’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Doctor.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‘How?’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‘Fear?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Fear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burnt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child.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learned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strength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weakness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others;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govern.’</a:t>
            </a:r>
            <a:endParaRPr sz="1450">
              <a:latin typeface="Times New Roman"/>
              <a:cs typeface="Times New Roman"/>
            </a:endParaRPr>
          </a:p>
          <a:p>
            <a:pPr marL="12700" marR="919480">
              <a:lnSpc>
                <a:spcPts val="2300"/>
              </a:lnSpc>
              <a:spcBef>
                <a:spcPts val="120"/>
              </a:spcBef>
            </a:pPr>
            <a:r>
              <a:rPr dirty="0" sz="1450" spc="-10">
                <a:latin typeface="Times New Roman"/>
                <a:cs typeface="Times New Roman"/>
              </a:rPr>
              <a:t>Gotthold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nothing,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smoothed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chin.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disapprove?’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weather-cock.’</a:t>
            </a:r>
            <a:endParaRPr sz="1450">
              <a:latin typeface="Times New Roman"/>
              <a:cs typeface="Times New Roman"/>
            </a:endParaRPr>
          </a:p>
          <a:p>
            <a:pPr marL="12700" marR="11430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‘On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contrary,’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Doctor.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‘My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observation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confirmed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fears.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 will</a:t>
            </a:r>
            <a:r>
              <a:rPr dirty="0" sz="1450" spc="-5">
                <a:latin typeface="Times New Roman"/>
                <a:cs typeface="Times New Roman"/>
              </a:rPr>
              <a:t> not do,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-5">
                <a:latin typeface="Times New Roman"/>
                <a:cs typeface="Times New Roman"/>
              </a:rPr>
              <a:t> not do.’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demanded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sickening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stab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pain.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‘None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it,’ answered Gotthold.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are unfitted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life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action;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lack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stamina, the habit, the restraint, the patience. </a:t>
            </a:r>
            <a:r>
              <a:rPr dirty="0" sz="1450" spc="-4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wife is greatly </a:t>
            </a:r>
            <a:r>
              <a:rPr dirty="0" sz="1450" spc="-15">
                <a:latin typeface="Times New Roman"/>
                <a:cs typeface="Times New Roman"/>
              </a:rPr>
              <a:t>better, </a:t>
            </a:r>
            <a:r>
              <a:rPr dirty="0" sz="1450" spc="-10">
                <a:latin typeface="Times New Roman"/>
                <a:cs typeface="Times New Roman"/>
              </a:rPr>
              <a:t> vastly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displays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different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aptitude. She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woman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5">
                <a:latin typeface="Times New Roman"/>
                <a:cs typeface="Times New Roman"/>
              </a:rPr>
              <a:t>affairs;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are—dear </a:t>
            </a:r>
            <a:r>
              <a:rPr dirty="0" sz="1450" spc="-30">
                <a:latin typeface="Times New Roman"/>
                <a:cs typeface="Times New Roman"/>
              </a:rPr>
              <a:t>boy,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yourself.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bid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back to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amusements;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smiling dominie,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give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holidays 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life. </a:t>
            </a:r>
            <a:r>
              <a:rPr dirty="0" sz="1450" spc="-40">
                <a:latin typeface="Times New Roman"/>
                <a:cs typeface="Times New Roman"/>
              </a:rPr>
              <a:t>Yes,’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continued, ‘there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day appointed for all when they shall turn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their own </a:t>
            </a:r>
            <a:r>
              <a:rPr dirty="0" sz="1450" spc="-15">
                <a:latin typeface="Times New Roman"/>
                <a:cs typeface="Times New Roman"/>
              </a:rPr>
              <a:t>philosophy.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 grown to disbelieve impartially in all;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if in the atlas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sciences there were two charts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disbelieved in more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 all the rest, they were politics and morals.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sneaking kindness for 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vices; as they were negative, they flattered my philosophy;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called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 almost virtues. </a:t>
            </a:r>
            <a:r>
              <a:rPr dirty="0" sz="1450" spc="-35">
                <a:latin typeface="Times New Roman"/>
                <a:cs typeface="Times New Roman"/>
              </a:rPr>
              <a:t>Well, </a:t>
            </a:r>
            <a:r>
              <a:rPr dirty="0" sz="1450" spc="-10">
                <a:latin typeface="Times New Roman"/>
                <a:cs typeface="Times New Roman"/>
              </a:rPr>
              <a:t>Otto,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wrong;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forsworn my sceptical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philosophy;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perceive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faults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unpardonable.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unfit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Prince, unfit to </a:t>
            </a:r>
            <a:r>
              <a:rPr dirty="0" sz="1450" spc="-5">
                <a:latin typeface="Times New Roman"/>
                <a:cs typeface="Times New Roman"/>
              </a:rPr>
              <a:t>be a </a:t>
            </a:r>
            <a:r>
              <a:rPr dirty="0" sz="1450" spc="-10">
                <a:latin typeface="Times New Roman"/>
                <a:cs typeface="Times New Roman"/>
              </a:rPr>
              <a:t>husband.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give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my word,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would rather see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capably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evil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blundering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</a:t>
            </a:r>
            <a:r>
              <a:rPr dirty="0" sz="1450" spc="-5">
                <a:latin typeface="Times New Roman"/>
                <a:cs typeface="Times New Roman"/>
              </a:rPr>
              <a:t> good.’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0"/>
              </a:spcBef>
            </a:pPr>
            <a:r>
              <a:rPr dirty="0" sz="1450" spc="-10">
                <a:latin typeface="Times New Roman"/>
                <a:cs typeface="Times New Roman"/>
              </a:rPr>
              <a:t>Otto was still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silent, in extreme</a:t>
            </a:r>
            <a:r>
              <a:rPr dirty="0" sz="1450" spc="-5">
                <a:latin typeface="Times New Roman"/>
                <a:cs typeface="Times New Roman"/>
              </a:rPr>
              <a:t> dudgeon.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Presently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Doctor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resumed: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smaller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matter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first: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conduct to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wife.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went,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20">
                <a:latin typeface="Times New Roman"/>
                <a:cs typeface="Times New Roman"/>
              </a:rPr>
              <a:t>hear, </a:t>
            </a:r>
            <a:r>
              <a:rPr dirty="0" sz="1450" spc="-10">
                <a:latin typeface="Times New Roman"/>
                <a:cs typeface="Times New Roman"/>
              </a:rPr>
              <a:t>and had an explanation. That may 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 right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wrong;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know </a:t>
            </a:r>
            <a:r>
              <a:rPr dirty="0" sz="1450" spc="-5">
                <a:latin typeface="Times New Roman"/>
                <a:cs typeface="Times New Roman"/>
              </a:rPr>
              <a:t>not; </a:t>
            </a:r>
            <a:r>
              <a:rPr dirty="0" sz="1450" spc="-10">
                <a:latin typeface="Times New Roman"/>
                <a:cs typeface="Times New Roman"/>
              </a:rPr>
              <a:t>at least,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had stirred her </a:t>
            </a:r>
            <a:r>
              <a:rPr dirty="0" sz="1450" spc="-20">
                <a:latin typeface="Times New Roman"/>
                <a:cs typeface="Times New Roman"/>
              </a:rPr>
              <a:t>temper. </a:t>
            </a:r>
            <a:r>
              <a:rPr dirty="0" sz="1450" spc="-10">
                <a:latin typeface="Times New Roman"/>
                <a:cs typeface="Times New Roman"/>
              </a:rPr>
              <a:t>At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council she insults </a:t>
            </a:r>
            <a:r>
              <a:rPr dirty="0" sz="1450" spc="-5">
                <a:latin typeface="Times New Roman"/>
                <a:cs typeface="Times New Roman"/>
              </a:rPr>
              <a:t>you; </a:t>
            </a:r>
            <a:r>
              <a:rPr dirty="0" sz="1450" spc="-10">
                <a:latin typeface="Times New Roman"/>
                <a:cs typeface="Times New Roman"/>
              </a:rPr>
              <a:t>well,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insult her back—a man 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woman,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 to his wife, in public! Next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back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propose—the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story runs like wildfire—to recall the power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signature. Can she ever forgive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that?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woman—a</a:t>
            </a:r>
            <a:r>
              <a:rPr dirty="0" sz="1450" spc="-5">
                <a:latin typeface="Times New Roman"/>
                <a:cs typeface="Times New Roman"/>
              </a:rPr>
              <a:t> young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woman—ambitious,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conscious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talents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beyond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yours?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Never,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sum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crisis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married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get into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window corner with that ogling 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Rosen. </a:t>
            </a:r>
            <a:r>
              <a:rPr dirty="0" sz="1450" spc="-5">
                <a:latin typeface="Times New Roman"/>
                <a:cs typeface="Times New Roman"/>
              </a:rPr>
              <a:t>I do not </a:t>
            </a:r>
            <a:r>
              <a:rPr dirty="0" sz="1450" spc="-10">
                <a:latin typeface="Times New Roman"/>
                <a:cs typeface="Times New Roman"/>
              </a:rPr>
              <a:t>dream that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 was any harm; </a:t>
            </a:r>
            <a:r>
              <a:rPr dirty="0" sz="1450" spc="-5">
                <a:latin typeface="Times New Roman"/>
                <a:cs typeface="Times New Roman"/>
              </a:rPr>
              <a:t>but I do </a:t>
            </a:r>
            <a:r>
              <a:rPr dirty="0" sz="1450" spc="-10">
                <a:latin typeface="Times New Roman"/>
                <a:cs typeface="Times New Roman"/>
              </a:rPr>
              <a:t>say it was an idle disrespect to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wife. </a:t>
            </a:r>
            <a:r>
              <a:rPr dirty="0" sz="1450" spc="-35">
                <a:latin typeface="Times New Roman"/>
                <a:cs typeface="Times New Roman"/>
              </a:rPr>
              <a:t>Why, 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man,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decent.’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‘Gotthold,’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evil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Countess.’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will certainly hear </a:t>
            </a:r>
            <a:r>
              <a:rPr dirty="0" sz="1450" spc="-5">
                <a:latin typeface="Times New Roman"/>
                <a:cs typeface="Times New Roman"/>
              </a:rPr>
              <a:t>no good of </a:t>
            </a:r>
            <a:r>
              <a:rPr dirty="0" sz="1450" spc="-20">
                <a:latin typeface="Times New Roman"/>
                <a:cs typeface="Times New Roman"/>
              </a:rPr>
              <a:t>her,’ </a:t>
            </a:r>
            <a:r>
              <a:rPr dirty="0" sz="1450" spc="-10">
                <a:latin typeface="Times New Roman"/>
                <a:cs typeface="Times New Roman"/>
              </a:rPr>
              <a:t>returned Gotthold; ‘and 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wish 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wife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pink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20">
                <a:latin typeface="Times New Roman"/>
                <a:cs typeface="Times New Roman"/>
              </a:rPr>
              <a:t>nicety,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clear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court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demi-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reputations.’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‘The commonplace injustice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by-word,’ Otto cried. ‘The partiality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sex.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demirep;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0">
                <a:latin typeface="Times New Roman"/>
                <a:cs typeface="Times New Roman"/>
              </a:rPr>
              <a:t>Were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man—’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‘It would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all </a:t>
            </a:r>
            <a:r>
              <a:rPr dirty="0" sz="1450" spc="-5">
                <a:latin typeface="Times New Roman"/>
                <a:cs typeface="Times New Roman"/>
              </a:rPr>
              <a:t>one,’ </a:t>
            </a:r>
            <a:r>
              <a:rPr dirty="0" sz="1450" spc="-10">
                <a:latin typeface="Times New Roman"/>
                <a:cs typeface="Times New Roman"/>
              </a:rPr>
              <a:t>retorted Gotthold </a:t>
            </a:r>
            <a:r>
              <a:rPr dirty="0" sz="1450" spc="-20">
                <a:latin typeface="Times New Roman"/>
                <a:cs typeface="Times New Roman"/>
              </a:rPr>
              <a:t>roughly. </a:t>
            </a:r>
            <a:r>
              <a:rPr dirty="0" sz="1450" spc="-10">
                <a:latin typeface="Times New Roman"/>
                <a:cs typeface="Times New Roman"/>
              </a:rPr>
              <a:t>‘When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see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man, come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years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wisdom, who speaks in double-meanings and is the braggart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vices,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spit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side.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0">
                <a:latin typeface="Times New Roman"/>
                <a:cs typeface="Times New Roman"/>
              </a:rPr>
              <a:t>“You,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friend,”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“are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gentleman.”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Well,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she’s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25">
                <a:latin typeface="Times New Roman"/>
                <a:cs typeface="Times New Roman"/>
              </a:rPr>
              <a:t>lady.’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‘She is the best friend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have,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choose that she shall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respected,’ Otto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‘If she is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friend, so much the worse,’ replied the </a:t>
            </a:r>
            <a:r>
              <a:rPr dirty="0" sz="1450" spc="-20">
                <a:latin typeface="Times New Roman"/>
                <a:cs typeface="Times New Roman"/>
              </a:rPr>
              <a:t>Doctor. </a:t>
            </a:r>
            <a:r>
              <a:rPr dirty="0" sz="1450" spc="-10">
                <a:latin typeface="Times New Roman"/>
                <a:cs typeface="Times New Roman"/>
              </a:rPr>
              <a:t>‘It will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stop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‘Ah!’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‘there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charity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virtue!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evil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spotted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fruit.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Madame</a:t>
            </a:r>
            <a:r>
              <a:rPr dirty="0" sz="1450" spc="-5">
                <a:latin typeface="Times New Roman"/>
                <a:cs typeface="Times New Roman"/>
              </a:rPr>
              <a:t> von </a:t>
            </a:r>
            <a:r>
              <a:rPr dirty="0" sz="1450" spc="-10">
                <a:latin typeface="Times New Roman"/>
                <a:cs typeface="Times New Roman"/>
              </a:rPr>
              <a:t>Rosen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prodigal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injustice.’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5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can tell me!’ said the Doctor </a:t>
            </a:r>
            <a:r>
              <a:rPr dirty="0" sz="1450" spc="-20">
                <a:latin typeface="Times New Roman"/>
                <a:cs typeface="Times New Roman"/>
              </a:rPr>
              <a:t>shrewdly. </a:t>
            </a:r>
            <a:r>
              <a:rPr dirty="0" sz="1450" spc="-10">
                <a:latin typeface="Times New Roman"/>
                <a:cs typeface="Times New Roman"/>
              </a:rPr>
              <a:t>‘Have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tried? have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been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riding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marches?’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The blood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Otto’s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face.</a:t>
            </a:r>
            <a:endParaRPr sz="145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‘Ah!’ cried Gotthold, ‘look at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wife and blush! </a:t>
            </a:r>
            <a:r>
              <a:rPr dirty="0" sz="1450" spc="-20">
                <a:latin typeface="Times New Roman"/>
                <a:cs typeface="Times New Roman"/>
              </a:rPr>
              <a:t>There’s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wife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lose!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She’s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carnation,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perceive,’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‘Changed it!’ cried the </a:t>
            </a:r>
            <a:r>
              <a:rPr dirty="0" sz="1450" spc="-15">
                <a:latin typeface="Times New Roman"/>
                <a:cs typeface="Times New Roman"/>
              </a:rPr>
              <a:t>Doctor,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flush. </a:t>
            </a:r>
            <a:r>
              <a:rPr dirty="0" sz="1450" spc="-30">
                <a:latin typeface="Times New Roman"/>
                <a:cs typeface="Times New Roman"/>
              </a:rPr>
              <a:t>‘Why, </a:t>
            </a:r>
            <a:r>
              <a:rPr dirty="0" sz="1450" spc="-10">
                <a:latin typeface="Times New Roman"/>
                <a:cs typeface="Times New Roman"/>
              </a:rPr>
              <a:t>when was it different? But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admired her at the council. When she sat there silent, tapping with 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foot,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admired her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might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hurricane. </a:t>
            </a:r>
            <a:r>
              <a:rPr dirty="0" sz="1450" spc="-40">
                <a:latin typeface="Times New Roman"/>
                <a:cs typeface="Times New Roman"/>
              </a:rPr>
              <a:t>Were </a:t>
            </a:r>
            <a:r>
              <a:rPr dirty="0" sz="1450" spc="-5">
                <a:latin typeface="Times New Roman"/>
                <a:cs typeface="Times New Roman"/>
              </a:rPr>
              <a:t>I one of </a:t>
            </a:r>
            <a:r>
              <a:rPr dirty="0" sz="1450" spc="-10">
                <a:latin typeface="Times New Roman"/>
                <a:cs typeface="Times New Roman"/>
              </a:rPr>
              <a:t>those who venture </a:t>
            </a:r>
            <a:r>
              <a:rPr dirty="0" sz="1450" spc="-5">
                <a:latin typeface="Times New Roman"/>
                <a:cs typeface="Times New Roman"/>
              </a:rPr>
              <a:t> upon </a:t>
            </a:r>
            <a:r>
              <a:rPr dirty="0" sz="1450" spc="-20">
                <a:latin typeface="Times New Roman"/>
                <a:cs typeface="Times New Roman"/>
              </a:rPr>
              <a:t>matrimony, </a:t>
            </a:r>
            <a:r>
              <a:rPr dirty="0" sz="1450" spc="-10">
                <a:latin typeface="Times New Roman"/>
                <a:cs typeface="Times New Roman"/>
              </a:rPr>
              <a:t>there had been the prize to tempt me! She invites, as Mexico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invited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Cortez;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enterprise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hard,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natives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unfriendly—I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cruel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too—but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metropolis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paved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gold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breeze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blows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 of </a:t>
            </a:r>
            <a:r>
              <a:rPr dirty="0" sz="1450" spc="-10">
                <a:latin typeface="Times New Roman"/>
                <a:cs typeface="Times New Roman"/>
              </a:rPr>
              <a:t>paradise. </a:t>
            </a:r>
            <a:r>
              <a:rPr dirty="0" sz="1450" spc="-45">
                <a:latin typeface="Times New Roman"/>
                <a:cs typeface="Times New Roman"/>
              </a:rPr>
              <a:t>Yes,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could desire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15">
                <a:latin typeface="Times New Roman"/>
                <a:cs typeface="Times New Roman"/>
              </a:rPr>
              <a:t>conqueror. </a:t>
            </a:r>
            <a:r>
              <a:rPr dirty="0" sz="1450" spc="-10">
                <a:latin typeface="Times New Roman"/>
                <a:cs typeface="Times New Roman"/>
              </a:rPr>
              <a:t>But to philander with </a:t>
            </a:r>
            <a:r>
              <a:rPr dirty="0" sz="1450" spc="-5">
                <a:latin typeface="Times New Roman"/>
                <a:cs typeface="Times New Roman"/>
              </a:rPr>
              <a:t> von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Rosen!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Senses?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discard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they?—pruritus!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Curiosity? Reach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Anatomy!’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60"/>
              </a:spcBef>
            </a:pPr>
            <a:r>
              <a:rPr dirty="0" sz="1450" spc="-45">
                <a:latin typeface="Times New Roman"/>
                <a:cs typeface="Times New Roman"/>
              </a:rPr>
              <a:t>‘To </a:t>
            </a:r>
            <a:r>
              <a:rPr dirty="0" sz="1450" spc="-10">
                <a:latin typeface="Times New Roman"/>
                <a:cs typeface="Times New Roman"/>
              </a:rPr>
              <a:t>whom </a:t>
            </a:r>
            <a:r>
              <a:rPr dirty="0" sz="1450" spc="-5">
                <a:latin typeface="Times New Roman"/>
                <a:cs typeface="Times New Roman"/>
              </a:rPr>
              <a:t>do you </a:t>
            </a:r>
            <a:r>
              <a:rPr dirty="0" sz="1450" spc="-10">
                <a:latin typeface="Times New Roman"/>
                <a:cs typeface="Times New Roman"/>
              </a:rPr>
              <a:t>address yourself?’ cried Otto. ‘Surely </a:t>
            </a:r>
            <a:r>
              <a:rPr dirty="0" sz="1450" spc="-5">
                <a:latin typeface="Times New Roman"/>
                <a:cs typeface="Times New Roman"/>
              </a:rPr>
              <a:t>you, of </a:t>
            </a:r>
            <a:r>
              <a:rPr dirty="0" sz="1450" spc="-10">
                <a:latin typeface="Times New Roman"/>
                <a:cs typeface="Times New Roman"/>
              </a:rPr>
              <a:t>all men, know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wife!’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‘O, love!’ cried Gotthold; ‘love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word; it is in all the dictionaries. If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had loved, she would have paid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back. What does she ask? A little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ardour!’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two,’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‘Hard? </a:t>
            </a:r>
            <a:r>
              <a:rPr dirty="0" sz="1450" spc="-35">
                <a:latin typeface="Times New Roman"/>
                <a:cs typeface="Times New Roman"/>
              </a:rPr>
              <a:t>Why,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there’s </a:t>
            </a:r>
            <a:r>
              <a:rPr dirty="0" sz="1450" spc="-10">
                <a:latin typeface="Times New Roman"/>
                <a:cs typeface="Times New Roman"/>
              </a:rPr>
              <a:t>the touchstone! O,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know my poets!’ cried the </a:t>
            </a:r>
            <a:r>
              <a:rPr dirty="0" sz="1450" spc="-20">
                <a:latin typeface="Times New Roman"/>
                <a:cs typeface="Times New Roman"/>
              </a:rPr>
              <a:t>Doctor.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50">
                <a:latin typeface="Times New Roman"/>
                <a:cs typeface="Times New Roman"/>
              </a:rPr>
              <a:t>‘We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dust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fire,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endure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life’s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scorching;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love,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98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day forth.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don’t say </a:t>
            </a:r>
            <a:r>
              <a:rPr dirty="0" sz="1450" spc="-30">
                <a:latin typeface="Times New Roman"/>
                <a:cs typeface="Times New Roman"/>
              </a:rPr>
              <a:t>it’s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discreditable </a:t>
            </a:r>
            <a:r>
              <a:rPr dirty="0" sz="1450" spc="-25">
                <a:latin typeface="Times New Roman"/>
                <a:cs typeface="Times New Roman"/>
              </a:rPr>
              <a:t>story,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observe,’ continued </a:t>
            </a:r>
            <a:r>
              <a:rPr dirty="0" sz="1450" spc="-35">
                <a:latin typeface="Times New Roman"/>
                <a:cs typeface="Times New Roman"/>
              </a:rPr>
              <a:t>Mr. 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Gottesheim; </a:t>
            </a:r>
            <a:r>
              <a:rPr dirty="0" sz="1450" spc="-5">
                <a:latin typeface="Times New Roman"/>
                <a:cs typeface="Times New Roman"/>
              </a:rPr>
              <a:t>‘but </a:t>
            </a:r>
            <a:r>
              <a:rPr dirty="0" sz="1450" spc="-30">
                <a:latin typeface="Times New Roman"/>
                <a:cs typeface="Times New Roman"/>
              </a:rPr>
              <a:t>it’s </a:t>
            </a:r>
            <a:r>
              <a:rPr dirty="0" sz="1450" spc="-10">
                <a:latin typeface="Times New Roman"/>
                <a:cs typeface="Times New Roman"/>
              </a:rPr>
              <a:t>droll, and </a:t>
            </a:r>
            <a:r>
              <a:rPr dirty="0" sz="1450" spc="-25">
                <a:latin typeface="Times New Roman"/>
                <a:cs typeface="Times New Roman"/>
              </a:rPr>
              <a:t>that’s </a:t>
            </a:r>
            <a:r>
              <a:rPr dirty="0" sz="1450" spc="-10">
                <a:latin typeface="Times New Roman"/>
                <a:cs typeface="Times New Roman"/>
              </a:rPr>
              <a:t>the fact. A man should think before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strikes;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for,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nephew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valuation.’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30">
                <a:latin typeface="Times New Roman"/>
                <a:cs typeface="Times New Roman"/>
              </a:rPr>
              <a:t>‘Now,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were to ask me,’ said Otto, ‘I should perhaps surprise </a:t>
            </a:r>
            <a:r>
              <a:rPr dirty="0" sz="1450" spc="-5">
                <a:latin typeface="Times New Roman"/>
                <a:cs typeface="Times New Roman"/>
              </a:rPr>
              <a:t>you. I </a:t>
            </a:r>
            <a:r>
              <a:rPr dirty="0" sz="1450" spc="-10">
                <a:latin typeface="Times New Roman"/>
                <a:cs typeface="Times New Roman"/>
              </a:rPr>
              <a:t>think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conquered.’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‘And,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right,’ replied Killian </a:t>
            </a:r>
            <a:r>
              <a:rPr dirty="0" sz="1450" spc="-20">
                <a:latin typeface="Times New Roman"/>
                <a:cs typeface="Times New Roman"/>
              </a:rPr>
              <a:t>seriously. </a:t>
            </a:r>
            <a:r>
              <a:rPr dirty="0" sz="1450" spc="-10">
                <a:latin typeface="Times New Roman"/>
                <a:cs typeface="Times New Roman"/>
              </a:rPr>
              <a:t>‘In the eyes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God,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 not </a:t>
            </a:r>
            <a:r>
              <a:rPr dirty="0" sz="1450" spc="-10">
                <a:latin typeface="Times New Roman"/>
                <a:cs typeface="Times New Roman"/>
              </a:rPr>
              <a:t>question </a:t>
            </a:r>
            <a:r>
              <a:rPr dirty="0" sz="1450" spc="-5">
                <a:latin typeface="Times New Roman"/>
                <a:cs typeface="Times New Roman"/>
              </a:rPr>
              <a:t>but you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right;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men,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look at these things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differently,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 laugh.’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‘They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observed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does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go?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Ta-tum-ta-ra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25">
                <a:latin typeface="Times New Roman"/>
                <a:cs typeface="Times New Roman"/>
              </a:rPr>
              <a:t>‘Well,’ </a:t>
            </a:r>
            <a:r>
              <a:rPr dirty="0" sz="1450" spc="-10">
                <a:latin typeface="Times New Roman"/>
                <a:cs typeface="Times New Roman"/>
              </a:rPr>
              <a:t>interrupted Otto, who had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great anxiety to hear the </a:t>
            </a:r>
            <a:r>
              <a:rPr dirty="0" sz="1450" spc="-5">
                <a:latin typeface="Times New Roman"/>
                <a:cs typeface="Times New Roman"/>
              </a:rPr>
              <a:t>song, </a:t>
            </a:r>
            <a:r>
              <a:rPr dirty="0" sz="1450" spc="-10">
                <a:latin typeface="Times New Roman"/>
                <a:cs typeface="Times New Roman"/>
              </a:rPr>
              <a:t>‘the Prince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5">
                <a:latin typeface="Times New Roman"/>
                <a:cs typeface="Times New Roman"/>
              </a:rPr>
              <a:t>young; he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mend.’</a:t>
            </a:r>
            <a:endParaRPr sz="1450">
              <a:latin typeface="Times New Roman"/>
              <a:cs typeface="Times New Roman"/>
            </a:endParaRPr>
          </a:p>
          <a:p>
            <a:pPr marL="12700" marR="1428115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‘N</a:t>
            </a:r>
            <a:r>
              <a:rPr dirty="0" sz="1450" spc="-5">
                <a:latin typeface="Times New Roman"/>
                <a:cs typeface="Times New Roman"/>
              </a:rPr>
              <a:t>ot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young,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</a:t>
            </a:r>
            <a:r>
              <a:rPr dirty="0" sz="1450" spc="-5">
                <a:latin typeface="Times New Roman"/>
                <a:cs typeface="Times New Roman"/>
              </a:rPr>
              <a:t>v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8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rt</a:t>
            </a:r>
            <a:r>
              <a:rPr dirty="0" sz="1450" spc="-10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.’  </a:t>
            </a:r>
            <a:r>
              <a:rPr dirty="0" sz="1450" spc="-10">
                <a:latin typeface="Times New Roman"/>
                <a:cs typeface="Times New Roman"/>
              </a:rPr>
              <a:t>‘T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irt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10">
                <a:latin typeface="Times New Roman"/>
                <a:cs typeface="Times New Roman"/>
              </a:rPr>
              <a:t>-si</a:t>
            </a:r>
            <a:r>
              <a:rPr dirty="0" sz="1450" spc="-5">
                <a:latin typeface="Times New Roman"/>
                <a:cs typeface="Times New Roman"/>
              </a:rPr>
              <a:t>x,’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rrecte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</a:t>
            </a:r>
            <a:r>
              <a:rPr dirty="0" sz="1450" spc="-90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G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ttes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eim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marL="12700" marR="13335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‘O,’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Ottilia,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obvious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disillusion,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middle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age!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10">
                <a:latin typeface="Times New Roman"/>
                <a:cs typeface="Times New Roman"/>
              </a:rPr>
              <a:t> 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handsome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young!’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-5">
                <a:latin typeface="Times New Roman"/>
                <a:cs typeface="Times New Roman"/>
              </a:rPr>
              <a:t>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</a:t>
            </a:r>
            <a:r>
              <a:rPr dirty="0" sz="1450" spc="-10">
                <a:latin typeface="Times New Roman"/>
                <a:cs typeface="Times New Roman"/>
              </a:rPr>
              <a:t>al</a:t>
            </a:r>
            <a:r>
              <a:rPr dirty="0" sz="1450" spc="-5">
                <a:latin typeface="Times New Roman"/>
                <a:cs typeface="Times New Roman"/>
              </a:rPr>
              <a:t>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oo,’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dd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Otto passed his hand among his locks. At that moment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far from </a:t>
            </a:r>
            <a:r>
              <a:rPr dirty="0" sz="1450" spc="-25">
                <a:latin typeface="Times New Roman"/>
                <a:cs typeface="Times New Roman"/>
              </a:rPr>
              <a:t>happy, 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tedious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evenings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Mittwalden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-10">
                <a:latin typeface="Times New Roman"/>
                <a:cs typeface="Times New Roman"/>
              </a:rPr>
              <a:t> comparison.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‘O, six-and-thirty!’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protested. ‘A man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yet old at </a:t>
            </a:r>
            <a:r>
              <a:rPr dirty="0" sz="1450" spc="-15">
                <a:latin typeface="Times New Roman"/>
                <a:cs typeface="Times New Roman"/>
              </a:rPr>
              <a:t>six-and-thirty.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age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 should have taken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for more, </a:t>
            </a:r>
            <a:r>
              <a:rPr dirty="0" sz="1450" spc="-20">
                <a:latin typeface="Times New Roman"/>
                <a:cs typeface="Times New Roman"/>
              </a:rPr>
              <a:t>sir,’ </a:t>
            </a:r>
            <a:r>
              <a:rPr dirty="0" sz="1450" spc="-10">
                <a:latin typeface="Times New Roman"/>
                <a:cs typeface="Times New Roman"/>
              </a:rPr>
              <a:t>piped the old </a:t>
            </a:r>
            <a:r>
              <a:rPr dirty="0" sz="1450" spc="-20">
                <a:latin typeface="Times New Roman"/>
                <a:cs typeface="Times New Roman"/>
              </a:rPr>
              <a:t>farmer. </a:t>
            </a:r>
            <a:r>
              <a:rPr dirty="0" sz="1450" spc="-10">
                <a:latin typeface="Times New Roman"/>
                <a:cs typeface="Times New Roman"/>
              </a:rPr>
              <a:t>‘But if that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so, 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Master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Ottekin,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people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him;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wager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crown, have </a:t>
            </a:r>
            <a:r>
              <a:rPr dirty="0" sz="1450" spc="-5">
                <a:latin typeface="Times New Roman"/>
                <a:cs typeface="Times New Roman"/>
              </a:rPr>
              <a:t>done </a:t>
            </a:r>
            <a:r>
              <a:rPr dirty="0" sz="1450" spc="-10">
                <a:latin typeface="Times New Roman"/>
                <a:cs typeface="Times New Roman"/>
              </a:rPr>
              <a:t>more service in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time. Though it seems </a:t>
            </a:r>
            <a:r>
              <a:rPr dirty="0" sz="1450" spc="-5">
                <a:latin typeface="Times New Roman"/>
                <a:cs typeface="Times New Roman"/>
              </a:rPr>
              <a:t>young by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comparison with men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great age like me, yet </a:t>
            </a:r>
            <a:r>
              <a:rPr dirty="0" sz="1450" spc="-30">
                <a:latin typeface="Times New Roman"/>
                <a:cs typeface="Times New Roman"/>
              </a:rPr>
              <a:t>it’s </a:t>
            </a:r>
            <a:r>
              <a:rPr dirty="0" sz="1450" spc="-10">
                <a:latin typeface="Times New Roman"/>
                <a:cs typeface="Times New Roman"/>
              </a:rPr>
              <a:t>some way through life 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that;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mere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fools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fiddlers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beginning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grow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weary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 </a:t>
            </a:r>
            <a:r>
              <a:rPr dirty="0" sz="1450" spc="-5">
                <a:latin typeface="Times New Roman"/>
                <a:cs typeface="Times New Roman"/>
              </a:rPr>
              <a:t>old. </a:t>
            </a:r>
            <a:r>
              <a:rPr dirty="0" sz="1450" spc="-45">
                <a:latin typeface="Times New Roman"/>
                <a:cs typeface="Times New Roman"/>
              </a:rPr>
              <a:t>Yes,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5">
                <a:latin typeface="Times New Roman"/>
                <a:cs typeface="Times New Roman"/>
              </a:rPr>
              <a:t>six-and-thirty,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</a:t>
            </a:r>
            <a:r>
              <a:rPr dirty="0" sz="1450" spc="-5">
                <a:latin typeface="Times New Roman"/>
                <a:cs typeface="Times New Roman"/>
              </a:rPr>
              <a:t>be a </a:t>
            </a:r>
            <a:r>
              <a:rPr dirty="0" sz="1450" spc="-10">
                <a:latin typeface="Times New Roman"/>
                <a:cs typeface="Times New Roman"/>
              </a:rPr>
              <a:t>follower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5">
                <a:latin typeface="Times New Roman"/>
                <a:cs typeface="Times New Roman"/>
              </a:rPr>
              <a:t>God’s </a:t>
            </a:r>
            <a:r>
              <a:rPr dirty="0" sz="1450" spc="-10">
                <a:latin typeface="Times New Roman"/>
                <a:cs typeface="Times New Roman"/>
              </a:rPr>
              <a:t>laws,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 have made himself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home and </a:t>
            </a:r>
            <a:r>
              <a:rPr dirty="0" sz="1450" spc="-5">
                <a:latin typeface="Times New Roman"/>
                <a:cs typeface="Times New Roman"/>
              </a:rPr>
              <a:t>a good </a:t>
            </a:r>
            <a:r>
              <a:rPr dirty="0" sz="1450" spc="-10">
                <a:latin typeface="Times New Roman"/>
                <a:cs typeface="Times New Roman"/>
              </a:rPr>
              <a:t>name to live </a:t>
            </a:r>
            <a:r>
              <a:rPr dirty="0" sz="1450" spc="-5">
                <a:latin typeface="Times New Roman"/>
                <a:cs typeface="Times New Roman"/>
              </a:rPr>
              <a:t>by; he </a:t>
            </a:r>
            <a:r>
              <a:rPr dirty="0" sz="1450" spc="-10">
                <a:latin typeface="Times New Roman"/>
                <a:cs typeface="Times New Roman"/>
              </a:rPr>
              <a:t>should have </a:t>
            </a:r>
            <a:r>
              <a:rPr dirty="0" sz="1450" spc="-5">
                <a:latin typeface="Times New Roman"/>
                <a:cs typeface="Times New Roman"/>
              </a:rPr>
              <a:t> got a </a:t>
            </a:r>
            <a:r>
              <a:rPr dirty="0" sz="1450" spc="-10">
                <a:latin typeface="Times New Roman"/>
                <a:cs typeface="Times New Roman"/>
              </a:rPr>
              <a:t>wife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blessing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his marriage; and his works, as the </a:t>
            </a:r>
            <a:r>
              <a:rPr dirty="0" sz="1450" spc="-40">
                <a:latin typeface="Times New Roman"/>
                <a:cs typeface="Times New Roman"/>
              </a:rPr>
              <a:t>Word </a:t>
            </a:r>
            <a:r>
              <a:rPr dirty="0" sz="1450" spc="-10">
                <a:latin typeface="Times New Roman"/>
                <a:cs typeface="Times New Roman"/>
              </a:rPr>
              <a:t>says,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 begin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him.’</a:t>
            </a:r>
            <a:endParaRPr sz="1450">
              <a:latin typeface="Times New Roman"/>
              <a:cs typeface="Times New Roman"/>
            </a:endParaRPr>
          </a:p>
          <a:p>
            <a:pPr algn="just" marL="12700" marR="243840">
              <a:lnSpc>
                <a:spcPts val="2300"/>
              </a:lnSpc>
              <a:spcBef>
                <a:spcPts val="105"/>
              </a:spcBef>
            </a:pPr>
            <a:r>
              <a:rPr dirty="0" sz="1450" spc="-10">
                <a:latin typeface="Times New Roman"/>
                <a:cs typeface="Times New Roman"/>
              </a:rPr>
              <a:t>‘Ah, well, the Prince is married,’ cried Fritz,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coarse burst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0">
                <a:latin typeface="Times New Roman"/>
                <a:cs typeface="Times New Roman"/>
              </a:rPr>
              <a:t>laughter.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seem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tertai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</a:t>
            </a:r>
            <a:r>
              <a:rPr dirty="0" sz="1450" spc="-6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465"/>
              </a:spcBef>
            </a:pPr>
            <a:r>
              <a:rPr dirty="0" sz="1450" spc="-55">
                <a:latin typeface="Times New Roman"/>
                <a:cs typeface="Times New Roman"/>
              </a:rPr>
              <a:t>‘Ay,’ </a:t>
            </a:r>
            <a:r>
              <a:rPr dirty="0" sz="1450" spc="-10">
                <a:latin typeface="Times New Roman"/>
                <a:cs typeface="Times New Roman"/>
              </a:rPr>
              <a:t>said the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25">
                <a:latin typeface="Times New Roman"/>
                <a:cs typeface="Times New Roman"/>
              </a:rPr>
              <a:t>boor. </a:t>
            </a:r>
            <a:r>
              <a:rPr dirty="0" sz="1450" spc="-10">
                <a:latin typeface="Times New Roman"/>
                <a:cs typeface="Times New Roman"/>
              </a:rPr>
              <a:t>‘Did </a:t>
            </a:r>
            <a:r>
              <a:rPr dirty="0" sz="1450" spc="-5">
                <a:latin typeface="Times New Roman"/>
                <a:cs typeface="Times New Roman"/>
              </a:rPr>
              <a:t>you not </a:t>
            </a:r>
            <a:r>
              <a:rPr dirty="0" sz="1450" spc="-10">
                <a:latin typeface="Times New Roman"/>
                <a:cs typeface="Times New Roman"/>
              </a:rPr>
              <a:t>know that? </a:t>
            </a:r>
            <a:r>
              <a:rPr dirty="0" sz="1450" spc="-5">
                <a:latin typeface="Times New Roman"/>
                <a:cs typeface="Times New Roman"/>
              </a:rPr>
              <a:t>I thought </a:t>
            </a:r>
            <a:r>
              <a:rPr dirty="0" sz="1450" spc="-10">
                <a:latin typeface="Times New Roman"/>
                <a:cs typeface="Times New Roman"/>
              </a:rPr>
              <a:t>all Europe knew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it!’ 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added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pantomime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nature to explain his accusation to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dullest.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‘Ah,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sir,’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Mr.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Gottesheim,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hereabouts!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truth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is,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whole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princely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family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rips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889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shadow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great rock, should lend shelter and refreshment,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to the lover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only,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to his mistress and to the children that reward them; and their very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friends should seek repose in the fringes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peace. Love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love that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build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home.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grudge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quarrel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pick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faults?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thwart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bandy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insults?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Love!’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‘Gotthold,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unjust.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fighting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country,’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635"/>
              </a:spcBef>
            </a:pPr>
            <a:r>
              <a:rPr dirty="0" sz="1450" spc="-65">
                <a:latin typeface="Times New Roman"/>
                <a:cs typeface="Times New Roman"/>
              </a:rPr>
              <a:t>‘Ay,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20">
                <a:latin typeface="Times New Roman"/>
                <a:cs typeface="Times New Roman"/>
              </a:rPr>
              <a:t>there’s </a:t>
            </a:r>
            <a:r>
              <a:rPr dirty="0" sz="1450" spc="-10">
                <a:latin typeface="Times New Roman"/>
                <a:cs typeface="Times New Roman"/>
              </a:rPr>
              <a:t>the worst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all,’ returned the </a:t>
            </a:r>
            <a:r>
              <a:rPr dirty="0" sz="1450" spc="-20">
                <a:latin typeface="Times New Roman"/>
                <a:cs typeface="Times New Roman"/>
              </a:rPr>
              <a:t>Doctor.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could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even see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wrong;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retreat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ruin.’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5">
                <a:latin typeface="Times New Roman"/>
                <a:cs typeface="Times New Roman"/>
              </a:rPr>
              <a:t>W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uppo</a:t>
            </a:r>
            <a:r>
              <a:rPr dirty="0" sz="1450" spc="-10">
                <a:latin typeface="Times New Roman"/>
                <a:cs typeface="Times New Roman"/>
              </a:rPr>
              <a:t>rte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o.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 </a:t>
            </a:r>
            <a:r>
              <a:rPr dirty="0" sz="1450" spc="-5">
                <a:latin typeface="Times New Roman"/>
                <a:cs typeface="Times New Roman"/>
              </a:rPr>
              <a:t>did. I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a fool </a:t>
            </a:r>
            <a:r>
              <a:rPr dirty="0" sz="1450" spc="-10">
                <a:latin typeface="Times New Roman"/>
                <a:cs typeface="Times New Roman"/>
              </a:rPr>
              <a:t>like </a:t>
            </a:r>
            <a:r>
              <a:rPr dirty="0" sz="1450" spc="-5">
                <a:latin typeface="Times New Roman"/>
                <a:cs typeface="Times New Roman"/>
              </a:rPr>
              <a:t>you,’ </a:t>
            </a:r>
            <a:r>
              <a:rPr dirty="0" sz="1450" spc="-10">
                <a:latin typeface="Times New Roman"/>
                <a:cs typeface="Times New Roman"/>
              </a:rPr>
              <a:t>replied Gotthold. ‘But now my eyes are open. If </a:t>
            </a:r>
            <a:r>
              <a:rPr dirty="0" sz="1450" spc="-5">
                <a:latin typeface="Times New Roman"/>
                <a:cs typeface="Times New Roman"/>
              </a:rPr>
              <a:t> you go on </a:t>
            </a:r>
            <a:r>
              <a:rPr dirty="0" sz="1450" spc="-10">
                <a:latin typeface="Times New Roman"/>
                <a:cs typeface="Times New Roman"/>
              </a:rPr>
              <a:t>as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started, disgrace this fellow Gondremark, and publish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scandal </a:t>
            </a:r>
            <a:r>
              <a:rPr dirty="0" sz="1450" spc="-5">
                <a:latin typeface="Times New Roman"/>
                <a:cs typeface="Times New Roman"/>
              </a:rPr>
              <a:t>of your </a:t>
            </a:r>
            <a:r>
              <a:rPr dirty="0" sz="1450" spc="-10">
                <a:latin typeface="Times New Roman"/>
                <a:cs typeface="Times New Roman"/>
              </a:rPr>
              <a:t>divided house, there will befall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most abominable thing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revolution,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friend—a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revolution.’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strangely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red,’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‘A red republican, </a:t>
            </a:r>
            <a:r>
              <a:rPr dirty="0" sz="1450" spc="-5">
                <a:latin typeface="Times New Roman"/>
                <a:cs typeface="Times New Roman"/>
              </a:rPr>
              <a:t>but not a </a:t>
            </a:r>
            <a:r>
              <a:rPr dirty="0" sz="1450" spc="-15">
                <a:latin typeface="Times New Roman"/>
                <a:cs typeface="Times New Roman"/>
              </a:rPr>
              <a:t>revolutionary,’ </a:t>
            </a:r>
            <a:r>
              <a:rPr dirty="0" sz="1450" spc="-10">
                <a:latin typeface="Times New Roman"/>
                <a:cs typeface="Times New Roman"/>
              </a:rPr>
              <a:t>returned the </a:t>
            </a:r>
            <a:r>
              <a:rPr dirty="0" sz="1450" spc="-20">
                <a:latin typeface="Times New Roman"/>
                <a:cs typeface="Times New Roman"/>
              </a:rPr>
              <a:t>Doctor. </a:t>
            </a:r>
            <a:r>
              <a:rPr dirty="0" sz="1450" spc="-10">
                <a:latin typeface="Times New Roman"/>
                <a:cs typeface="Times New Roman"/>
              </a:rPr>
              <a:t>‘An ugly thing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Grünewalder </a:t>
            </a:r>
            <a:r>
              <a:rPr dirty="0" sz="1450" spc="-5">
                <a:latin typeface="Times New Roman"/>
                <a:cs typeface="Times New Roman"/>
              </a:rPr>
              <a:t>drunk! </a:t>
            </a:r>
            <a:r>
              <a:rPr dirty="0" sz="1450" spc="-10">
                <a:latin typeface="Times New Roman"/>
                <a:cs typeface="Times New Roman"/>
              </a:rPr>
              <a:t>One man alone can save the country from this pass,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that is the double-dealer Gondremark, with whom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conjure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make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peace. It will </a:t>
            </a:r>
            <a:r>
              <a:rPr dirty="0" sz="1450" spc="-5">
                <a:latin typeface="Times New Roman"/>
                <a:cs typeface="Times New Roman"/>
              </a:rPr>
              <a:t>not be you; </a:t>
            </a:r>
            <a:r>
              <a:rPr dirty="0" sz="1450" spc="-10">
                <a:latin typeface="Times New Roman"/>
                <a:cs typeface="Times New Roman"/>
              </a:rPr>
              <a:t>it never can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you:—you, who can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10">
                <a:latin typeface="Times New Roman"/>
                <a:cs typeface="Times New Roman"/>
              </a:rPr>
              <a:t>nothing, as 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wife said,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trade </a:t>
            </a:r>
            <a:r>
              <a:rPr dirty="0" sz="1450" spc="-5">
                <a:latin typeface="Times New Roman"/>
                <a:cs typeface="Times New Roman"/>
              </a:rPr>
              <a:t>upon your </a:t>
            </a:r>
            <a:r>
              <a:rPr dirty="0" sz="1450" spc="-10">
                <a:latin typeface="Times New Roman"/>
                <a:cs typeface="Times New Roman"/>
              </a:rPr>
              <a:t>station—you, who spent the hours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begging money! And in </a:t>
            </a:r>
            <a:r>
              <a:rPr dirty="0" sz="1450" spc="-25">
                <a:latin typeface="Times New Roman"/>
                <a:cs typeface="Times New Roman"/>
              </a:rPr>
              <a:t>God’s </a:t>
            </a:r>
            <a:r>
              <a:rPr dirty="0" sz="1450" spc="-10">
                <a:latin typeface="Times New Roman"/>
                <a:cs typeface="Times New Roman"/>
              </a:rPr>
              <a:t>name, what for? Why money? What mystery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idiocy 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this?’</a:t>
            </a:r>
            <a:endParaRPr sz="1450">
              <a:latin typeface="Times New Roman"/>
              <a:cs typeface="Times New Roman"/>
            </a:endParaRPr>
          </a:p>
          <a:p>
            <a:pPr marL="12700" marR="1296035">
              <a:lnSpc>
                <a:spcPts val="2300"/>
              </a:lnSpc>
              <a:spcBef>
                <a:spcPts val="110"/>
              </a:spcBef>
            </a:pPr>
            <a:r>
              <a:rPr dirty="0" sz="1450" spc="-10">
                <a:latin typeface="Times New Roman"/>
                <a:cs typeface="Times New Roman"/>
              </a:rPr>
              <a:t>‘It was to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ill end. It was to </a:t>
            </a:r>
            <a:r>
              <a:rPr dirty="0" sz="1450" spc="-5">
                <a:latin typeface="Times New Roman"/>
                <a:cs typeface="Times New Roman"/>
              </a:rPr>
              <a:t>buy a </a:t>
            </a:r>
            <a:r>
              <a:rPr dirty="0" sz="1450" spc="-10">
                <a:latin typeface="Times New Roman"/>
                <a:cs typeface="Times New Roman"/>
              </a:rPr>
              <a:t>farm,’ quoth Otto </a:t>
            </a:r>
            <a:r>
              <a:rPr dirty="0" sz="1450" spc="-20">
                <a:latin typeface="Times New Roman"/>
                <a:cs typeface="Times New Roman"/>
              </a:rPr>
              <a:t>sulkily.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114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farm!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G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tt</a:t>
            </a:r>
            <a:r>
              <a:rPr dirty="0" sz="1450" spc="-5">
                <a:latin typeface="Times New Roman"/>
                <a:cs typeface="Times New Roman"/>
              </a:rPr>
              <a:t>ho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</a:t>
            </a:r>
            <a:r>
              <a:rPr dirty="0" sz="1450" spc="-5">
                <a:latin typeface="Times New Roman"/>
                <a:cs typeface="Times New Roman"/>
              </a:rPr>
              <a:t>uy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farm!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endParaRPr sz="1450">
              <a:latin typeface="Times New Roman"/>
              <a:cs typeface="Times New Roman"/>
            </a:endParaRPr>
          </a:p>
          <a:p>
            <a:pPr marL="12700" marR="537845">
              <a:lnSpc>
                <a:spcPts val="2300"/>
              </a:lnSpc>
              <a:spcBef>
                <a:spcPts val="10"/>
              </a:spcBef>
            </a:pPr>
            <a:r>
              <a:rPr dirty="0" sz="1450" spc="-30">
                <a:latin typeface="Times New Roman"/>
                <a:cs typeface="Times New Roman"/>
              </a:rPr>
              <a:t>‘Well,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bought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that.’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fairly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bounded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seat.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450" spc="-10">
                <a:latin typeface="Times New Roman"/>
                <a:cs typeface="Times New Roman"/>
              </a:rPr>
              <a:t>‘H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5">
                <a:latin typeface="Times New Roman"/>
                <a:cs typeface="Times New Roman"/>
              </a:rPr>
              <a:t>w?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eate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startle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endParaRPr sz="1450">
              <a:latin typeface="Times New Roman"/>
              <a:cs typeface="Times New Roman"/>
            </a:endParaRPr>
          </a:p>
          <a:p>
            <a:pPr marL="12700" marR="598805">
              <a:lnSpc>
                <a:spcPct val="132400"/>
              </a:lnSpc>
              <a:spcBef>
                <a:spcPts val="5"/>
              </a:spcBef>
            </a:pPr>
            <a:r>
              <a:rPr dirty="0" sz="1450" spc="-65">
                <a:latin typeface="Times New Roman"/>
                <a:cs typeface="Times New Roman"/>
              </a:rPr>
              <a:t>‘Ay,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verily,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how!’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Doctor.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money?’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Prince’s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countenance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darkened.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affair,’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ashamed,’ retorted Gotthold. ‘And so </a:t>
            </a:r>
            <a:r>
              <a:rPr dirty="0" sz="1450" spc="-5">
                <a:latin typeface="Times New Roman"/>
                <a:cs typeface="Times New Roman"/>
              </a:rPr>
              <a:t>you bought a </a:t>
            </a:r>
            <a:r>
              <a:rPr dirty="0" sz="1450" spc="-10">
                <a:latin typeface="Times New Roman"/>
                <a:cs typeface="Times New Roman"/>
              </a:rPr>
              <a:t>farm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hour of our </a:t>
            </a:r>
            <a:r>
              <a:rPr dirty="0" sz="1450" spc="-15">
                <a:latin typeface="Times New Roman"/>
                <a:cs typeface="Times New Roman"/>
              </a:rPr>
              <a:t>country’s </a:t>
            </a:r>
            <a:r>
              <a:rPr dirty="0" sz="1450" spc="-10">
                <a:latin typeface="Times New Roman"/>
                <a:cs typeface="Times New Roman"/>
              </a:rPr>
              <a:t>need—doubtless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ready for the abdication;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put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stole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funds.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three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ways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getting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money: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but </a:t>
            </a:r>
            <a:r>
              <a:rPr dirty="0" sz="1450" spc="-10">
                <a:latin typeface="Times New Roman"/>
                <a:cs typeface="Times New Roman"/>
              </a:rPr>
              <a:t>two: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steal.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0">
                <a:latin typeface="Times New Roman"/>
                <a:cs typeface="Times New Roman"/>
              </a:rPr>
              <a:t>now,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combined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Charles the Fifth and Long-fingered </a:t>
            </a:r>
            <a:r>
              <a:rPr dirty="0" sz="1450" spc="-35">
                <a:latin typeface="Times New Roman"/>
                <a:cs typeface="Times New Roman"/>
              </a:rPr>
              <a:t>Tom,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come to me to fortify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vanity! But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clear my mind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this matter: until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know the right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wrong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transaction, </a:t>
            </a:r>
            <a:r>
              <a:rPr dirty="0" sz="1450" spc="-5">
                <a:latin typeface="Times New Roman"/>
                <a:cs typeface="Times New Roman"/>
              </a:rPr>
              <a:t>I put </a:t>
            </a:r>
            <a:r>
              <a:rPr dirty="0" sz="1450" spc="-10">
                <a:latin typeface="Times New Roman"/>
                <a:cs typeface="Times New Roman"/>
              </a:rPr>
              <a:t>my hand behind my back. A man may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pitifullest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prince;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-5">
                <a:latin typeface="Times New Roman"/>
                <a:cs typeface="Times New Roman"/>
              </a:rPr>
              <a:t> be a </a:t>
            </a:r>
            <a:r>
              <a:rPr dirty="0" sz="1450" spc="-10">
                <a:latin typeface="Times New Roman"/>
                <a:cs typeface="Times New Roman"/>
              </a:rPr>
              <a:t>spotless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gotten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feet,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pale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paper.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Gotthold,’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‘you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075" cy="946467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drive 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beyond</a:t>
            </a:r>
            <a:r>
              <a:rPr dirty="0" sz="1450" spc="-5">
                <a:latin typeface="Times New Roman"/>
                <a:cs typeface="Times New Roman"/>
              </a:rPr>
              <a:t> bounds. </a:t>
            </a:r>
            <a:r>
              <a:rPr dirty="0" sz="1450" spc="-10">
                <a:latin typeface="Times New Roman"/>
                <a:cs typeface="Times New Roman"/>
              </a:rPr>
              <a:t>Beware,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beware!’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‘Do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threaten me, friend Otto?’ asked the Doctor </a:t>
            </a:r>
            <a:r>
              <a:rPr dirty="0" sz="1450" spc="-25">
                <a:latin typeface="Times New Roman"/>
                <a:cs typeface="Times New Roman"/>
              </a:rPr>
              <a:t>grimly. </a:t>
            </a:r>
            <a:r>
              <a:rPr dirty="0" sz="1450" spc="-10">
                <a:latin typeface="Times New Roman"/>
                <a:cs typeface="Times New Roman"/>
              </a:rPr>
              <a:t>‘That would </a:t>
            </a:r>
            <a:r>
              <a:rPr dirty="0" sz="1450" spc="-5">
                <a:latin typeface="Times New Roman"/>
                <a:cs typeface="Times New Roman"/>
              </a:rPr>
              <a:t>be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strange conclusion.’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‘When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known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use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power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private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animosity?’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‘To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private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unpardonable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insult,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 me </a:t>
            </a:r>
            <a:r>
              <a:rPr dirty="0" sz="1450" spc="-5">
                <a:latin typeface="Times New Roman"/>
                <a:cs typeface="Times New Roman"/>
              </a:rPr>
              <a:t>you shoot </a:t>
            </a:r>
            <a:r>
              <a:rPr dirty="0" sz="1450" spc="-10">
                <a:latin typeface="Times New Roman"/>
                <a:cs typeface="Times New Roman"/>
              </a:rPr>
              <a:t>in full </a:t>
            </a:r>
            <a:r>
              <a:rPr dirty="0" sz="1450" spc="-20">
                <a:latin typeface="Times New Roman"/>
                <a:cs typeface="Times New Roman"/>
              </a:rPr>
              <a:t>security,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 turn aside to compliment </a:t>
            </a:r>
            <a:r>
              <a:rPr dirty="0" sz="1450" spc="-5">
                <a:latin typeface="Times New Roman"/>
                <a:cs typeface="Times New Roman"/>
              </a:rPr>
              <a:t>you on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plainness.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10">
                <a:latin typeface="Times New Roman"/>
                <a:cs typeface="Times New Roman"/>
              </a:rPr>
              <a:t>more than pardon,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 admire, because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faced this—this formidable monarch,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Nathan before David.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uprooted an old kindness,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with an unsparing hand.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leave me very bare.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bond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broken;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Heaven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witness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sought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right,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reward: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no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gentleman;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sneers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side;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perceive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lodged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sympathies,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forbear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taunt.’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‘Otto,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insane?’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Gotthold,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leaping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up.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‘Because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came</a:t>
            </a:r>
            <a:r>
              <a:rPr dirty="0" sz="1450" spc="-5">
                <a:latin typeface="Times New Roman"/>
                <a:cs typeface="Times New Roman"/>
              </a:rPr>
              <a:t> by </a:t>
            </a:r>
            <a:r>
              <a:rPr dirty="0" sz="1450" spc="-10">
                <a:latin typeface="Times New Roman"/>
                <a:cs typeface="Times New Roman"/>
              </a:rPr>
              <a:t>certain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moneys,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because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refuse—’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‘Herr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Hohenstockwitz,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ceased to invite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aid in my affairs,’ said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 ‘I have heard all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desire, and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sufficiently trampled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vanity.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govern,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love—you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mark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honesty;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granted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virtue,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 still forgive.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forgive </a:t>
            </a:r>
            <a:r>
              <a:rPr dirty="0" sz="1450" spc="-5">
                <a:latin typeface="Times New Roman"/>
                <a:cs typeface="Times New Roman"/>
              </a:rPr>
              <a:t>you; </a:t>
            </a:r>
            <a:r>
              <a:rPr dirty="0" sz="1450" spc="-10">
                <a:latin typeface="Times New Roman"/>
                <a:cs typeface="Times New Roman"/>
              </a:rPr>
              <a:t>even in this </a:t>
            </a:r>
            <a:r>
              <a:rPr dirty="0" sz="1450" spc="-5">
                <a:latin typeface="Times New Roman"/>
                <a:cs typeface="Times New Roman"/>
              </a:rPr>
              <a:t>hour of </a:t>
            </a:r>
            <a:r>
              <a:rPr dirty="0" sz="1450" spc="-10">
                <a:latin typeface="Times New Roman"/>
                <a:cs typeface="Times New Roman"/>
              </a:rPr>
              <a:t>passion,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 perceive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faults and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excuses; and 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desire that in future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may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spared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conversation, it is </a:t>
            </a:r>
            <a:r>
              <a:rPr dirty="0" sz="1450" spc="-5">
                <a:latin typeface="Times New Roman"/>
                <a:cs typeface="Times New Roman"/>
              </a:rPr>
              <a:t>not,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from resentment—not resentment—but,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Heaven,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because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man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earth could endure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so rated.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the satisfaction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see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sovereign weep; and that person whom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so often taunted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his happiness reduced to the last pitch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solitude and </a:t>
            </a:r>
            <a:r>
              <a:rPr dirty="0" sz="1450" spc="-25">
                <a:latin typeface="Times New Roman"/>
                <a:cs typeface="Times New Roman"/>
              </a:rPr>
              <a:t>misery. </a:t>
            </a:r>
            <a:r>
              <a:rPr dirty="0" sz="1450" spc="-10">
                <a:latin typeface="Times New Roman"/>
                <a:cs typeface="Times New Roman"/>
              </a:rPr>
              <a:t>No,—I will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 nothing;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claim the last word,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as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Prince; and that last word shall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be—forgiveness.’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And with that Otto was </a:t>
            </a:r>
            <a:r>
              <a:rPr dirty="0" sz="1450" spc="-5">
                <a:latin typeface="Times New Roman"/>
                <a:cs typeface="Times New Roman"/>
              </a:rPr>
              <a:t>gone </a:t>
            </a:r>
            <a:r>
              <a:rPr dirty="0" sz="1450" spc="-10">
                <a:latin typeface="Times New Roman"/>
                <a:cs typeface="Times New Roman"/>
              </a:rPr>
              <a:t>from the apartment, and Doctor Gotthold was left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alone with the most conflicting sentiments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0">
                <a:latin typeface="Times New Roman"/>
                <a:cs typeface="Times New Roman"/>
              </a:rPr>
              <a:t>sorrow, </a:t>
            </a:r>
            <a:r>
              <a:rPr dirty="0" sz="1450" spc="-10">
                <a:latin typeface="Times New Roman"/>
                <a:cs typeface="Times New Roman"/>
              </a:rPr>
              <a:t>remorse, and merriment;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walking to and fro before his table, and asking himself, with hands uplifted,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pair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blame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unhappy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rupture.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Presently,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took from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cupboard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bottle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Rhine wine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goblet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deep Bohemian </a:t>
            </a:r>
            <a:r>
              <a:rPr dirty="0" sz="1450" spc="-25">
                <a:latin typeface="Times New Roman"/>
                <a:cs typeface="Times New Roman"/>
              </a:rPr>
              <a:t>ruby. </a:t>
            </a:r>
            <a:r>
              <a:rPr dirty="0" sz="1450" spc="-10">
                <a:latin typeface="Times New Roman"/>
                <a:cs typeface="Times New Roman"/>
              </a:rPr>
              <a:t>The first glass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warmed and comforted his bosom;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the second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began to look down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these troubles from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sunny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mountain; yet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while, and filled with this false comfort and contemplating life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throughout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golden medium,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owned to himself,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flush,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smile,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half-pleasurable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sigh,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plain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dealing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cousin. ‘He said the truth, </a:t>
            </a:r>
            <a:r>
              <a:rPr dirty="0" sz="1450" spc="-5">
                <a:latin typeface="Times New Roman"/>
                <a:cs typeface="Times New Roman"/>
              </a:rPr>
              <a:t>too,’ </a:t>
            </a:r>
            <a:r>
              <a:rPr dirty="0" sz="1450" spc="-10">
                <a:latin typeface="Times New Roman"/>
                <a:cs typeface="Times New Roman"/>
              </a:rPr>
              <a:t>added the penitent librarian, ‘for in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monkish fashion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adore the Princess.’ And then,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still deepening flush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certain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stealth,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although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gallery,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toasted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latin typeface="Times New Roman"/>
                <a:cs typeface="Times New Roman"/>
              </a:rPr>
              <a:t>Seraphina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the dregs.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661160" marR="302895" indent="-1350645">
              <a:lnSpc>
                <a:spcPct val="132400"/>
              </a:lnSpc>
            </a:pPr>
            <a:r>
              <a:rPr dirty="0" sz="1450" spc="-15" b="1">
                <a:latin typeface="Times New Roman"/>
                <a:cs typeface="Times New Roman"/>
              </a:rPr>
              <a:t>CHAPTER</a:t>
            </a:r>
            <a:r>
              <a:rPr dirty="0" sz="1450" spc="-1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XI—PROVIDENCE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20" b="1">
                <a:latin typeface="Times New Roman"/>
                <a:cs typeface="Times New Roman"/>
              </a:rPr>
              <a:t>VON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ROSEN: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ACT</a:t>
            </a:r>
            <a:r>
              <a:rPr dirty="0" sz="1450" spc="-3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FIRST </a:t>
            </a:r>
            <a:r>
              <a:rPr dirty="0" sz="1450" spc="-3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SHE </a:t>
            </a:r>
            <a:r>
              <a:rPr dirty="0" sz="1450" spc="-15" b="1">
                <a:latin typeface="Times New Roman"/>
                <a:cs typeface="Times New Roman"/>
              </a:rPr>
              <a:t>BEGUILES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BARON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</a:pPr>
            <a:r>
              <a:rPr dirty="0" sz="1450" spc="-10">
                <a:latin typeface="Times New Roman"/>
                <a:cs typeface="Times New Roman"/>
              </a:rPr>
              <a:t>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sufficiently late </a:t>
            </a:r>
            <a:r>
              <a:rPr dirty="0" sz="1450" spc="-20">
                <a:latin typeface="Times New Roman"/>
                <a:cs typeface="Times New Roman"/>
              </a:rPr>
              <a:t>hour,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more exact, at three in the afternoon,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 issued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world. She swept downstairs and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across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garden,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black mantilla thrown over her head, and the long train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black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velvet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ruthlessly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sweeping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dirt.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At the other end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long garden, and back to back with the villa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Countess, stood the </a:t>
            </a:r>
            <a:r>
              <a:rPr dirty="0" sz="1450" spc="-15">
                <a:latin typeface="Times New Roman"/>
                <a:cs typeface="Times New Roman"/>
              </a:rPr>
              <a:t>large </a:t>
            </a:r>
            <a:r>
              <a:rPr dirty="0" sz="1450" spc="-10">
                <a:latin typeface="Times New Roman"/>
                <a:cs typeface="Times New Roman"/>
              </a:rPr>
              <a:t>mansion where the Prime Minister transacted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affairs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pleasures.</a:t>
            </a:r>
            <a:r>
              <a:rPr dirty="0" sz="1450" spc="2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distance,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enough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decency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easy canons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Mittwalden, the Countess swiftly traversed, opened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</a:t>
            </a:r>
            <a:r>
              <a:rPr dirty="0" sz="1450" spc="-5">
                <a:latin typeface="Times New Roman"/>
                <a:cs typeface="Times New Roman"/>
              </a:rPr>
              <a:t>door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key,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mounted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flight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stairs,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entered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unceremoniously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Gondremark’s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study.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large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apartment;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books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walls, papers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table, papers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floor; here and there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picture,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 scant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drapery;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fire glowing and flaming in the blue tiled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hearth; and the daylight streaming through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cupola above. In the midst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 the great Baron Gondremark in his shirt-sleeves, his business for that day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fairly at an end, and the </a:t>
            </a:r>
            <a:r>
              <a:rPr dirty="0" sz="1450" spc="-5">
                <a:latin typeface="Times New Roman"/>
                <a:cs typeface="Times New Roman"/>
              </a:rPr>
              <a:t>hour </a:t>
            </a:r>
            <a:r>
              <a:rPr dirty="0" sz="1450" spc="-10">
                <a:latin typeface="Times New Roman"/>
                <a:cs typeface="Times New Roman"/>
              </a:rPr>
              <a:t>arrived for relaxation. His expression, his very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nature,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seemed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undergone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fundamental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change.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home appeared the very antipode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Gondremark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25">
                <a:latin typeface="Times New Roman"/>
                <a:cs typeface="Times New Roman"/>
              </a:rPr>
              <a:t>duty. </a:t>
            </a:r>
            <a:r>
              <a:rPr dirty="0" sz="1450" spc="-10">
                <a:latin typeface="Times New Roman"/>
                <a:cs typeface="Times New Roman"/>
              </a:rPr>
              <a:t>He had an air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massive jollity that well became him; grossness and geniality sat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features; and along with his manners,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laid aside his sly and sinister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expression.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lolled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sunning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bulk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noble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animal.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84"/>
              </a:spcBef>
            </a:pPr>
            <a:r>
              <a:rPr dirty="0" sz="1450" spc="-10">
                <a:latin typeface="Times New Roman"/>
                <a:cs typeface="Times New Roman"/>
              </a:rPr>
              <a:t>‘He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10">
                <a:latin typeface="Times New Roman"/>
                <a:cs typeface="Times New Roman"/>
              </a:rPr>
              <a:t>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 Countess stepped into the room in silence, threw herself </a:t>
            </a:r>
            <a:r>
              <a:rPr dirty="0" sz="1450" spc="-5">
                <a:latin typeface="Times New Roman"/>
                <a:cs typeface="Times New Roman"/>
              </a:rPr>
              <a:t>on a </a:t>
            </a:r>
            <a:r>
              <a:rPr dirty="0" sz="1450" spc="-20">
                <a:latin typeface="Times New Roman"/>
                <a:cs typeface="Times New Roman"/>
              </a:rPr>
              <a:t>chair,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crossed her legs. In her lace and velvet, with </a:t>
            </a:r>
            <a:r>
              <a:rPr dirty="0" sz="1450" spc="-5">
                <a:latin typeface="Times New Roman"/>
                <a:cs typeface="Times New Roman"/>
              </a:rPr>
              <a:t>a good </a:t>
            </a:r>
            <a:r>
              <a:rPr dirty="0" sz="1450" spc="-10">
                <a:latin typeface="Times New Roman"/>
                <a:cs typeface="Times New Roman"/>
              </a:rPr>
              <a:t>display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smooth black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stocking and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snowy petticoat, and with the refined profile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face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slender plumpness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25">
                <a:latin typeface="Times New Roman"/>
                <a:cs typeface="Times New Roman"/>
              </a:rPr>
              <a:t>body, </a:t>
            </a:r>
            <a:r>
              <a:rPr dirty="0" sz="1450" spc="-10">
                <a:latin typeface="Times New Roman"/>
                <a:cs typeface="Times New Roman"/>
              </a:rPr>
              <a:t>she showed in singular contrast to the </a:t>
            </a:r>
            <a:r>
              <a:rPr dirty="0" sz="1450" spc="-5">
                <a:latin typeface="Times New Roman"/>
                <a:cs typeface="Times New Roman"/>
              </a:rPr>
              <a:t>big,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black,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intellectual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satyr</a:t>
            </a:r>
            <a:r>
              <a:rPr dirty="0" sz="1450" spc="-5">
                <a:latin typeface="Times New Roman"/>
                <a:cs typeface="Times New Roman"/>
              </a:rPr>
              <a:t> by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‘How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often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compromising.’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Gondremark laughed. ‘Speaking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that,’ said he, ‘what in the </a:t>
            </a:r>
            <a:r>
              <a:rPr dirty="0" sz="1450" spc="-20">
                <a:latin typeface="Times New Roman"/>
                <a:cs typeface="Times New Roman"/>
              </a:rPr>
              <a:t>devil’s </a:t>
            </a:r>
            <a:r>
              <a:rPr dirty="0" sz="1450" spc="-10">
                <a:latin typeface="Times New Roman"/>
                <a:cs typeface="Times New Roman"/>
              </a:rPr>
              <a:t>name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about?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home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morning.’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wa</a:t>
            </a:r>
            <a:r>
              <a:rPr dirty="0" sz="1450" spc="-5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v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alms</a:t>
            </a:r>
            <a:r>
              <a:rPr dirty="0" sz="1450" spc="-5">
                <a:latin typeface="Times New Roman"/>
                <a:cs typeface="Times New Roman"/>
              </a:rPr>
              <a:t>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 Baron again laughed loud and </a:t>
            </a:r>
            <a:r>
              <a:rPr dirty="0" sz="1450" spc="-5">
                <a:latin typeface="Times New Roman"/>
                <a:cs typeface="Times New Roman"/>
              </a:rPr>
              <a:t>long, </a:t>
            </a:r>
            <a:r>
              <a:rPr dirty="0" sz="1450" spc="-10">
                <a:latin typeface="Times New Roman"/>
                <a:cs typeface="Times New Roman"/>
              </a:rPr>
              <a:t>for in his shirt-sleeves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very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mirthful creature. ‘It is fortunate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jealous,’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remarked. ‘But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way: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pleasure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liberty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hand.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believe;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762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it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much, </a:t>
            </a:r>
            <a:r>
              <a:rPr dirty="0" sz="1450" spc="-5">
                <a:latin typeface="Times New Roman"/>
                <a:cs typeface="Times New Roman"/>
              </a:rPr>
              <a:t>but I </a:t>
            </a:r>
            <a:r>
              <a:rPr dirty="0" sz="1450" spc="-10">
                <a:latin typeface="Times New Roman"/>
                <a:cs typeface="Times New Roman"/>
              </a:rPr>
              <a:t>believe it.—But now to business. Have </a:t>
            </a:r>
            <a:r>
              <a:rPr dirty="0" sz="1450" spc="-5">
                <a:latin typeface="Times New Roman"/>
                <a:cs typeface="Times New Roman"/>
              </a:rPr>
              <a:t>you not </a:t>
            </a:r>
            <a:r>
              <a:rPr dirty="0" sz="1450" spc="-10">
                <a:latin typeface="Times New Roman"/>
                <a:cs typeface="Times New Roman"/>
              </a:rPr>
              <a:t>read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letter?’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‘N</a:t>
            </a:r>
            <a:r>
              <a:rPr dirty="0" sz="1450" spc="-5">
                <a:latin typeface="Times New Roman"/>
                <a:cs typeface="Times New Roman"/>
              </a:rPr>
              <a:t>o,’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‘m</a:t>
            </a:r>
            <a:r>
              <a:rPr dirty="0" sz="1450" spc="-5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ea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‘Ah, well! then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news indeed!’ cried Gondremark. ‘I was mad to see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 last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and all this morning: for yesterday afternoon </a:t>
            </a:r>
            <a:r>
              <a:rPr dirty="0" sz="1450" spc="-5">
                <a:latin typeface="Times New Roman"/>
                <a:cs typeface="Times New Roman"/>
              </a:rPr>
              <a:t>I brought </a:t>
            </a:r>
            <a:r>
              <a:rPr dirty="0" sz="1450" spc="-10">
                <a:latin typeface="Times New Roman"/>
                <a:cs typeface="Times New Roman"/>
              </a:rPr>
              <a:t>my long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business 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head; the ship has come home;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more dead lift,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shall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cease to fetch and carry for the Princess Ratafia. </a:t>
            </a:r>
            <a:r>
              <a:rPr dirty="0" sz="1450" spc="-45">
                <a:latin typeface="Times New Roman"/>
                <a:cs typeface="Times New Roman"/>
              </a:rPr>
              <a:t>Yes,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’tis </a:t>
            </a:r>
            <a:r>
              <a:rPr dirty="0" sz="1450" spc="-10">
                <a:latin typeface="Times New Roman"/>
                <a:cs typeface="Times New Roman"/>
              </a:rPr>
              <a:t>done.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order all in </a:t>
            </a:r>
            <a:r>
              <a:rPr dirty="0" sz="1450" spc="-20">
                <a:latin typeface="Times New Roman"/>
                <a:cs typeface="Times New Roman"/>
              </a:rPr>
              <a:t>Ratafia’s </a:t>
            </a:r>
            <a:r>
              <a:rPr dirty="0" sz="1450" spc="-10">
                <a:latin typeface="Times New Roman"/>
                <a:cs typeface="Times New Roman"/>
              </a:rPr>
              <a:t>hand;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carry it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my heart. At the </a:t>
            </a:r>
            <a:r>
              <a:rPr dirty="0" sz="1450" spc="-5">
                <a:latin typeface="Times New Roman"/>
                <a:cs typeface="Times New Roman"/>
              </a:rPr>
              <a:t>hour of </a:t>
            </a:r>
            <a:r>
              <a:rPr dirty="0" sz="1450" spc="-10">
                <a:latin typeface="Times New Roman"/>
                <a:cs typeface="Times New Roman"/>
              </a:rPr>
              <a:t>twelve to-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night, Prince Featherhead is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taken in his bed and, like the bambino,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whipped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chariot;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by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next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morning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command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romantic prospect from the donjon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Felsenburg. Farewell, Featherhead!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war goes </a:t>
            </a:r>
            <a:r>
              <a:rPr dirty="0" sz="1450" spc="-5">
                <a:latin typeface="Times New Roman"/>
                <a:cs typeface="Times New Roman"/>
              </a:rPr>
              <a:t>on, </a:t>
            </a:r>
            <a:r>
              <a:rPr dirty="0" sz="1450" spc="-10">
                <a:latin typeface="Times New Roman"/>
                <a:cs typeface="Times New Roman"/>
              </a:rPr>
              <a:t>the girl is in my hand;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long been indispensable,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sole.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long,’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exultingly,</a:t>
            </a:r>
            <a:r>
              <a:rPr dirty="0" sz="1450" spc="-10">
                <a:latin typeface="Times New Roman"/>
                <a:cs typeface="Times New Roman"/>
              </a:rPr>
              <a:t> ‘long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carried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intrigue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shoulders,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Samson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gates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Gaza;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discharge 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burthen.’</a:t>
            </a:r>
            <a:endParaRPr sz="1450">
              <a:latin typeface="Times New Roman"/>
              <a:cs typeface="Times New Roman"/>
            </a:endParaRPr>
          </a:p>
          <a:p>
            <a:pPr marL="12700" marR="1163320">
              <a:lnSpc>
                <a:spcPts val="2300"/>
              </a:lnSpc>
              <a:spcBef>
                <a:spcPts val="105"/>
              </a:spcBef>
            </a:pP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sprung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paler.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true?’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fact,’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asseverated.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trick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played.’</a:t>
            </a:r>
            <a:endParaRPr sz="1450">
              <a:latin typeface="Times New Roman"/>
              <a:cs typeface="Times New Roman"/>
            </a:endParaRPr>
          </a:p>
          <a:p>
            <a:pPr marL="12700" marR="10795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it,’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order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hand?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 it,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Heinrich.’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swea</a:t>
            </a:r>
            <a:r>
              <a:rPr dirty="0" sz="1450" spc="-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‘O, what </a:t>
            </a:r>
            <a:r>
              <a:rPr dirty="0" sz="1450" spc="-5">
                <a:latin typeface="Times New Roman"/>
                <a:cs typeface="Times New Roman"/>
              </a:rPr>
              <a:t>do you </a:t>
            </a:r>
            <a:r>
              <a:rPr dirty="0" sz="1450" spc="-10">
                <a:latin typeface="Times New Roman"/>
                <a:cs typeface="Times New Roman"/>
              </a:rPr>
              <a:t>care for oaths—or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either? What would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swear </a:t>
            </a:r>
            <a:r>
              <a:rPr dirty="0" sz="1450" spc="-5">
                <a:latin typeface="Times New Roman"/>
                <a:cs typeface="Times New Roman"/>
              </a:rPr>
              <a:t>by? </a:t>
            </a:r>
            <a:r>
              <a:rPr dirty="0" sz="1450" spc="-20">
                <a:latin typeface="Times New Roman"/>
                <a:cs typeface="Times New Roman"/>
              </a:rPr>
              <a:t>Wine,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women, and song? It is </a:t>
            </a:r>
            <a:r>
              <a:rPr dirty="0" sz="1450" spc="-5">
                <a:latin typeface="Times New Roman"/>
                <a:cs typeface="Times New Roman"/>
              </a:rPr>
              <a:t>not binding,’ </a:t>
            </a:r>
            <a:r>
              <a:rPr dirty="0" sz="1450" spc="-10">
                <a:latin typeface="Times New Roman"/>
                <a:cs typeface="Times New Roman"/>
              </a:rPr>
              <a:t>she said. She had come quite close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 and laid her hand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his arm. ‘As for the order—no, Heinrich, never!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ere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secret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purpose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ts val="1670"/>
              </a:lnSpc>
            </a:pPr>
            <a:r>
              <a:rPr dirty="0" sz="1450" spc="-10">
                <a:latin typeface="Times New Roman"/>
                <a:cs typeface="Times New Roman"/>
              </a:rPr>
              <a:t>—what,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guess—but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‘S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al</a:t>
            </a:r>
            <a:r>
              <a:rPr dirty="0" sz="1450" spc="-5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10">
                <a:latin typeface="Times New Roman"/>
                <a:cs typeface="Times New Roman"/>
              </a:rPr>
              <a:t>how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-10">
                <a:latin typeface="Times New Roman"/>
                <a:cs typeface="Times New Roman"/>
              </a:rPr>
              <a:t>?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k</a:t>
            </a: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answered.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-5">
                <a:latin typeface="Times New Roman"/>
                <a:cs typeface="Times New Roman"/>
              </a:rPr>
              <a:t> thing.’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‘Incorrigible Sadducee!’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cried. </a:t>
            </a:r>
            <a:r>
              <a:rPr dirty="0" sz="1450" spc="-30">
                <a:latin typeface="Times New Roman"/>
                <a:cs typeface="Times New Roman"/>
              </a:rPr>
              <a:t>‘Well,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convert </a:t>
            </a:r>
            <a:r>
              <a:rPr dirty="0" sz="1450" spc="-5">
                <a:latin typeface="Times New Roman"/>
                <a:cs typeface="Times New Roman"/>
              </a:rPr>
              <a:t>you; you </a:t>
            </a:r>
            <a:r>
              <a:rPr dirty="0" sz="1450" spc="-10">
                <a:latin typeface="Times New Roman"/>
                <a:cs typeface="Times New Roman"/>
              </a:rPr>
              <a:t>shall see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order.’ </a:t>
            </a:r>
            <a:r>
              <a:rPr dirty="0" sz="1450" spc="-10">
                <a:latin typeface="Times New Roman"/>
                <a:cs typeface="Times New Roman"/>
              </a:rPr>
              <a:t>He moved 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chair where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thrown his coat, and then drawing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holding</a:t>
            </a:r>
            <a:r>
              <a:rPr dirty="0" sz="1450" spc="-5">
                <a:latin typeface="Times New Roman"/>
                <a:cs typeface="Times New Roman"/>
              </a:rPr>
              <a:t> out a </a:t>
            </a:r>
            <a:r>
              <a:rPr dirty="0" sz="1450" spc="-20">
                <a:latin typeface="Times New Roman"/>
                <a:cs typeface="Times New Roman"/>
              </a:rPr>
              <a:t>paper,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‘Read,’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greedily,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flashed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perused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‘Hey!’ cried the Baron, ‘there falls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0">
                <a:latin typeface="Times New Roman"/>
                <a:cs typeface="Times New Roman"/>
              </a:rPr>
              <a:t>dynasty, </a:t>
            </a:r>
            <a:r>
              <a:rPr dirty="0" sz="1450" spc="-10">
                <a:latin typeface="Times New Roman"/>
                <a:cs typeface="Times New Roman"/>
              </a:rPr>
              <a:t>and it was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that felled it;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inherit!’ 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seemed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swell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stature;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next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moment,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laugh,</a:t>
            </a:r>
            <a:r>
              <a:rPr dirty="0" sz="1450" spc="-5">
                <a:latin typeface="Times New Roman"/>
                <a:cs typeface="Times New Roman"/>
              </a:rPr>
              <a:t> he put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forward.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dagger,’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But she whisked the paper suddenly behind her back and faced him, lowering.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‘No, </a:t>
            </a:r>
            <a:r>
              <a:rPr dirty="0" sz="1450" spc="-5">
                <a:latin typeface="Times New Roman"/>
                <a:cs typeface="Times New Roman"/>
              </a:rPr>
              <a:t>no,’ </a:t>
            </a:r>
            <a:r>
              <a:rPr dirty="0" sz="1450" spc="-10">
                <a:latin typeface="Times New Roman"/>
                <a:cs typeface="Times New Roman"/>
              </a:rPr>
              <a:t>she said.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first </a:t>
            </a:r>
            <a:r>
              <a:rPr dirty="0" sz="1450" spc="-5">
                <a:latin typeface="Times New Roman"/>
                <a:cs typeface="Times New Roman"/>
              </a:rPr>
              <a:t>a point </a:t>
            </a:r>
            <a:r>
              <a:rPr dirty="0" sz="1450" spc="-10">
                <a:latin typeface="Times New Roman"/>
                <a:cs typeface="Times New Roman"/>
              </a:rPr>
              <a:t>to settle. Do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suppose 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blind? She could never have given that paper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man, and that man 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lover.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stand—her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lover,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accomplice,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master—O,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270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believe it, for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know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25">
                <a:latin typeface="Times New Roman"/>
                <a:cs typeface="Times New Roman"/>
              </a:rPr>
              <a:t>power. </a:t>
            </a:r>
            <a:r>
              <a:rPr dirty="0" sz="1450" spc="-10">
                <a:latin typeface="Times New Roman"/>
                <a:cs typeface="Times New Roman"/>
              </a:rPr>
              <a:t>But what am I?’ she cried; ‘I, whom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deceive!’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‘Jealousy!’ cried Gondremark. ‘Anna,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would never have believed it! But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declare to </a:t>
            </a:r>
            <a:r>
              <a:rPr dirty="0" sz="1450" spc="-5">
                <a:latin typeface="Times New Roman"/>
                <a:cs typeface="Times New Roman"/>
              </a:rPr>
              <a:t>you by </a:t>
            </a:r>
            <a:r>
              <a:rPr dirty="0" sz="1450" spc="-10">
                <a:latin typeface="Times New Roman"/>
                <a:cs typeface="Times New Roman"/>
              </a:rPr>
              <a:t>all </a:t>
            </a:r>
            <a:r>
              <a:rPr dirty="0" sz="1450" spc="-25">
                <a:latin typeface="Times New Roman"/>
                <a:cs typeface="Times New Roman"/>
              </a:rPr>
              <a:t>that’s </a:t>
            </a:r>
            <a:r>
              <a:rPr dirty="0" sz="1450" spc="-10">
                <a:latin typeface="Times New Roman"/>
                <a:cs typeface="Times New Roman"/>
              </a:rPr>
              <a:t>credible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20">
                <a:latin typeface="Times New Roman"/>
                <a:cs typeface="Times New Roman"/>
              </a:rPr>
              <a:t>lover.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might be,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suppose; </a:t>
            </a:r>
            <a:r>
              <a:rPr dirty="0" sz="1450" spc="-5">
                <a:latin typeface="Times New Roman"/>
                <a:cs typeface="Times New Roman"/>
              </a:rPr>
              <a:t>but I </a:t>
            </a:r>
            <a:r>
              <a:rPr dirty="0" sz="1450" spc="-10">
                <a:latin typeface="Times New Roman"/>
                <a:cs typeface="Times New Roman"/>
              </a:rPr>
              <a:t>never yet durst risk the declaration. The chit is so unreal;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mincing doll; she will and she will </a:t>
            </a:r>
            <a:r>
              <a:rPr dirty="0" sz="1450" spc="-5">
                <a:latin typeface="Times New Roman"/>
                <a:cs typeface="Times New Roman"/>
              </a:rPr>
              <a:t>not; </a:t>
            </a:r>
            <a:r>
              <a:rPr dirty="0" sz="1450" spc="-10">
                <a:latin typeface="Times New Roman"/>
                <a:cs typeface="Times New Roman"/>
              </a:rPr>
              <a:t>there is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counting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20">
                <a:latin typeface="Times New Roman"/>
                <a:cs typeface="Times New Roman"/>
              </a:rPr>
              <a:t>her,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God!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hitherto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had my own way without, and keep the lover in reserve.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0">
                <a:latin typeface="Times New Roman"/>
                <a:cs typeface="Times New Roman"/>
              </a:rPr>
              <a:t>say, </a:t>
            </a:r>
            <a:r>
              <a:rPr dirty="0" sz="1450" spc="-10">
                <a:latin typeface="Times New Roman"/>
                <a:cs typeface="Times New Roman"/>
              </a:rPr>
              <a:t>Anna,’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added with </a:t>
            </a:r>
            <a:r>
              <a:rPr dirty="0" sz="1450" spc="-20">
                <a:latin typeface="Times New Roman"/>
                <a:cs typeface="Times New Roman"/>
              </a:rPr>
              <a:t>severity, </a:t>
            </a:r>
            <a:r>
              <a:rPr dirty="0" sz="1450" spc="-10">
                <a:latin typeface="Times New Roman"/>
                <a:cs typeface="Times New Roman"/>
              </a:rPr>
              <a:t>‘you must break yourself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new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fit, my girl; there must </a:t>
            </a:r>
            <a:r>
              <a:rPr dirty="0" sz="1450" spc="-5">
                <a:latin typeface="Times New Roman"/>
                <a:cs typeface="Times New Roman"/>
              </a:rPr>
              <a:t>be no </a:t>
            </a:r>
            <a:r>
              <a:rPr dirty="0" sz="1450" spc="-10">
                <a:latin typeface="Times New Roman"/>
                <a:cs typeface="Times New Roman"/>
              </a:rPr>
              <a:t>combustion.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keep the creature under the belief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adore her; and if she caught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breath </a:t>
            </a:r>
            <a:r>
              <a:rPr dirty="0" sz="1450" spc="-5">
                <a:latin typeface="Times New Roman"/>
                <a:cs typeface="Times New Roman"/>
              </a:rPr>
              <a:t>of you </a:t>
            </a:r>
            <a:r>
              <a:rPr dirty="0" sz="1450" spc="-10">
                <a:latin typeface="Times New Roman"/>
                <a:cs typeface="Times New Roman"/>
              </a:rPr>
              <a:t>and me, she is such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fool,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prude,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dog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manger,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capable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spoiling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‘All very fine,’ returned the </a:t>
            </a:r>
            <a:r>
              <a:rPr dirty="0" sz="1450" spc="-25">
                <a:latin typeface="Times New Roman"/>
                <a:cs typeface="Times New Roman"/>
              </a:rPr>
              <a:t>lady. </a:t>
            </a:r>
            <a:r>
              <a:rPr dirty="0" sz="1450" spc="-20">
                <a:latin typeface="Times New Roman"/>
                <a:cs typeface="Times New Roman"/>
              </a:rPr>
              <a:t>‘With </a:t>
            </a:r>
            <a:r>
              <a:rPr dirty="0" sz="1450" spc="-10">
                <a:latin typeface="Times New Roman"/>
                <a:cs typeface="Times New Roman"/>
              </a:rPr>
              <a:t>whom </a:t>
            </a:r>
            <a:r>
              <a:rPr dirty="0" sz="1450" spc="-5">
                <a:latin typeface="Times New Roman"/>
                <a:cs typeface="Times New Roman"/>
              </a:rPr>
              <a:t>do you </a:t>
            </a:r>
            <a:r>
              <a:rPr dirty="0" sz="1450" spc="-10">
                <a:latin typeface="Times New Roman"/>
                <a:cs typeface="Times New Roman"/>
              </a:rPr>
              <a:t>pass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days?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believe,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words</a:t>
            </a:r>
            <a:r>
              <a:rPr dirty="0" sz="1450" spc="-5">
                <a:latin typeface="Times New Roman"/>
                <a:cs typeface="Times New Roman"/>
              </a:rPr>
              <a:t> or your </a:t>
            </a:r>
            <a:r>
              <a:rPr dirty="0" sz="1450" spc="-10">
                <a:latin typeface="Times New Roman"/>
                <a:cs typeface="Times New Roman"/>
              </a:rPr>
              <a:t>actions?’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‘Anna, the devil take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blind?’ cried Gondremark.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know me.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likely to care for such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preciosa? </a:t>
            </a:r>
            <a:r>
              <a:rPr dirty="0" sz="1450" spc="-20">
                <a:latin typeface="Times New Roman"/>
                <a:cs typeface="Times New Roman"/>
              </a:rPr>
              <a:t>’Tis </a:t>
            </a:r>
            <a:r>
              <a:rPr dirty="0" sz="1450" spc="-10">
                <a:latin typeface="Times New Roman"/>
                <a:cs typeface="Times New Roman"/>
              </a:rPr>
              <a:t>hard that we should have been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together for so </a:t>
            </a:r>
            <a:r>
              <a:rPr dirty="0" sz="1450" spc="-5">
                <a:latin typeface="Times New Roman"/>
                <a:cs typeface="Times New Roman"/>
              </a:rPr>
              <a:t>long,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should still take me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5">
                <a:latin typeface="Times New Roman"/>
                <a:cs typeface="Times New Roman"/>
              </a:rPr>
              <a:t>troubadour. </a:t>
            </a:r>
            <a:r>
              <a:rPr dirty="0" sz="1450" spc="-10">
                <a:latin typeface="Times New Roman"/>
                <a:cs typeface="Times New Roman"/>
              </a:rPr>
              <a:t>But if there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thing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despise and deprecate, it is all such figures in Berlin wool.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 me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human woman—like myself.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my mate;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were made 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me;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amuse me like the </a:t>
            </a:r>
            <a:r>
              <a:rPr dirty="0" sz="1450" spc="-25">
                <a:latin typeface="Times New Roman"/>
                <a:cs typeface="Times New Roman"/>
              </a:rPr>
              <a:t>play. </a:t>
            </a:r>
            <a:r>
              <a:rPr dirty="0" sz="1450" spc="-10">
                <a:latin typeface="Times New Roman"/>
                <a:cs typeface="Times New Roman"/>
              </a:rPr>
              <a:t>And what have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to gain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should pretend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you?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use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me?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Why,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none.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clear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 </a:t>
            </a:r>
            <a:r>
              <a:rPr dirty="0" sz="1450" spc="-20">
                <a:latin typeface="Times New Roman"/>
                <a:cs typeface="Times New Roman"/>
              </a:rPr>
              <a:t>noonday.’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10">
                <a:latin typeface="Times New Roman"/>
                <a:cs typeface="Times New Roman"/>
              </a:rPr>
              <a:t>‘Do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Heinrich?’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languishing.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truly?’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 tell </a:t>
            </a:r>
            <a:r>
              <a:rPr dirty="0" sz="1450" spc="-5">
                <a:latin typeface="Times New Roman"/>
                <a:cs typeface="Times New Roman"/>
              </a:rPr>
              <a:t>you,’ he </a:t>
            </a:r>
            <a:r>
              <a:rPr dirty="0" sz="1450" spc="-10">
                <a:latin typeface="Times New Roman"/>
                <a:cs typeface="Times New Roman"/>
              </a:rPr>
              <a:t>cried, ‘I love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next after myself.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all abroad 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 lost</a:t>
            </a:r>
            <a:r>
              <a:rPr dirty="0" sz="1450" spc="-5">
                <a:latin typeface="Times New Roman"/>
                <a:cs typeface="Times New Roman"/>
              </a:rPr>
              <a:t> you.’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5"/>
              </a:spcBef>
            </a:pPr>
            <a:r>
              <a:rPr dirty="0" sz="1450" spc="-30">
                <a:latin typeface="Times New Roman"/>
                <a:cs typeface="Times New Roman"/>
              </a:rPr>
              <a:t>‘Well, </a:t>
            </a:r>
            <a:r>
              <a:rPr dirty="0" sz="1450" spc="-10">
                <a:latin typeface="Times New Roman"/>
                <a:cs typeface="Times New Roman"/>
              </a:rPr>
              <a:t>then,’ said she, folding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the paper and putting it calmly in her pocket,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 will believe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join the plot. Count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me. At midnight, did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say?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Gordon,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charged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Excellent;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stick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 nothing—’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Gondremark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watched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suspiciously.</a:t>
            </a:r>
            <a:r>
              <a:rPr dirty="0" sz="1450" spc="-10">
                <a:latin typeface="Times New Roman"/>
                <a:cs typeface="Times New Roman"/>
              </a:rPr>
              <a:t> ‘Why</a:t>
            </a:r>
            <a:r>
              <a:rPr dirty="0" sz="1450" spc="-5">
                <a:latin typeface="Times New Roman"/>
                <a:cs typeface="Times New Roman"/>
              </a:rPr>
              <a:t> 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paper?’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demanded. ‘Give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‘No,’ she returned; ‘I mean to keep it. It is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who must prepare the stroke;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 manage it without me; and to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10">
                <a:latin typeface="Times New Roman"/>
                <a:cs typeface="Times New Roman"/>
              </a:rPr>
              <a:t>my best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 possess the </a:t>
            </a:r>
            <a:r>
              <a:rPr dirty="0" sz="1450" spc="-20">
                <a:latin typeface="Times New Roman"/>
                <a:cs typeface="Times New Roman"/>
              </a:rPr>
              <a:t>paper.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 shall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find Gordon? In his rooms?’ She spoke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rather feverish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self-possession.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‘Anna,’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 </a:t>
            </a:r>
            <a:r>
              <a:rPr dirty="0" sz="1450" spc="-20">
                <a:latin typeface="Times New Roman"/>
                <a:cs typeface="Times New Roman"/>
              </a:rPr>
              <a:t>sternly, </a:t>
            </a:r>
            <a:r>
              <a:rPr dirty="0" sz="1450" spc="-10">
                <a:latin typeface="Times New Roman"/>
                <a:cs typeface="Times New Roman"/>
              </a:rPr>
              <a:t>the black, bilious countenance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palace rôle taking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place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more open favour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hours at home, ‘I ask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for that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paper.</a:t>
            </a:r>
            <a:r>
              <a:rPr dirty="0" sz="1450" spc="-10">
                <a:latin typeface="Times New Roman"/>
                <a:cs typeface="Times New Roman"/>
              </a:rPr>
              <a:t> Once,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twice,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thrice.’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‘Heinrich,’ she returned, looking him in the face, ‘take care.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put up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 no</a:t>
            </a:r>
            <a:r>
              <a:rPr dirty="0" sz="1450" spc="-10">
                <a:latin typeface="Times New Roman"/>
                <a:cs typeface="Times New Roman"/>
              </a:rPr>
              <a:t> dictation.’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dangerous;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silence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lasted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measurable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interval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time. Then she made haste to have the first word; and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laugh that rang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clear and honest, ‘Do </a:t>
            </a:r>
            <a:r>
              <a:rPr dirty="0" sz="1450" spc="-5">
                <a:latin typeface="Times New Roman"/>
                <a:cs typeface="Times New Roman"/>
              </a:rPr>
              <a:t>not be a </a:t>
            </a:r>
            <a:r>
              <a:rPr dirty="0" sz="1450" spc="-10">
                <a:latin typeface="Times New Roman"/>
                <a:cs typeface="Times New Roman"/>
              </a:rPr>
              <a:t>child,’ she said. ‘I wonder at </a:t>
            </a:r>
            <a:r>
              <a:rPr dirty="0" sz="1450" spc="-5">
                <a:latin typeface="Times New Roman"/>
                <a:cs typeface="Times New Roman"/>
              </a:rPr>
              <a:t>you.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assurances are true,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can have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reason to mistrust me, </a:t>
            </a:r>
            <a:r>
              <a:rPr dirty="0" sz="1450" spc="-5">
                <a:latin typeface="Times New Roman"/>
                <a:cs typeface="Times New Roman"/>
              </a:rPr>
              <a:t>nor I </a:t>
            </a:r>
            <a:r>
              <a:rPr dirty="0" sz="1450" spc="-10">
                <a:latin typeface="Times New Roman"/>
                <a:cs typeface="Times New Roman"/>
              </a:rPr>
              <a:t>to play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false. The difficulty is to get the Prince </a:t>
            </a:r>
            <a:r>
              <a:rPr dirty="0" sz="1450" spc="-5">
                <a:latin typeface="Times New Roman"/>
                <a:cs typeface="Times New Roman"/>
              </a:rPr>
              <a:t>out of </a:t>
            </a:r>
            <a:r>
              <a:rPr dirty="0" sz="1450" spc="-10">
                <a:latin typeface="Times New Roman"/>
                <a:cs typeface="Times New Roman"/>
              </a:rPr>
              <a:t>the palace without scandal.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valets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devoted;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chamberlain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slave;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‘They must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overpowered,’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following her to the new </a:t>
            </a:r>
            <a:r>
              <a:rPr dirty="0" sz="1450" spc="-5">
                <a:latin typeface="Times New Roman"/>
                <a:cs typeface="Times New Roman"/>
              </a:rPr>
              <a:t>ground, </a:t>
            </a:r>
            <a:r>
              <a:rPr dirty="0" sz="1450" spc="-10">
                <a:latin typeface="Times New Roman"/>
                <a:cs typeface="Times New Roman"/>
              </a:rPr>
              <a:t>‘and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disappear along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‘And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whole scheme along with them!’ she cried. ‘He does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take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servants when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goes a-hunting: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child could read the truth. No, </a:t>
            </a:r>
            <a:r>
              <a:rPr dirty="0" sz="1450" spc="-5">
                <a:latin typeface="Times New Roman"/>
                <a:cs typeface="Times New Roman"/>
              </a:rPr>
              <a:t>no; </a:t>
            </a:r>
            <a:r>
              <a:rPr dirty="0" sz="1450" spc="-10">
                <a:latin typeface="Times New Roman"/>
                <a:cs typeface="Times New Roman"/>
              </a:rPr>
              <a:t>the plan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 idiotic; it must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20">
                <a:latin typeface="Times New Roman"/>
                <a:cs typeface="Times New Roman"/>
              </a:rPr>
              <a:t>Ratafia’s. </a:t>
            </a:r>
            <a:r>
              <a:rPr dirty="0" sz="1450" spc="-10">
                <a:latin typeface="Times New Roman"/>
                <a:cs typeface="Times New Roman"/>
              </a:rPr>
              <a:t>But hear me.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 the Prince worships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know,’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‘Poor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Featherhead,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cross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destiny!’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35">
                <a:latin typeface="Times New Roman"/>
                <a:cs typeface="Times New Roman"/>
              </a:rPr>
              <a:t>‘Well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now,’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continued,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‘what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bring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 quiet corner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Park—the Flying </a:t>
            </a:r>
            <a:r>
              <a:rPr dirty="0" sz="1450" spc="-20">
                <a:latin typeface="Times New Roman"/>
                <a:cs typeface="Times New Roman"/>
              </a:rPr>
              <a:t>Mercury, </a:t>
            </a:r>
            <a:r>
              <a:rPr dirty="0" sz="1450" spc="-10">
                <a:latin typeface="Times New Roman"/>
                <a:cs typeface="Times New Roman"/>
              </a:rPr>
              <a:t>for instance? Gordon can 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posted in the thicket; the carriage wait behind the temple;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 spc="-30">
                <a:latin typeface="Times New Roman"/>
                <a:cs typeface="Times New Roman"/>
              </a:rPr>
              <a:t>cry,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scuffle,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 spc="-10">
                <a:latin typeface="Times New Roman"/>
                <a:cs typeface="Times New Roman"/>
              </a:rPr>
              <a:t>footfall; </a:t>
            </a:r>
            <a:r>
              <a:rPr dirty="0" sz="1450" spc="-25">
                <a:latin typeface="Times New Roman"/>
                <a:cs typeface="Times New Roman"/>
              </a:rPr>
              <a:t>simply,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Prince vanishes!—What </a:t>
            </a:r>
            <a:r>
              <a:rPr dirty="0" sz="1450" spc="-5">
                <a:latin typeface="Times New Roman"/>
                <a:cs typeface="Times New Roman"/>
              </a:rPr>
              <a:t>do you </a:t>
            </a:r>
            <a:r>
              <a:rPr dirty="0" sz="1450" spc="-10">
                <a:latin typeface="Times New Roman"/>
                <a:cs typeface="Times New Roman"/>
              </a:rPr>
              <a:t>say? Am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 able ally? Are my beaux yuex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service? Ah, Heinrich, </a:t>
            </a:r>
            <a:r>
              <a:rPr dirty="0" sz="1450" spc="-5">
                <a:latin typeface="Times New Roman"/>
                <a:cs typeface="Times New Roman"/>
              </a:rPr>
              <a:t>do not </a:t>
            </a:r>
            <a:r>
              <a:rPr dirty="0" sz="1450" spc="-10">
                <a:latin typeface="Times New Roman"/>
                <a:cs typeface="Times New Roman"/>
              </a:rPr>
              <a:t>lose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Anna!—she has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power!’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He struck with his open hand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0">
                <a:latin typeface="Times New Roman"/>
                <a:cs typeface="Times New Roman"/>
              </a:rPr>
              <a:t>chimney. </a:t>
            </a:r>
            <a:r>
              <a:rPr dirty="0" sz="1450" spc="-15">
                <a:latin typeface="Times New Roman"/>
                <a:cs typeface="Times New Roman"/>
              </a:rPr>
              <a:t>‘Witch!’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‘there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match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devilry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Europe.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Service!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runs</a:t>
            </a:r>
            <a:r>
              <a:rPr dirty="0" sz="1450" spc="-5">
                <a:latin typeface="Times New Roman"/>
                <a:cs typeface="Times New Roman"/>
              </a:rPr>
              <a:t> 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wheels.’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‘Kiss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Featherhead,’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25">
                <a:latin typeface="Times New Roman"/>
                <a:cs typeface="Times New Roman"/>
              </a:rPr>
              <a:t>‘Stay, stay,’ </a:t>
            </a:r>
            <a:r>
              <a:rPr dirty="0" sz="1450" spc="-10">
                <a:latin typeface="Times New Roman"/>
                <a:cs typeface="Times New Roman"/>
              </a:rPr>
              <a:t>said the Baron; </a:t>
            </a:r>
            <a:r>
              <a:rPr dirty="0" sz="1450" spc="-5">
                <a:latin typeface="Times New Roman"/>
                <a:cs typeface="Times New Roman"/>
              </a:rPr>
              <a:t>‘not </a:t>
            </a:r>
            <a:r>
              <a:rPr dirty="0" sz="1450" spc="-10">
                <a:latin typeface="Times New Roman"/>
                <a:cs typeface="Times New Roman"/>
              </a:rPr>
              <a:t>so fast.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wish,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my soul,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could trust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you;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are,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in,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whimsical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devil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not.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Hang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Anna, </a:t>
            </a:r>
            <a:r>
              <a:rPr dirty="0" sz="1450" spc="-5">
                <a:latin typeface="Times New Roman"/>
                <a:cs typeface="Times New Roman"/>
              </a:rPr>
              <a:t>no; </a:t>
            </a:r>
            <a:r>
              <a:rPr dirty="0" sz="1450" spc="-30">
                <a:latin typeface="Times New Roman"/>
                <a:cs typeface="Times New Roman"/>
              </a:rPr>
              <a:t>it’s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possible!’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160">
                <a:latin typeface="Times New Roman"/>
                <a:cs typeface="Times New Roman"/>
              </a:rPr>
              <a:t>Y</a:t>
            </a:r>
            <a:r>
              <a:rPr dirty="0" sz="1450" spc="-5">
                <a:latin typeface="Times New Roman"/>
                <a:cs typeface="Times New Roman"/>
              </a:rPr>
              <a:t>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doubt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Hei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ric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0">
                <a:latin typeface="Times New Roman"/>
                <a:cs typeface="Times New Roman"/>
              </a:rPr>
              <a:t>?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‘Doubt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the word,’ said he. ‘I know </a:t>
            </a:r>
            <a:r>
              <a:rPr dirty="0" sz="1450" spc="-5">
                <a:latin typeface="Times New Roman"/>
                <a:cs typeface="Times New Roman"/>
              </a:rPr>
              <a:t>you. </a:t>
            </a:r>
            <a:r>
              <a:rPr dirty="0" sz="1450" spc="-10">
                <a:latin typeface="Times New Roman"/>
                <a:cs typeface="Times New Roman"/>
              </a:rPr>
              <a:t>Once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were clear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me 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paper in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pocket, who knows what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10">
                <a:latin typeface="Times New Roman"/>
                <a:cs typeface="Times New Roman"/>
              </a:rPr>
              <a:t>with it?—not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at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least—nor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see,’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shaking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paternally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vicious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20">
                <a:latin typeface="Times New Roman"/>
                <a:cs typeface="Times New Roman"/>
              </a:rPr>
              <a:t>monkey.’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swear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you,’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salvation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 . . ‘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curiosity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swearing,’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630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think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religion?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suppose me destitute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0">
                <a:latin typeface="Times New Roman"/>
                <a:cs typeface="Times New Roman"/>
              </a:rPr>
              <a:t>honour. </a:t>
            </a:r>
            <a:r>
              <a:rPr dirty="0" sz="1450" spc="-30">
                <a:latin typeface="Times New Roman"/>
                <a:cs typeface="Times New Roman"/>
              </a:rPr>
              <a:t>Well,’ 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said, ‘see here: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5">
                <a:latin typeface="Times New Roman"/>
                <a:cs typeface="Times New Roman"/>
              </a:rPr>
              <a:t>argue, </a:t>
            </a:r>
            <a:r>
              <a:rPr dirty="0" sz="1450" spc="-5">
                <a:latin typeface="Times New Roman"/>
                <a:cs typeface="Times New Roman"/>
              </a:rPr>
              <a:t>but I </a:t>
            </a:r>
            <a:r>
              <a:rPr dirty="0" sz="1450" spc="-10">
                <a:latin typeface="Times New Roman"/>
                <a:cs typeface="Times New Roman"/>
              </a:rPr>
              <a:t>tell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once for all: leave me 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order, </a:t>
            </a:r>
            <a:r>
              <a:rPr dirty="0" sz="1450" spc="-10">
                <a:latin typeface="Times New Roman"/>
                <a:cs typeface="Times New Roman"/>
              </a:rPr>
              <a:t>and the Prince shall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arrested—take it from me, and, as certain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upset the coach. </a:t>
            </a:r>
            <a:r>
              <a:rPr dirty="0" sz="1450" spc="-20">
                <a:latin typeface="Times New Roman"/>
                <a:cs typeface="Times New Roman"/>
              </a:rPr>
              <a:t>Trust </a:t>
            </a:r>
            <a:r>
              <a:rPr dirty="0" sz="1450" spc="-10">
                <a:latin typeface="Times New Roman"/>
                <a:cs typeface="Times New Roman"/>
              </a:rPr>
              <a:t>me,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fear me: take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choice.’ And 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offered</a:t>
            </a:r>
            <a:r>
              <a:rPr dirty="0" sz="1450" spc="-10">
                <a:latin typeface="Times New Roman"/>
                <a:cs typeface="Times New Roman"/>
              </a:rPr>
              <a:t> 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paper.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Baron,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contention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mind,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stood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irresolute,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weighing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two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35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dangers. Once his hand advanced, then dropped. </a:t>
            </a:r>
            <a:r>
              <a:rPr dirty="0" sz="1450" spc="-25">
                <a:latin typeface="Times New Roman"/>
                <a:cs typeface="Times New Roman"/>
              </a:rPr>
              <a:t>‘Well,’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‘since trust 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. . 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‘No more,’ she interrupted, ‘Do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spoil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attitude. And now since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behaved like </a:t>
            </a:r>
            <a:r>
              <a:rPr dirty="0" sz="1450" spc="-5">
                <a:latin typeface="Times New Roman"/>
                <a:cs typeface="Times New Roman"/>
              </a:rPr>
              <a:t>a good </a:t>
            </a:r>
            <a:r>
              <a:rPr dirty="0" sz="1450" spc="-10">
                <a:latin typeface="Times New Roman"/>
                <a:cs typeface="Times New Roman"/>
              </a:rPr>
              <a:t>sort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fellow in the dark,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condescend to tell 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why.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arrange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Gordon;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Gordon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obey me? And how can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foresee the hours? It may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midnight; </a:t>
            </a:r>
            <a:r>
              <a:rPr dirty="0" sz="1450" spc="-40">
                <a:latin typeface="Times New Roman"/>
                <a:cs typeface="Times New Roman"/>
              </a:rPr>
              <a:t>ay, </a:t>
            </a:r>
            <a:r>
              <a:rPr dirty="0" sz="1450" spc="-10">
                <a:latin typeface="Times New Roman"/>
                <a:cs typeface="Times New Roman"/>
              </a:rPr>
              <a:t>and it may 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nightfall; </a:t>
            </a:r>
            <a:r>
              <a:rPr dirty="0" sz="1450" spc="-25">
                <a:latin typeface="Times New Roman"/>
                <a:cs typeface="Times New Roman"/>
              </a:rPr>
              <a:t>all’s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chance; and to act,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free and hold the strings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adventure. And </a:t>
            </a:r>
            <a:r>
              <a:rPr dirty="0" sz="1450" spc="-25">
                <a:latin typeface="Times New Roman"/>
                <a:cs typeface="Times New Roman"/>
              </a:rPr>
              <a:t>now,’ </a:t>
            </a:r>
            <a:r>
              <a:rPr dirty="0" sz="1450" spc="-10">
                <a:latin typeface="Times New Roman"/>
                <a:cs typeface="Times New Roman"/>
              </a:rPr>
              <a:t>she cried, </a:t>
            </a:r>
            <a:r>
              <a:rPr dirty="0" sz="1450" spc="-5">
                <a:latin typeface="Times New Roman"/>
                <a:cs typeface="Times New Roman"/>
              </a:rPr>
              <a:t>‘your </a:t>
            </a:r>
            <a:r>
              <a:rPr dirty="0" sz="1450" spc="-25">
                <a:latin typeface="Times New Roman"/>
                <a:cs typeface="Times New Roman"/>
              </a:rPr>
              <a:t>Vivien </a:t>
            </a:r>
            <a:r>
              <a:rPr dirty="0" sz="1450" spc="-10">
                <a:latin typeface="Times New Roman"/>
                <a:cs typeface="Times New Roman"/>
              </a:rPr>
              <a:t>goes. Dub me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knight!’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held</a:t>
            </a:r>
            <a:r>
              <a:rPr dirty="0" sz="1450" spc="-5">
                <a:latin typeface="Times New Roman"/>
                <a:cs typeface="Times New Roman"/>
              </a:rPr>
              <a:t> out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arms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smiled</a:t>
            </a:r>
            <a:r>
              <a:rPr dirty="0" sz="1450" spc="-5">
                <a:latin typeface="Times New Roman"/>
                <a:cs typeface="Times New Roman"/>
              </a:rPr>
              <a:t> upon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radiant.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65"/>
              </a:spcBef>
            </a:pPr>
            <a:r>
              <a:rPr dirty="0" sz="1450" spc="-25">
                <a:latin typeface="Times New Roman"/>
                <a:cs typeface="Times New Roman"/>
              </a:rPr>
              <a:t>‘Well,’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kissed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her,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‘every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folly;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worse.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Off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you!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squib.’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676400" marR="155575" indent="-1513205">
              <a:lnSpc>
                <a:spcPct val="132400"/>
              </a:lnSpc>
            </a:pPr>
            <a:r>
              <a:rPr dirty="0" sz="1450" spc="-15" b="1">
                <a:latin typeface="Times New Roman"/>
                <a:cs typeface="Times New Roman"/>
              </a:rPr>
              <a:t>CHAPTER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XII—PROVIDENCE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20" b="1">
                <a:latin typeface="Times New Roman"/>
                <a:cs typeface="Times New Roman"/>
              </a:rPr>
              <a:t>VON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ROSEN: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ACT</a:t>
            </a:r>
            <a:r>
              <a:rPr dirty="0" sz="1450" spc="-2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SECOND </a:t>
            </a:r>
            <a:r>
              <a:rPr dirty="0" sz="1450" spc="-34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SHE </a:t>
            </a:r>
            <a:r>
              <a:rPr dirty="0" sz="1450" spc="-15" b="1">
                <a:latin typeface="Times New Roman"/>
                <a:cs typeface="Times New Roman"/>
              </a:rPr>
              <a:t>INFORMS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PRINCE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"/>
              </a:spcBef>
            </a:pPr>
            <a:r>
              <a:rPr dirty="0" sz="1450" spc="-10">
                <a:latin typeface="Times New Roman"/>
                <a:cs typeface="Times New Roman"/>
              </a:rPr>
              <a:t>It was the first impulse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 to return to her own villa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revise her toilette. Whatever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adventure,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firm design to pay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visit to the Princess. And before that woman, so little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beloved, the Countess would appear at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disadvantage. It was the work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minutes. </a:t>
            </a:r>
            <a:r>
              <a:rPr dirty="0" sz="1450" spc="-70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 had the </a:t>
            </a:r>
            <a:r>
              <a:rPr dirty="0" sz="1450" spc="-20">
                <a:latin typeface="Times New Roman"/>
                <a:cs typeface="Times New Roman"/>
              </a:rPr>
              <a:t>captain’s </a:t>
            </a:r>
            <a:r>
              <a:rPr dirty="0" sz="1450" spc="-10">
                <a:latin typeface="Times New Roman"/>
                <a:cs typeface="Times New Roman"/>
              </a:rPr>
              <a:t>eye in matters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toilette; she was </a:t>
            </a:r>
            <a:r>
              <a:rPr dirty="0" sz="1450" spc="-5">
                <a:latin typeface="Times New Roman"/>
                <a:cs typeface="Times New Roman"/>
              </a:rPr>
              <a:t> none of </a:t>
            </a:r>
            <a:r>
              <a:rPr dirty="0" sz="1450" spc="-10">
                <a:latin typeface="Times New Roman"/>
                <a:cs typeface="Times New Roman"/>
              </a:rPr>
              <a:t>those who hang in Fabian helplessness among their finery and, after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hours, come forth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world as dowdies. A glance,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loosened curl,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studied and admired disorder in the </a:t>
            </a:r>
            <a:r>
              <a:rPr dirty="0" sz="1450" spc="-20">
                <a:latin typeface="Times New Roman"/>
                <a:cs typeface="Times New Roman"/>
              </a:rPr>
              <a:t>hair, </a:t>
            </a:r>
            <a:r>
              <a:rPr dirty="0" sz="1450" spc="-5">
                <a:latin typeface="Times New Roman"/>
                <a:cs typeface="Times New Roman"/>
              </a:rPr>
              <a:t>a bit of </a:t>
            </a:r>
            <a:r>
              <a:rPr dirty="0" sz="1450" spc="-10">
                <a:latin typeface="Times New Roman"/>
                <a:cs typeface="Times New Roman"/>
              </a:rPr>
              <a:t>lace,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touch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5">
                <a:latin typeface="Times New Roman"/>
                <a:cs typeface="Times New Roman"/>
              </a:rPr>
              <a:t>colour,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yellow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bosom;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instant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picture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complete.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‘That will </a:t>
            </a:r>
            <a:r>
              <a:rPr dirty="0" sz="1450" spc="-5">
                <a:latin typeface="Times New Roman"/>
                <a:cs typeface="Times New Roman"/>
              </a:rPr>
              <a:t>do,’ </a:t>
            </a:r>
            <a:r>
              <a:rPr dirty="0" sz="1450" spc="-10">
                <a:latin typeface="Times New Roman"/>
                <a:cs typeface="Times New Roman"/>
              </a:rPr>
              <a:t>she said. ‘Bid my carriage follow me to the palace. In half an </a:t>
            </a:r>
            <a:r>
              <a:rPr dirty="0" sz="1450" spc="-5">
                <a:latin typeface="Times New Roman"/>
                <a:cs typeface="Times New Roman"/>
              </a:rPr>
              <a:t> hour</a:t>
            </a:r>
            <a:r>
              <a:rPr dirty="0" sz="1450" spc="-10">
                <a:latin typeface="Times New Roman"/>
                <a:cs typeface="Times New Roman"/>
              </a:rPr>
              <a:t> 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waiting.’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was beginning to fall and the shops to shine with lamps along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tree-beshadowed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thorough-fares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Otto’s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capital,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started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high emprise. She was jocund at heart; pleasure and interest had winged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20">
                <a:latin typeface="Times New Roman"/>
                <a:cs typeface="Times New Roman"/>
              </a:rPr>
              <a:t>beauty, </a:t>
            </a:r>
            <a:r>
              <a:rPr dirty="0" sz="1450" spc="-10">
                <a:latin typeface="Times New Roman"/>
                <a:cs typeface="Times New Roman"/>
              </a:rPr>
              <a:t>and she knew it. She paused before the glowing </a:t>
            </a:r>
            <a:r>
              <a:rPr dirty="0" sz="1450" spc="-15">
                <a:latin typeface="Times New Roman"/>
                <a:cs typeface="Times New Roman"/>
              </a:rPr>
              <a:t>jeweller’s;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remarked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praised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costume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milliner’s</a:t>
            </a:r>
            <a:r>
              <a:rPr dirty="0" sz="1450" spc="-10">
                <a:latin typeface="Times New Roman"/>
                <a:cs typeface="Times New Roman"/>
              </a:rPr>
              <a:t> window;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reached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lime-tree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walk,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</a:t>
            </a:r>
            <a:r>
              <a:rPr dirty="0" sz="1450" spc="-5">
                <a:latin typeface="Times New Roman"/>
                <a:cs typeface="Times New Roman"/>
              </a:rPr>
              <a:t> high,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umbrageous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arches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stir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passers-by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dim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alleys,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took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place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bench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dally with the pleasures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5">
                <a:latin typeface="Times New Roman"/>
                <a:cs typeface="Times New Roman"/>
              </a:rPr>
              <a:t>hour. </a:t>
            </a:r>
            <a:r>
              <a:rPr dirty="0" sz="1450" spc="-10">
                <a:latin typeface="Times New Roman"/>
                <a:cs typeface="Times New Roman"/>
              </a:rPr>
              <a:t>It was cold,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she did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feel it, being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warm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within;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thoughts,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dark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corner,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shone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gold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rubies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jewellers;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ears,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brushing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footfalls,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transposed 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music.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What was she to </a:t>
            </a:r>
            <a:r>
              <a:rPr dirty="0" sz="1450" spc="-5">
                <a:latin typeface="Times New Roman"/>
                <a:cs typeface="Times New Roman"/>
              </a:rPr>
              <a:t>do? </a:t>
            </a:r>
            <a:r>
              <a:rPr dirty="0" sz="1450" spc="-10">
                <a:latin typeface="Times New Roman"/>
                <a:cs typeface="Times New Roman"/>
              </a:rPr>
              <a:t>She held the paper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which all depended. Otto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Ratafia,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itself,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hung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light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balances,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light as dust; her little finger laid in either scale would set all flying: and 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hugged herself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5">
                <a:latin typeface="Times New Roman"/>
                <a:cs typeface="Times New Roman"/>
              </a:rPr>
              <a:t>huge </a:t>
            </a:r>
            <a:r>
              <a:rPr dirty="0" sz="1450" spc="-10">
                <a:latin typeface="Times New Roman"/>
                <a:cs typeface="Times New Roman"/>
              </a:rPr>
              <a:t>preponderance, and then laughed aloud to think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 giddily it might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used. The vertigo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omnipotence, the disease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Cæsars,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shook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reason.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world!’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thought,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laughed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aloud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exultation.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child,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finger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mouth,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paused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sat,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stared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cloudy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interest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laughing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lady.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called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nearer;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hung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back.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Instantly,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curious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passion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 woman in the world </a:t>
            </a:r>
            <a:r>
              <a:rPr dirty="0" sz="1450" spc="-20">
                <a:latin typeface="Times New Roman"/>
                <a:cs typeface="Times New Roman"/>
              </a:rPr>
              <a:t>display,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most </a:t>
            </a:r>
            <a:r>
              <a:rPr dirty="0" sz="1450" spc="-5">
                <a:latin typeface="Times New Roman"/>
                <a:cs typeface="Times New Roman"/>
              </a:rPr>
              <a:t>odd </a:t>
            </a:r>
            <a:r>
              <a:rPr dirty="0" sz="1450" spc="-10">
                <a:latin typeface="Times New Roman"/>
                <a:cs typeface="Times New Roman"/>
              </a:rPr>
              <a:t>occasions,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similar end,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Countess bent herself with singleness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mind to overcome this diffidence;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20">
                <a:latin typeface="Times New Roman"/>
                <a:cs typeface="Times New Roman"/>
              </a:rPr>
              <a:t>presently, </a:t>
            </a:r>
            <a:r>
              <a:rPr dirty="0" sz="1450" spc="-10">
                <a:latin typeface="Times New Roman"/>
                <a:cs typeface="Times New Roman"/>
              </a:rPr>
              <a:t>sure </a:t>
            </a:r>
            <a:r>
              <a:rPr dirty="0" sz="1450" spc="-5">
                <a:latin typeface="Times New Roman"/>
                <a:cs typeface="Times New Roman"/>
              </a:rPr>
              <a:t>enough, </a:t>
            </a:r>
            <a:r>
              <a:rPr dirty="0" sz="1450" spc="-10">
                <a:latin typeface="Times New Roman"/>
                <a:cs typeface="Times New Roman"/>
              </a:rPr>
              <a:t>the child was seated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knee, thumbing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glowering 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watch.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clay bear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china </a:t>
            </a:r>
            <a:r>
              <a:rPr dirty="0" sz="1450" spc="-20">
                <a:latin typeface="Times New Roman"/>
                <a:cs typeface="Times New Roman"/>
              </a:rPr>
              <a:t>monkey,’ </a:t>
            </a:r>
            <a:r>
              <a:rPr dirty="0" sz="1450" spc="-10">
                <a:latin typeface="Times New Roman"/>
                <a:cs typeface="Times New Roman"/>
              </a:rPr>
              <a:t>asked </a:t>
            </a:r>
            <a:r>
              <a:rPr dirty="0" sz="1450" spc="-70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Rosen, ‘which would 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 spc="-10">
                <a:latin typeface="Times New Roman"/>
                <a:cs typeface="Times New Roman"/>
              </a:rPr>
              <a:t> prefer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break?’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‘But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neither,’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child.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630"/>
              </a:spcBef>
            </a:pPr>
            <a:r>
              <a:rPr dirty="0" sz="1450" spc="-25">
                <a:latin typeface="Times New Roman"/>
                <a:cs typeface="Times New Roman"/>
              </a:rPr>
              <a:t>‘Well,’ </a:t>
            </a:r>
            <a:r>
              <a:rPr dirty="0" sz="1450" spc="-10">
                <a:latin typeface="Times New Roman"/>
                <a:cs typeface="Times New Roman"/>
              </a:rPr>
              <a:t>she said, ‘here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bright florin, with which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may purchase both the </a:t>
            </a:r>
            <a:r>
              <a:rPr dirty="0" sz="1450" spc="-5">
                <a:latin typeface="Times New Roman"/>
                <a:cs typeface="Times New Roman"/>
              </a:rPr>
              <a:t> one </a:t>
            </a:r>
            <a:r>
              <a:rPr dirty="0" sz="1450" spc="-10">
                <a:latin typeface="Times New Roman"/>
                <a:cs typeface="Times New Roman"/>
              </a:rPr>
              <a:t>and the other;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shall give it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at once, 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answer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question.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bear</a:t>
            </a:r>
            <a:r>
              <a:rPr dirty="0" sz="1450" spc="-5">
                <a:latin typeface="Times New Roman"/>
                <a:cs typeface="Times New Roman"/>
              </a:rPr>
              <a:t> or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china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monkey—come?’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But the unbreeched soothsayer only stared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florin with big eyes;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oracle could </a:t>
            </a:r>
            <a:r>
              <a:rPr dirty="0" sz="1450" spc="-5">
                <a:latin typeface="Times New Roman"/>
                <a:cs typeface="Times New Roman"/>
              </a:rPr>
              <a:t>not be </a:t>
            </a:r>
            <a:r>
              <a:rPr dirty="0" sz="1450" spc="-10">
                <a:latin typeface="Times New Roman"/>
                <a:cs typeface="Times New Roman"/>
              </a:rPr>
              <a:t>persuaded to reply; and the Countess kissed him </a:t>
            </a:r>
            <a:r>
              <a:rPr dirty="0" sz="1450" spc="-20">
                <a:latin typeface="Times New Roman"/>
                <a:cs typeface="Times New Roman"/>
              </a:rPr>
              <a:t>lightly,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gave him the florin, set him down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path, and resumed her way 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swinging 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elastic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gait.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‘Which shall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break?’ she wondered; and she passed her hand with delight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 the careful disarrangement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locks. ‘Which?’ and she consulted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heaven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bright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eyes.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‘Do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neither?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 little—passionately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ts val="1664"/>
              </a:lnSpc>
            </a:pPr>
            <a:r>
              <a:rPr dirty="0" sz="1450" spc="-10">
                <a:latin typeface="Times New Roman"/>
                <a:cs typeface="Times New Roman"/>
              </a:rPr>
              <a:t>—not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all?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Both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neither—both,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believe;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least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735"/>
              </a:lnSpc>
            </a:pPr>
            <a:r>
              <a:rPr dirty="0" sz="1450" spc="-10">
                <a:latin typeface="Times New Roman"/>
                <a:cs typeface="Times New Roman"/>
              </a:rPr>
              <a:t>Ratafia.’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By the time she had passed the iron gates, mounted the drive, and set her </a:t>
            </a:r>
            <a:r>
              <a:rPr dirty="0" sz="1450" spc="-5">
                <a:latin typeface="Times New Roman"/>
                <a:cs typeface="Times New Roman"/>
              </a:rPr>
              <a:t>foot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broad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flagged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terrace,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night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completely;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palace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front was thick with lighted windows; and along the balustrade, the lamp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 twentieth baluster shone </a:t>
            </a:r>
            <a:r>
              <a:rPr dirty="0" sz="1450" spc="-25">
                <a:latin typeface="Times New Roman"/>
                <a:cs typeface="Times New Roman"/>
              </a:rPr>
              <a:t>clear. </a:t>
            </a:r>
            <a:r>
              <a:rPr dirty="0" sz="1450" spc="-10">
                <a:latin typeface="Times New Roman"/>
                <a:cs typeface="Times New Roman"/>
              </a:rPr>
              <a:t>A few withered tracks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sunset, amber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glow-worm green, still lingered in the western sky; and she paused once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again 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watch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fading.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‘And to </a:t>
            </a:r>
            <a:r>
              <a:rPr dirty="0" sz="1450" spc="-5">
                <a:latin typeface="Times New Roman"/>
                <a:cs typeface="Times New Roman"/>
              </a:rPr>
              <a:t>think,’ </a:t>
            </a:r>
            <a:r>
              <a:rPr dirty="0" sz="1450" spc="-10">
                <a:latin typeface="Times New Roman"/>
                <a:cs typeface="Times New Roman"/>
              </a:rPr>
              <a:t>she said, ‘that here am I—destiny embodied, </a:t>
            </a:r>
            <a:r>
              <a:rPr dirty="0" sz="1450" spc="-5">
                <a:latin typeface="Times New Roman"/>
                <a:cs typeface="Times New Roman"/>
              </a:rPr>
              <a:t>a norn, a </a:t>
            </a:r>
            <a:r>
              <a:rPr dirty="0" sz="1450" spc="-10">
                <a:latin typeface="Times New Roman"/>
                <a:cs typeface="Times New Roman"/>
              </a:rPr>
              <a:t>fate,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providence—and have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guess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which side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shall declare myself! What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place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prejudiced,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herself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committed? But, thank Heaven!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born just!’ </a:t>
            </a:r>
            <a:r>
              <a:rPr dirty="0" sz="1450" spc="-25">
                <a:latin typeface="Times New Roman"/>
                <a:cs typeface="Times New Roman"/>
              </a:rPr>
              <a:t>Otto’s </a:t>
            </a:r>
            <a:r>
              <a:rPr dirty="0" sz="1450" spc="-10">
                <a:latin typeface="Times New Roman"/>
                <a:cs typeface="Times New Roman"/>
              </a:rPr>
              <a:t>windows were bright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 the rest, and she looked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them with rising tenderness. ‘How does it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feel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deserted?’ she thought. ‘Poor dear fool! The girl deserves 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 see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order.’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985">
              <a:lnSpc>
                <a:spcPts val="1730"/>
              </a:lnSpc>
              <a:spcBef>
                <a:spcPts val="155"/>
              </a:spcBef>
            </a:pPr>
            <a:r>
              <a:rPr dirty="0" sz="1450" spc="-15">
                <a:latin typeface="Times New Roman"/>
                <a:cs typeface="Times New Roman"/>
              </a:rPr>
              <a:t>Without </a:t>
            </a:r>
            <a:r>
              <a:rPr dirty="0" sz="1450" spc="-10">
                <a:latin typeface="Times New Roman"/>
                <a:cs typeface="Times New Roman"/>
              </a:rPr>
              <a:t>more </a:t>
            </a:r>
            <a:r>
              <a:rPr dirty="0" sz="1450" spc="-25">
                <a:latin typeface="Times New Roman"/>
                <a:cs typeface="Times New Roman"/>
              </a:rPr>
              <a:t>delay, </a:t>
            </a:r>
            <a:r>
              <a:rPr dirty="0" sz="1450" spc="-10">
                <a:latin typeface="Times New Roman"/>
                <a:cs typeface="Times New Roman"/>
              </a:rPr>
              <a:t>she passed into the palace and asked for an audience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told,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apartment,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desired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private. She sent her name. A man presently returned with word that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 tendered his apologies,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could see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one. ‘Then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write,’ 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scribbled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few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lines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alleging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urgency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death.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‘Help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 Prince,’ she added; ‘none </a:t>
            </a:r>
            <a:r>
              <a:rPr dirty="0" sz="1450" spc="-5">
                <a:latin typeface="Times New Roman"/>
                <a:cs typeface="Times New Roman"/>
              </a:rPr>
              <a:t>but you </a:t>
            </a:r>
            <a:r>
              <a:rPr dirty="0" sz="1450" spc="-10">
                <a:latin typeface="Times New Roman"/>
                <a:cs typeface="Times New Roman"/>
              </a:rPr>
              <a:t>can help me.’ This time the messenger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speedily,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begged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him: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graciously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receive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Frau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Gräfin</a:t>
            </a:r>
            <a:r>
              <a:rPr dirty="0" sz="1450" spc="-5">
                <a:latin typeface="Times New Roman"/>
                <a:cs typeface="Times New Roman"/>
              </a:rPr>
              <a:t> von </a:t>
            </a:r>
            <a:r>
              <a:rPr dirty="0" sz="1450" spc="-10">
                <a:latin typeface="Times New Roman"/>
                <a:cs typeface="Times New Roman"/>
              </a:rPr>
              <a:t>Rosen.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large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armoury,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weapons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faintly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glittering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changeful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light.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disfigured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marks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weeping;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sour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sad;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nor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did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rise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greet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visitor,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bowed,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bade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begone.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general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tenderness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served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 for both heart and conscience, sharply smote her at this spectacle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grief and weakness; she began immediately to enter into the spirit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part;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taking</a:t>
            </a:r>
            <a:r>
              <a:rPr dirty="0" sz="1450" spc="-5">
                <a:latin typeface="Times New Roman"/>
                <a:cs typeface="Times New Roman"/>
              </a:rPr>
              <a:t> 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step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forward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</a:t>
            </a:r>
            <a:r>
              <a:rPr dirty="0" sz="1450" spc="-5">
                <a:latin typeface="Times New Roman"/>
                <a:cs typeface="Times New Roman"/>
              </a:rPr>
              <a:t>gn</a:t>
            </a:r>
            <a:r>
              <a:rPr dirty="0" sz="1450" spc="-10">
                <a:latin typeface="Times New Roman"/>
                <a:cs typeface="Times New Roman"/>
              </a:rPr>
              <a:t>ifice</a:t>
            </a:r>
            <a:r>
              <a:rPr dirty="0" sz="1450" spc="-5">
                <a:latin typeface="Times New Roman"/>
                <a:cs typeface="Times New Roman"/>
              </a:rPr>
              <a:t>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</a:t>
            </a:r>
            <a:r>
              <a:rPr dirty="0" sz="1450" spc="-10">
                <a:latin typeface="Times New Roman"/>
                <a:cs typeface="Times New Roman"/>
              </a:rPr>
              <a:t>est</a:t>
            </a:r>
            <a:r>
              <a:rPr dirty="0" sz="1450" spc="-5">
                <a:latin typeface="Times New Roman"/>
                <a:cs typeface="Times New Roman"/>
              </a:rPr>
              <a:t>u</a:t>
            </a:r>
            <a:r>
              <a:rPr dirty="0" sz="1450" spc="-10">
                <a:latin typeface="Times New Roman"/>
                <a:cs typeface="Times New Roman"/>
              </a:rPr>
              <a:t>re</a:t>
            </a:r>
            <a:r>
              <a:rPr dirty="0" sz="1450" spc="-10">
                <a:latin typeface="Times New Roman"/>
                <a:cs typeface="Times New Roman"/>
              </a:rPr>
              <a:t>—</a:t>
            </a:r>
            <a:r>
              <a:rPr dirty="0" sz="1450" spc="-10">
                <a:latin typeface="Times New Roman"/>
                <a:cs typeface="Times New Roman"/>
              </a:rPr>
              <a:t>‘U</a:t>
            </a:r>
            <a:r>
              <a:rPr dirty="0" sz="1450" spc="-5">
                <a:latin typeface="Times New Roman"/>
                <a:cs typeface="Times New Roman"/>
              </a:rPr>
              <a:t>p</a:t>
            </a:r>
            <a:r>
              <a:rPr dirty="0" sz="1450" spc="-10">
                <a:latin typeface="Times New Roman"/>
                <a:cs typeface="Times New Roman"/>
              </a:rPr>
              <a:t>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</a:t>
            </a:r>
            <a:r>
              <a:rPr dirty="0" sz="1450" spc="-5">
                <a:latin typeface="Times New Roman"/>
                <a:cs typeface="Times New Roman"/>
              </a:rPr>
              <a:t>d.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‘Madame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Rosen,’ replied Otto </a:t>
            </a:r>
            <a:r>
              <a:rPr dirty="0" sz="1450" spc="-25">
                <a:latin typeface="Times New Roman"/>
                <a:cs typeface="Times New Roman"/>
              </a:rPr>
              <a:t>dully, </a:t>
            </a:r>
            <a:r>
              <a:rPr dirty="0" sz="1450" spc="-10">
                <a:latin typeface="Times New Roman"/>
                <a:cs typeface="Times New Roman"/>
              </a:rPr>
              <a:t>‘you have used strong words.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life and death. </a:t>
            </a:r>
            <a:r>
              <a:rPr dirty="0" sz="1450" spc="-30">
                <a:latin typeface="Times New Roman"/>
                <a:cs typeface="Times New Roman"/>
              </a:rPr>
              <a:t>Pray, </a:t>
            </a:r>
            <a:r>
              <a:rPr dirty="0" sz="1450" spc="-10">
                <a:latin typeface="Times New Roman"/>
                <a:cs typeface="Times New Roman"/>
              </a:rPr>
              <a:t>madam, who is threatened? Who is there,’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bitterly,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‘so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destitute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Grünewald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assist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‘First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learn,’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she,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names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conspirators;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 Gondremark. Can </a:t>
            </a:r>
            <a:r>
              <a:rPr dirty="0" sz="1450" spc="-5">
                <a:latin typeface="Times New Roman"/>
                <a:cs typeface="Times New Roman"/>
              </a:rPr>
              <a:t>you not </a:t>
            </a:r>
            <a:r>
              <a:rPr dirty="0" sz="1450" spc="-10">
                <a:latin typeface="Times New Roman"/>
                <a:cs typeface="Times New Roman"/>
              </a:rPr>
              <a:t>guess the rest?’ 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maintained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20">
                <a:latin typeface="Times New Roman"/>
                <a:cs typeface="Times New Roman"/>
              </a:rPr>
              <a:t>silence—‘You!’ </a:t>
            </a:r>
            <a:r>
              <a:rPr dirty="0" sz="1450" spc="-10">
                <a:latin typeface="Times New Roman"/>
                <a:cs typeface="Times New Roman"/>
              </a:rPr>
              <a:t>she cried, pointing at him with her </a:t>
            </a:r>
            <a:r>
              <a:rPr dirty="0" sz="1450" spc="-20">
                <a:latin typeface="Times New Roman"/>
                <a:cs typeface="Times New Roman"/>
              </a:rPr>
              <a:t>finger. ‘’Tis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they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threaten! </a:t>
            </a:r>
            <a:r>
              <a:rPr dirty="0" sz="1450" spc="-4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rascal and mine have laid their heads together and condemned </a:t>
            </a:r>
            <a:r>
              <a:rPr dirty="0" sz="1450" spc="-5">
                <a:latin typeface="Times New Roman"/>
                <a:cs typeface="Times New Roman"/>
              </a:rPr>
              <a:t> you. </a:t>
            </a:r>
            <a:r>
              <a:rPr dirty="0" sz="1450" spc="-10">
                <a:latin typeface="Times New Roman"/>
                <a:cs typeface="Times New Roman"/>
              </a:rPr>
              <a:t>But they reckoned without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and me. </a:t>
            </a:r>
            <a:r>
              <a:rPr dirty="0" sz="1450" spc="-70">
                <a:latin typeface="Times New Roman"/>
                <a:cs typeface="Times New Roman"/>
              </a:rPr>
              <a:t>We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partie carrée, Prince,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love and politics. They lead an ace,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we shall trump it. Come, </a:t>
            </a:r>
            <a:r>
              <a:rPr dirty="0" sz="1450" spc="-15">
                <a:latin typeface="Times New Roman"/>
                <a:cs typeface="Times New Roman"/>
              </a:rPr>
              <a:t>partner, </a:t>
            </a:r>
            <a:r>
              <a:rPr dirty="0" sz="1450" spc="-10">
                <a:latin typeface="Times New Roman"/>
                <a:cs typeface="Times New Roman"/>
              </a:rPr>
              <a:t> shall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draw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card?’</a:t>
            </a:r>
            <a:endParaRPr sz="1450">
              <a:latin typeface="Times New Roman"/>
              <a:cs typeface="Times New Roman"/>
            </a:endParaRPr>
          </a:p>
          <a:p>
            <a:pPr algn="just" marL="12700" marR="949960">
              <a:lnSpc>
                <a:spcPts val="2300"/>
              </a:lnSpc>
              <a:spcBef>
                <a:spcPts val="110"/>
              </a:spcBef>
            </a:pPr>
            <a:r>
              <a:rPr dirty="0" sz="1450" spc="-10">
                <a:latin typeface="Times New Roman"/>
                <a:cs typeface="Times New Roman"/>
              </a:rPr>
              <a:t>‘Madam,’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said, ‘explain yourself. Indeed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fail to comprehend.’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‘See,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order.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464"/>
              </a:spcBef>
            </a:pPr>
            <a:r>
              <a:rPr dirty="0" sz="1450" spc="-10">
                <a:latin typeface="Times New Roman"/>
                <a:cs typeface="Times New Roman"/>
              </a:rPr>
              <a:t>He took it, looked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it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start; and then, still without speech, </a:t>
            </a:r>
            <a:r>
              <a:rPr dirty="0" sz="1450" spc="-5">
                <a:latin typeface="Times New Roman"/>
                <a:cs typeface="Times New Roman"/>
              </a:rPr>
              <a:t>he put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waited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word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vain.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‘What!’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‘do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down-heartedly?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well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seek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wine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milk-pail as love in that </a:t>
            </a:r>
            <a:r>
              <a:rPr dirty="0" sz="1450" spc="-20">
                <a:latin typeface="Times New Roman"/>
                <a:cs typeface="Times New Roman"/>
              </a:rPr>
              <a:t>girl’s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heart! Be </a:t>
            </a:r>
            <a:r>
              <a:rPr dirty="0" sz="1450" spc="-5">
                <a:latin typeface="Times New Roman"/>
                <a:cs typeface="Times New Roman"/>
              </a:rPr>
              <a:t>done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this, and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a </a:t>
            </a:r>
            <a:r>
              <a:rPr dirty="0" sz="1450" spc="-10">
                <a:latin typeface="Times New Roman"/>
                <a:cs typeface="Times New Roman"/>
              </a:rPr>
              <a:t>man.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After the league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lions, let </a:t>
            </a:r>
            <a:r>
              <a:rPr dirty="0" sz="1450" spc="-5">
                <a:latin typeface="Times New Roman"/>
                <a:cs typeface="Times New Roman"/>
              </a:rPr>
              <a:t>us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conspiracy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mice, and </a:t>
            </a:r>
            <a:r>
              <a:rPr dirty="0" sz="1450" spc="-5">
                <a:latin typeface="Times New Roman"/>
                <a:cs typeface="Times New Roman"/>
              </a:rPr>
              <a:t>pull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piece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machinery to </a:t>
            </a:r>
            <a:r>
              <a:rPr dirty="0" sz="1450" spc="-5">
                <a:latin typeface="Times New Roman"/>
                <a:cs typeface="Times New Roman"/>
              </a:rPr>
              <a:t>ground.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were brisk enough last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when nothing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stake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frolic.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Well,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sport;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He </a:t>
            </a:r>
            <a:r>
              <a:rPr dirty="0" sz="1450" spc="-5">
                <a:latin typeface="Times New Roman"/>
                <a:cs typeface="Times New Roman"/>
              </a:rPr>
              <a:t>got </a:t>
            </a:r>
            <a:r>
              <a:rPr dirty="0" sz="1450" spc="-10">
                <a:latin typeface="Times New Roman"/>
                <a:cs typeface="Times New Roman"/>
              </a:rPr>
              <a:t>to his feet with some </a:t>
            </a:r>
            <a:r>
              <a:rPr dirty="0" sz="1450" spc="-20">
                <a:latin typeface="Times New Roman"/>
                <a:cs typeface="Times New Roman"/>
              </a:rPr>
              <a:t>alacrity, </a:t>
            </a:r>
            <a:r>
              <a:rPr dirty="0" sz="1450" spc="-10">
                <a:latin typeface="Times New Roman"/>
                <a:cs typeface="Times New Roman"/>
              </a:rPr>
              <a:t>and his face, which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flushed,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bore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marks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resolution.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‘Madame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Rosen,’ said he, ‘I am neither unconscious </a:t>
            </a:r>
            <a:r>
              <a:rPr dirty="0" sz="1450" spc="-5">
                <a:latin typeface="Times New Roman"/>
                <a:cs typeface="Times New Roman"/>
              </a:rPr>
              <a:t>nor </a:t>
            </a:r>
            <a:r>
              <a:rPr dirty="0" sz="1450" spc="-10">
                <a:latin typeface="Times New Roman"/>
                <a:cs typeface="Times New Roman"/>
              </a:rPr>
              <a:t>ungrateful; this is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continuation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friendship;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disappoint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35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expectations.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seem to expect from me some </a:t>
            </a:r>
            <a:r>
              <a:rPr dirty="0" sz="1450" spc="-15">
                <a:latin typeface="Times New Roman"/>
                <a:cs typeface="Times New Roman"/>
              </a:rPr>
              <a:t>effort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resistance;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why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resist?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much to gain; and now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read this </a:t>
            </a:r>
            <a:r>
              <a:rPr dirty="0" sz="1450" spc="-20">
                <a:latin typeface="Times New Roman"/>
                <a:cs typeface="Times New Roman"/>
              </a:rPr>
              <a:t>paper,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fool’s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paradise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shattered,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hyperbolical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loss in the same breath with Otto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Grünewald.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25">
                <a:latin typeface="Times New Roman"/>
                <a:cs typeface="Times New Roman"/>
              </a:rPr>
              <a:t>party,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policy; </a:t>
            </a:r>
            <a:r>
              <a:rPr dirty="0" sz="1450" spc="-5">
                <a:latin typeface="Times New Roman"/>
                <a:cs typeface="Times New Roman"/>
              </a:rPr>
              <a:t> no </a:t>
            </a:r>
            <a:r>
              <a:rPr dirty="0" sz="1450" spc="-10">
                <a:latin typeface="Times New Roman"/>
                <a:cs typeface="Times New Roman"/>
              </a:rPr>
              <a:t>pride, </a:t>
            </a:r>
            <a:r>
              <a:rPr dirty="0" sz="1450" spc="-5">
                <a:latin typeface="Times New Roman"/>
                <a:cs typeface="Times New Roman"/>
              </a:rPr>
              <a:t>nor </a:t>
            </a:r>
            <a:r>
              <a:rPr dirty="0" sz="1450" spc="-10">
                <a:latin typeface="Times New Roman"/>
                <a:cs typeface="Times New Roman"/>
              </a:rPr>
              <a:t>anything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proud </a:t>
            </a:r>
            <a:r>
              <a:rPr dirty="0" sz="1450" spc="-5">
                <a:latin typeface="Times New Roman"/>
                <a:cs typeface="Times New Roman"/>
              </a:rPr>
              <a:t>of. </a:t>
            </a:r>
            <a:r>
              <a:rPr dirty="0" sz="1450" spc="-10">
                <a:latin typeface="Times New Roman"/>
                <a:cs typeface="Times New Roman"/>
              </a:rPr>
              <a:t>For what benefit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principle under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Heaven </a:t>
            </a:r>
            <a:r>
              <a:rPr dirty="0" sz="1450" spc="-5">
                <a:latin typeface="Times New Roman"/>
                <a:cs typeface="Times New Roman"/>
              </a:rPr>
              <a:t>do you </a:t>
            </a:r>
            <a:r>
              <a:rPr dirty="0" sz="1450" spc="-10">
                <a:latin typeface="Times New Roman"/>
                <a:cs typeface="Times New Roman"/>
              </a:rPr>
              <a:t>expect me to contend? Or would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me bite and scratch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trapped weasel? No, madam; signify to those who sent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my readiness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go. I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avoid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scandal.’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go?—of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will,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5"/>
              </a:spcBef>
            </a:pPr>
            <a:r>
              <a:rPr dirty="0" sz="1450" spc="-10">
                <a:latin typeface="Times New Roman"/>
                <a:cs typeface="Times New Roman"/>
              </a:rPr>
              <a:t>‘I cannot say so much, perhaps,’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answered; </a:t>
            </a:r>
            <a:r>
              <a:rPr dirty="0" sz="1450" spc="-5">
                <a:latin typeface="Times New Roman"/>
                <a:cs typeface="Times New Roman"/>
              </a:rPr>
              <a:t>‘but I go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20">
                <a:latin typeface="Times New Roman"/>
                <a:cs typeface="Times New Roman"/>
              </a:rPr>
              <a:t>alacrity.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desired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behold</a:t>
            </a:r>
            <a:r>
              <a:rPr dirty="0" sz="1450" spc="-5">
                <a:latin typeface="Times New Roman"/>
                <a:cs typeface="Times New Roman"/>
              </a:rPr>
              <a:t> 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offered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me!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refuse?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Thank God,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so destitute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humour as to make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tragedy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such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farce.’ He flicked the order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table.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may signify my readiness,’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added </a:t>
            </a:r>
            <a:r>
              <a:rPr dirty="0" sz="1450" spc="-20">
                <a:latin typeface="Times New Roman"/>
                <a:cs typeface="Times New Roman"/>
              </a:rPr>
              <a:t>grandly.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10">
                <a:latin typeface="Times New Roman"/>
                <a:cs typeface="Times New Roman"/>
              </a:rPr>
              <a:t>‘Ah,’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angry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‘I, madam? angry?’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cried.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rave!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cause for </a:t>
            </a:r>
            <a:r>
              <a:rPr dirty="0" sz="1450" spc="-20">
                <a:latin typeface="Times New Roman"/>
                <a:cs typeface="Times New Roman"/>
              </a:rPr>
              <a:t>anger. </a:t>
            </a:r>
            <a:r>
              <a:rPr dirty="0" sz="1450" spc="-10">
                <a:latin typeface="Times New Roman"/>
                <a:cs typeface="Times New Roman"/>
              </a:rPr>
              <a:t>In every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been taught my weakness, my </a:t>
            </a:r>
            <a:r>
              <a:rPr dirty="0" sz="1450" spc="-15">
                <a:latin typeface="Times New Roman"/>
                <a:cs typeface="Times New Roman"/>
              </a:rPr>
              <a:t>instability, </a:t>
            </a:r>
            <a:r>
              <a:rPr dirty="0" sz="1450" spc="-10">
                <a:latin typeface="Times New Roman"/>
                <a:cs typeface="Times New Roman"/>
              </a:rPr>
              <a:t>and my unfitness for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world.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plexus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weaknesses, an impotent Prince,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doubtful gentleman;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yourself, indulgent as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are, have twice reproved my </a:t>
            </a:r>
            <a:r>
              <a:rPr dirty="0" sz="1450" spc="-20">
                <a:latin typeface="Times New Roman"/>
                <a:cs typeface="Times New Roman"/>
              </a:rPr>
              <a:t>levity.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 </a:t>
            </a:r>
            <a:r>
              <a:rPr dirty="0" sz="1450" spc="-5">
                <a:latin typeface="Times New Roman"/>
                <a:cs typeface="Times New Roman"/>
              </a:rPr>
              <a:t>I be </a:t>
            </a:r>
            <a:r>
              <a:rPr dirty="0" sz="1450" spc="-10">
                <a:latin typeface="Times New Roman"/>
                <a:cs typeface="Times New Roman"/>
              </a:rPr>
              <a:t>angry?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may feel the unkindness, </a:t>
            </a:r>
            <a:r>
              <a:rPr dirty="0" sz="1450" spc="-5">
                <a:latin typeface="Times New Roman"/>
                <a:cs typeface="Times New Roman"/>
              </a:rPr>
              <a:t>but I </a:t>
            </a:r>
            <a:r>
              <a:rPr dirty="0" sz="1450" spc="-10">
                <a:latin typeface="Times New Roman"/>
                <a:cs typeface="Times New Roman"/>
              </a:rPr>
              <a:t>have sufficient honesty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reasons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coup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d’état.’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‘From whom have </a:t>
            </a:r>
            <a:r>
              <a:rPr dirty="0" sz="1450" spc="-5">
                <a:latin typeface="Times New Roman"/>
                <a:cs typeface="Times New Roman"/>
              </a:rPr>
              <a:t>you got </a:t>
            </a:r>
            <a:r>
              <a:rPr dirty="0" sz="1450" spc="-10">
                <a:latin typeface="Times New Roman"/>
                <a:cs typeface="Times New Roman"/>
              </a:rPr>
              <a:t>this?’ she cried in </a:t>
            </a:r>
            <a:r>
              <a:rPr dirty="0" sz="1450" spc="-20">
                <a:latin typeface="Times New Roman"/>
                <a:cs typeface="Times New Roman"/>
              </a:rPr>
              <a:t>wonder. </a:t>
            </a: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think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behaved well? My Prince, were </a:t>
            </a:r>
            <a:r>
              <a:rPr dirty="0" sz="1450" spc="-5">
                <a:latin typeface="Times New Roman"/>
                <a:cs typeface="Times New Roman"/>
              </a:rPr>
              <a:t>you not young </a:t>
            </a:r>
            <a:r>
              <a:rPr dirty="0" sz="1450" spc="-10">
                <a:latin typeface="Times New Roman"/>
                <a:cs typeface="Times New Roman"/>
              </a:rPr>
              <a:t>and handsome,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should detest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virtues.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push them to the </a:t>
            </a:r>
            <a:r>
              <a:rPr dirty="0" sz="1450" spc="-15">
                <a:latin typeface="Times New Roman"/>
                <a:cs typeface="Times New Roman"/>
              </a:rPr>
              <a:t>verge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commonplace. And 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ingratitude—’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‘Understand me, Madame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Rosen,’ returned the Prince, flushing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darker, </a:t>
            </a:r>
            <a:r>
              <a:rPr dirty="0" sz="1450" spc="-10">
                <a:latin typeface="Times New Roman"/>
                <a:cs typeface="Times New Roman"/>
              </a:rPr>
              <a:t>‘there can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here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talk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gratitude, </a:t>
            </a:r>
            <a:r>
              <a:rPr dirty="0" sz="1450" spc="-5">
                <a:latin typeface="Times New Roman"/>
                <a:cs typeface="Times New Roman"/>
              </a:rPr>
              <a:t>none of </a:t>
            </a:r>
            <a:r>
              <a:rPr dirty="0" sz="1450" spc="-10">
                <a:latin typeface="Times New Roman"/>
                <a:cs typeface="Times New Roman"/>
              </a:rPr>
              <a:t>pride.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here,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circumstance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doubtless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kindness,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mixed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what regards my family alone.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knowledge what my wife,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sovereign, may have suffered; it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you—no, nor </a:t>
            </a:r>
            <a:r>
              <a:rPr dirty="0" sz="1450" spc="-10">
                <a:latin typeface="Times New Roman"/>
                <a:cs typeface="Times New Roman"/>
              </a:rPr>
              <a:t>for me—to judge.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 myself in fault; and were it otherwise,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were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very empty boaster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 should talk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love and start before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small humiliation. It is in all the </a:t>
            </a:r>
            <a:r>
              <a:rPr dirty="0" sz="1450" spc="-5">
                <a:latin typeface="Times New Roman"/>
                <a:cs typeface="Times New Roman"/>
              </a:rPr>
              <a:t> copybooks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please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lady-love;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prison?’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‘Love? 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do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gaol?’ exclaimed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Countess, appealing to the walls and roof. ‘Heaven knows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think as much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 as any one; my life would prove it; </a:t>
            </a:r>
            <a:r>
              <a:rPr dirty="0" sz="1450" spc="-5">
                <a:latin typeface="Times New Roman"/>
                <a:cs typeface="Times New Roman"/>
              </a:rPr>
              <a:t>but I </a:t>
            </a:r>
            <a:r>
              <a:rPr dirty="0" sz="1450" spc="-10">
                <a:latin typeface="Times New Roman"/>
                <a:cs typeface="Times New Roman"/>
              </a:rPr>
              <a:t>admit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love, at least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equally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moonshine.’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absolutely,</a:t>
            </a:r>
            <a:r>
              <a:rPr dirty="0" sz="1450" spc="-10">
                <a:latin typeface="Times New Roman"/>
                <a:cs typeface="Times New Roman"/>
              </a:rPr>
              <a:t> madam,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certain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tenderly,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lady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whom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indebted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kindnesses,’</a:t>
            </a:r>
            <a:r>
              <a:rPr dirty="0" sz="1450" spc="-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returned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952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rascals,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mend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another.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live,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idleness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and—what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 commonly follows it—corruption. The Princess has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lover—a Baron, as 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calls himself, from East Prussia; and the Prince is so little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man,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 he holds </a:t>
            </a:r>
            <a:r>
              <a:rPr dirty="0" sz="1450" spc="-10">
                <a:latin typeface="Times New Roman"/>
                <a:cs typeface="Times New Roman"/>
              </a:rPr>
              <a:t>the candle. Nor is that the worst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it, for this foreigner and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paramour are </a:t>
            </a:r>
            <a:r>
              <a:rPr dirty="0" sz="1450" spc="-15">
                <a:latin typeface="Times New Roman"/>
                <a:cs typeface="Times New Roman"/>
              </a:rPr>
              <a:t>suffered </a:t>
            </a:r>
            <a:r>
              <a:rPr dirty="0" sz="1450" spc="-10">
                <a:latin typeface="Times New Roman"/>
                <a:cs typeface="Times New Roman"/>
              </a:rPr>
              <a:t>to transact the State </a:t>
            </a:r>
            <a:r>
              <a:rPr dirty="0" sz="1450" spc="-15">
                <a:latin typeface="Times New Roman"/>
                <a:cs typeface="Times New Roman"/>
              </a:rPr>
              <a:t>affairs, </a:t>
            </a:r>
            <a:r>
              <a:rPr dirty="0" sz="1450" spc="-10">
                <a:latin typeface="Times New Roman"/>
                <a:cs typeface="Times New Roman"/>
              </a:rPr>
              <a:t>while the Prince takes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salary and leaves all things to </a:t>
            </a:r>
            <a:r>
              <a:rPr dirty="0" sz="1450" spc="-5">
                <a:latin typeface="Times New Roman"/>
                <a:cs typeface="Times New Roman"/>
              </a:rPr>
              <a:t>go </a:t>
            </a:r>
            <a:r>
              <a:rPr dirty="0" sz="1450" spc="-10">
                <a:latin typeface="Times New Roman"/>
                <a:cs typeface="Times New Roman"/>
              </a:rPr>
              <a:t>to wrack. There will follow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this some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manifest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judgment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old,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survive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‘Good man,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in the wrong about Gondremark,’ said Fritz, showing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greatly increased animation; </a:t>
            </a:r>
            <a:r>
              <a:rPr dirty="0" sz="1450" spc="-5">
                <a:latin typeface="Times New Roman"/>
                <a:cs typeface="Times New Roman"/>
              </a:rPr>
              <a:t>‘but </a:t>
            </a:r>
            <a:r>
              <a:rPr dirty="0" sz="1450" spc="-10">
                <a:latin typeface="Times New Roman"/>
                <a:cs typeface="Times New Roman"/>
              </a:rPr>
              <a:t>for all the rest,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speak the </a:t>
            </a:r>
            <a:r>
              <a:rPr dirty="0" sz="1450" spc="-25">
                <a:latin typeface="Times New Roman"/>
                <a:cs typeface="Times New Roman"/>
              </a:rPr>
              <a:t>God’s </a:t>
            </a:r>
            <a:r>
              <a:rPr dirty="0" sz="1450" spc="-10">
                <a:latin typeface="Times New Roman"/>
                <a:cs typeface="Times New Roman"/>
              </a:rPr>
              <a:t>truth like 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good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patriot.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strangle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wife,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 forgive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yet.’</a:t>
            </a:r>
            <a:endParaRPr sz="1450">
              <a:latin typeface="Times New Roman"/>
              <a:cs typeface="Times New Roman"/>
            </a:endParaRPr>
          </a:p>
          <a:p>
            <a:pPr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30">
                <a:latin typeface="Times New Roman"/>
                <a:cs typeface="Times New Roman"/>
              </a:rPr>
              <a:t>‘Nay,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iniquity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evil.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perceive,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sir,’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continued,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addressing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unfortunate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‘this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himself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thank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disorders.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wife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principality,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he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sworn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cherish</a:t>
            </a:r>
            <a:r>
              <a:rPr dirty="0" sz="1450" spc="-5">
                <a:latin typeface="Times New Roman"/>
                <a:cs typeface="Times New Roman"/>
              </a:rPr>
              <a:t> both.’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‘Sworn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altar!’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echoed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put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princes!’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630"/>
              </a:spcBef>
            </a:pPr>
            <a:r>
              <a:rPr dirty="0" sz="1450" spc="-30">
                <a:latin typeface="Times New Roman"/>
                <a:cs typeface="Times New Roman"/>
              </a:rPr>
              <a:t>‘Well,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leaves them both to an adventurer from East Prussia,’ pursued the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farmer: ‘leaves the girl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seduced and to </a:t>
            </a:r>
            <a:r>
              <a:rPr dirty="0" sz="1450" spc="-5">
                <a:latin typeface="Times New Roman"/>
                <a:cs typeface="Times New Roman"/>
              </a:rPr>
              <a:t>go on </a:t>
            </a:r>
            <a:r>
              <a:rPr dirty="0" sz="1450" spc="-10">
                <a:latin typeface="Times New Roman"/>
                <a:cs typeface="Times New Roman"/>
              </a:rPr>
              <a:t>from bad to worse, till 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name’s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become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tap-room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by-word,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twenty;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leaves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overtaxed,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bullied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armaments,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jockied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war—’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</a:t>
            </a:r>
            <a:r>
              <a:rPr dirty="0" sz="1450" spc="-130">
                <a:latin typeface="Times New Roman"/>
                <a:cs typeface="Times New Roman"/>
              </a:rPr>
              <a:t>W</a:t>
            </a:r>
            <a:r>
              <a:rPr dirty="0" sz="1450" spc="-10">
                <a:latin typeface="Times New Roman"/>
                <a:cs typeface="Times New Roman"/>
              </a:rPr>
              <a:t>ar!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‘So they </a:t>
            </a:r>
            <a:r>
              <a:rPr dirty="0" sz="1450" spc="-30">
                <a:latin typeface="Times New Roman"/>
                <a:cs typeface="Times New Roman"/>
              </a:rPr>
              <a:t>say, </a:t>
            </a:r>
            <a:r>
              <a:rPr dirty="0" sz="1450" spc="-10">
                <a:latin typeface="Times New Roman"/>
                <a:cs typeface="Times New Roman"/>
              </a:rPr>
              <a:t>sir; those that watch their ongoings, say to </a:t>
            </a:r>
            <a:r>
              <a:rPr dirty="0" sz="1450" spc="-20">
                <a:latin typeface="Times New Roman"/>
                <a:cs typeface="Times New Roman"/>
              </a:rPr>
              <a:t>war,’ </a:t>
            </a:r>
            <a:r>
              <a:rPr dirty="0" sz="1450" spc="-10">
                <a:latin typeface="Times New Roman"/>
                <a:cs typeface="Times New Roman"/>
              </a:rPr>
              <a:t>asseverated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Killian. </a:t>
            </a:r>
            <a:r>
              <a:rPr dirty="0" sz="1450" spc="-30">
                <a:latin typeface="Times New Roman"/>
                <a:cs typeface="Times New Roman"/>
              </a:rPr>
              <a:t>‘Well,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that is very sad; it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sad thing for this </a:t>
            </a:r>
            <a:r>
              <a:rPr dirty="0" sz="1450" spc="-20">
                <a:latin typeface="Times New Roman"/>
                <a:cs typeface="Times New Roman"/>
              </a:rPr>
              <a:t>poor, </a:t>
            </a:r>
            <a:r>
              <a:rPr dirty="0" sz="1450" spc="-10">
                <a:latin typeface="Times New Roman"/>
                <a:cs typeface="Times New Roman"/>
              </a:rPr>
              <a:t>wicked girl to </a:t>
            </a:r>
            <a:r>
              <a:rPr dirty="0" sz="1450" spc="-5">
                <a:latin typeface="Times New Roman"/>
                <a:cs typeface="Times New Roman"/>
              </a:rPr>
              <a:t> go </a:t>
            </a:r>
            <a:r>
              <a:rPr dirty="0" sz="1450" spc="-10">
                <a:latin typeface="Times New Roman"/>
                <a:cs typeface="Times New Roman"/>
              </a:rPr>
              <a:t>down to hell with </a:t>
            </a:r>
            <a:r>
              <a:rPr dirty="0" sz="1450" spc="-20">
                <a:latin typeface="Times New Roman"/>
                <a:cs typeface="Times New Roman"/>
              </a:rPr>
              <a:t>people’s </a:t>
            </a:r>
            <a:r>
              <a:rPr dirty="0" sz="1450" spc="-10">
                <a:latin typeface="Times New Roman"/>
                <a:cs typeface="Times New Roman"/>
              </a:rPr>
              <a:t>curses; </a:t>
            </a:r>
            <a:r>
              <a:rPr dirty="0" sz="1450" spc="-30">
                <a:latin typeface="Times New Roman"/>
                <a:cs typeface="Times New Roman"/>
              </a:rPr>
              <a:t>it’s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sad thing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tight little happy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country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misconducted;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whoever may complain,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humbly conceive,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sir,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this Otto cannot. What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has worked </a:t>
            </a:r>
            <a:r>
              <a:rPr dirty="0" sz="1450" spc="-20">
                <a:latin typeface="Times New Roman"/>
                <a:cs typeface="Times New Roman"/>
              </a:rPr>
              <a:t>for,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has </a:t>
            </a:r>
            <a:r>
              <a:rPr dirty="0" sz="1450" spc="-5">
                <a:latin typeface="Times New Roman"/>
                <a:cs typeface="Times New Roman"/>
              </a:rPr>
              <a:t>got; </a:t>
            </a:r>
            <a:r>
              <a:rPr dirty="0" sz="1450" spc="-10">
                <a:latin typeface="Times New Roman"/>
                <a:cs typeface="Times New Roman"/>
              </a:rPr>
              <a:t>and may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pity</a:t>
            </a:r>
            <a:r>
              <a:rPr dirty="0" sz="1450" spc="-5">
                <a:latin typeface="Times New Roman"/>
                <a:cs typeface="Times New Roman"/>
              </a:rPr>
              <a:t> on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soul,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great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sinner’s!’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broke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oath;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perjurer.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takes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money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work; </a:t>
            </a:r>
            <a:r>
              <a:rPr dirty="0" sz="1450" spc="-30">
                <a:latin typeface="Times New Roman"/>
                <a:cs typeface="Times New Roman"/>
              </a:rPr>
              <a:t>why,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 plainly </a:t>
            </a:r>
            <a:r>
              <a:rPr dirty="0" sz="1450" spc="-30">
                <a:latin typeface="Times New Roman"/>
                <a:cs typeface="Times New Roman"/>
              </a:rPr>
              <a:t>he’s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thief. A cuckold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before, and </a:t>
            </a:r>
            <a:r>
              <a:rPr dirty="0" sz="1450" spc="-5">
                <a:latin typeface="Times New Roman"/>
                <a:cs typeface="Times New Roman"/>
              </a:rPr>
              <a:t>a fool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birth.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that!’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snapped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fingers.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‘And </a:t>
            </a:r>
            <a:r>
              <a:rPr dirty="0" sz="1450" spc="-30">
                <a:latin typeface="Times New Roman"/>
                <a:cs typeface="Times New Roman"/>
              </a:rPr>
              <a:t>now,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see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little,’ continued the </a:t>
            </a:r>
            <a:r>
              <a:rPr dirty="0" sz="1450" spc="-20">
                <a:latin typeface="Times New Roman"/>
                <a:cs typeface="Times New Roman"/>
              </a:rPr>
              <a:t>farmer, </a:t>
            </a:r>
            <a:r>
              <a:rPr dirty="0" sz="1450" spc="-10">
                <a:latin typeface="Times New Roman"/>
                <a:cs typeface="Times New Roman"/>
              </a:rPr>
              <a:t>‘why we think so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poorly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Prince Otto. </a:t>
            </a:r>
            <a:r>
              <a:rPr dirty="0" sz="1450" spc="-20">
                <a:latin typeface="Times New Roman"/>
                <a:cs typeface="Times New Roman"/>
              </a:rPr>
              <a:t>There’s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thing 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being </a:t>
            </a:r>
            <a:r>
              <a:rPr dirty="0" sz="1450" spc="-5">
                <a:latin typeface="Times New Roman"/>
                <a:cs typeface="Times New Roman"/>
              </a:rPr>
              <a:t>pious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honest in the private way; and there is such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thing,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10">
                <a:latin typeface="Times New Roman"/>
                <a:cs typeface="Times New Roman"/>
              </a:rPr>
              <a:t>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public virtue;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 has </a:t>
            </a:r>
            <a:r>
              <a:rPr dirty="0" sz="1450" spc="-15">
                <a:latin typeface="Times New Roman"/>
                <a:cs typeface="Times New Roman"/>
              </a:rPr>
              <a:t>neither,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Lord lighten him! Even this Gondremark, that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Fritz 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of—’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70"/>
              </a:spcBef>
            </a:pPr>
            <a:r>
              <a:rPr dirty="0" sz="1450" spc="-55">
                <a:latin typeface="Times New Roman"/>
                <a:cs typeface="Times New Roman"/>
              </a:rPr>
              <a:t>‘Ay,’ </a:t>
            </a:r>
            <a:r>
              <a:rPr dirty="0" sz="1450" spc="-10">
                <a:latin typeface="Times New Roman"/>
                <a:cs typeface="Times New Roman"/>
              </a:rPr>
              <a:t>interrupted Fritz, </a:t>
            </a:r>
            <a:r>
              <a:rPr dirty="0" sz="1450" spc="-15">
                <a:latin typeface="Times New Roman"/>
                <a:cs typeface="Times New Roman"/>
              </a:rPr>
              <a:t>‘Gondremark’s </a:t>
            </a:r>
            <a:r>
              <a:rPr dirty="0" sz="1450" spc="-10">
                <a:latin typeface="Times New Roman"/>
                <a:cs typeface="Times New Roman"/>
              </a:rPr>
              <a:t>the man for me.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would we had his like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Gerolstein.’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‘He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bad man,’ said the old </a:t>
            </a:r>
            <a:r>
              <a:rPr dirty="0" sz="1450" spc="-20">
                <a:latin typeface="Times New Roman"/>
                <a:cs typeface="Times New Roman"/>
              </a:rPr>
              <a:t>farmer, </a:t>
            </a:r>
            <a:r>
              <a:rPr dirty="0" sz="1450" spc="-10">
                <a:latin typeface="Times New Roman"/>
                <a:cs typeface="Times New Roman"/>
              </a:rPr>
              <a:t>shaking his head; ‘and there was never </a:t>
            </a:r>
            <a:r>
              <a:rPr dirty="0" sz="1450" spc="-5">
                <a:latin typeface="Times New Roman"/>
                <a:cs typeface="Times New Roman"/>
              </a:rPr>
              <a:t> good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begun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breach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God’s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commandments.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46467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Prince.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‘But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unavailing.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70">
                <a:latin typeface="Times New Roman"/>
                <a:cs typeface="Times New Roman"/>
              </a:rPr>
              <a:t>We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hold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court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troubadours.’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‘Still,’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one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thing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forget.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conspires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 against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20">
                <a:latin typeface="Times New Roman"/>
                <a:cs typeface="Times New Roman"/>
              </a:rPr>
              <a:t>liberty,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may conspire with him against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honour</a:t>
            </a:r>
            <a:r>
              <a:rPr dirty="0" sz="1450" spc="-10">
                <a:latin typeface="Times New Roman"/>
                <a:cs typeface="Times New Roman"/>
              </a:rPr>
              <a:t> also.’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‘My honour?’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repeated. ‘For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woman,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surprise me. 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failed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-5">
                <a:latin typeface="Times New Roman"/>
                <a:cs typeface="Times New Roman"/>
              </a:rPr>
              <a:t> or </a:t>
            </a:r>
            <a:r>
              <a:rPr dirty="0" sz="1450" spc="-10">
                <a:latin typeface="Times New Roman"/>
                <a:cs typeface="Times New Roman"/>
              </a:rPr>
              <a:t>play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husband,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left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me?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what </a:t>
            </a:r>
            <a:r>
              <a:rPr dirty="0" sz="1450" spc="-5">
                <a:latin typeface="Times New Roman"/>
                <a:cs typeface="Times New Roman"/>
              </a:rPr>
              <a:t> honour </a:t>
            </a:r>
            <a:r>
              <a:rPr dirty="0" sz="1450" spc="-10">
                <a:latin typeface="Times New Roman"/>
                <a:cs typeface="Times New Roman"/>
              </a:rPr>
              <a:t>can remain in such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scene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defeat? No </a:t>
            </a:r>
            <a:r>
              <a:rPr dirty="0" sz="1450" spc="-5">
                <a:latin typeface="Times New Roman"/>
                <a:cs typeface="Times New Roman"/>
              </a:rPr>
              <a:t>honour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recognise.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become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stranger.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wife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longer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prison,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since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wills it; if she love </a:t>
            </a:r>
            <a:r>
              <a:rPr dirty="0" sz="1450" spc="-15">
                <a:latin typeface="Times New Roman"/>
                <a:cs typeface="Times New Roman"/>
              </a:rPr>
              <a:t>another,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where should </a:t>
            </a:r>
            <a:r>
              <a:rPr dirty="0" sz="1450" spc="-5">
                <a:latin typeface="Times New Roman"/>
                <a:cs typeface="Times New Roman"/>
              </a:rPr>
              <a:t>I be </a:t>
            </a:r>
            <a:r>
              <a:rPr dirty="0" sz="1450" spc="-10">
                <a:latin typeface="Times New Roman"/>
                <a:cs typeface="Times New Roman"/>
              </a:rPr>
              <a:t>more in place?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whose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fault is it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mine?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speak, Madame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Rosen, like too many women,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5">
                <a:latin typeface="Times New Roman"/>
                <a:cs typeface="Times New Roman"/>
              </a:rPr>
              <a:t>man’s </a:t>
            </a:r>
            <a:r>
              <a:rPr dirty="0" sz="1450" spc="-10">
                <a:latin typeface="Times New Roman"/>
                <a:cs typeface="Times New Roman"/>
              </a:rPr>
              <a:t>tongue. Had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myself fallen into temptation (as, Heaven knows,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might)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should have trembled,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still hoped and asked for her forgiveness;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yet mine had been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treason in the teeth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love. But let me tell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madam,’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pursued,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rising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irritation,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‘where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</a:t>
            </a:r>
            <a:r>
              <a:rPr dirty="0" sz="1450" spc="-5">
                <a:latin typeface="Times New Roman"/>
                <a:cs typeface="Times New Roman"/>
              </a:rPr>
              <a:t> by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futility,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facility, </a:t>
            </a:r>
            <a:r>
              <a:rPr dirty="0" sz="1450" spc="-10">
                <a:latin typeface="Times New Roman"/>
                <a:cs typeface="Times New Roman"/>
              </a:rPr>
              <a:t>and ill-timed humours has outwearied his </a:t>
            </a:r>
            <a:r>
              <a:rPr dirty="0" sz="1450" spc="-25">
                <a:latin typeface="Times New Roman"/>
                <a:cs typeface="Times New Roman"/>
              </a:rPr>
              <a:t>wife’s </a:t>
            </a:r>
            <a:r>
              <a:rPr dirty="0" sz="1450" spc="-10">
                <a:latin typeface="Times New Roman"/>
                <a:cs typeface="Times New Roman"/>
              </a:rPr>
              <a:t>patience,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15">
                <a:latin typeface="Times New Roman"/>
                <a:cs typeface="Times New Roman"/>
              </a:rPr>
              <a:t>suffer </a:t>
            </a:r>
            <a:r>
              <a:rPr dirty="0" sz="1450" spc="-10">
                <a:latin typeface="Times New Roman"/>
                <a:cs typeface="Times New Roman"/>
              </a:rPr>
              <a:t> neither man </a:t>
            </a:r>
            <a:r>
              <a:rPr dirty="0" sz="1450" spc="-5">
                <a:latin typeface="Times New Roman"/>
                <a:cs typeface="Times New Roman"/>
              </a:rPr>
              <a:t>nor </a:t>
            </a:r>
            <a:r>
              <a:rPr dirty="0" sz="1450" spc="-10">
                <a:latin typeface="Times New Roman"/>
                <a:cs typeface="Times New Roman"/>
              </a:rPr>
              <a:t>woman to misjudge </a:t>
            </a:r>
            <a:r>
              <a:rPr dirty="0" sz="1450" spc="-30">
                <a:latin typeface="Times New Roman"/>
                <a:cs typeface="Times New Roman"/>
              </a:rPr>
              <a:t>her. </a:t>
            </a:r>
            <a:r>
              <a:rPr dirty="0" sz="1450" spc="-10">
                <a:latin typeface="Times New Roman"/>
                <a:cs typeface="Times New Roman"/>
              </a:rPr>
              <a:t>She is free; the man has been found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wanting.’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‘Because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not?’ the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incapable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-10">
                <a:latin typeface="Times New Roman"/>
                <a:cs typeface="Times New Roman"/>
              </a:rPr>
              <a:t> such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feeling.’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5">
                <a:latin typeface="Times New Roman"/>
                <a:cs typeface="Times New Roman"/>
              </a:rPr>
              <a:t>‘Rather,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born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incapable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inspiring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Otto.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Madame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 broke into sudden </a:t>
            </a:r>
            <a:r>
              <a:rPr dirty="0" sz="1450" spc="-20">
                <a:latin typeface="Times New Roman"/>
                <a:cs typeface="Times New Roman"/>
              </a:rPr>
              <a:t>laughter. </a:t>
            </a:r>
            <a:r>
              <a:rPr dirty="0" sz="1450" spc="-10">
                <a:latin typeface="Times New Roman"/>
                <a:cs typeface="Times New Roman"/>
              </a:rPr>
              <a:t>‘Fool,’ she cried, ‘I am in love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myself!’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‘Ah, madam,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most compassionate,’ the Prince retorted, smiling. ‘But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 is waste debate.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know my purpose. Perhaps, to equal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in frankness,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embrace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advantage.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spirit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adventure.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false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position—so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recognised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public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acclamation: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grudge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 then,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issue?’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‘If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mind is made </a:t>
            </a:r>
            <a:r>
              <a:rPr dirty="0" sz="1450" spc="-5">
                <a:latin typeface="Times New Roman"/>
                <a:cs typeface="Times New Roman"/>
              </a:rPr>
              <a:t>up, </a:t>
            </a:r>
            <a:r>
              <a:rPr dirty="0" sz="1450" spc="-10">
                <a:latin typeface="Times New Roman"/>
                <a:cs typeface="Times New Roman"/>
              </a:rPr>
              <a:t>why should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dissuade you?’ said the Countess. ‘I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gainer.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Go,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take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you,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 than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desire;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shall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sleep at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for thinking </a:t>
            </a:r>
            <a:r>
              <a:rPr dirty="0" sz="1450" spc="-5">
                <a:latin typeface="Times New Roman"/>
                <a:cs typeface="Times New Roman"/>
              </a:rPr>
              <a:t>of your </a:t>
            </a:r>
            <a:r>
              <a:rPr dirty="0" sz="1450" spc="-25">
                <a:latin typeface="Times New Roman"/>
                <a:cs typeface="Times New Roman"/>
              </a:rPr>
              <a:t>misery. 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</a:t>
            </a:r>
            <a:r>
              <a:rPr dirty="0" sz="1450" spc="-5">
                <a:latin typeface="Times New Roman"/>
                <a:cs typeface="Times New Roman"/>
              </a:rPr>
              <a:t> do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afraid;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spoil</a:t>
            </a:r>
            <a:r>
              <a:rPr dirty="0" sz="1450" spc="-5">
                <a:latin typeface="Times New Roman"/>
                <a:cs typeface="Times New Roman"/>
              </a:rPr>
              <a:t> you,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fool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hero.’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‘Alas! madam,’ cried the Prince, ‘and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unlucky money!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did amiss to take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 </a:t>
            </a:r>
            <a:r>
              <a:rPr dirty="0" sz="1450" spc="-5">
                <a:latin typeface="Times New Roman"/>
                <a:cs typeface="Times New Roman"/>
              </a:rPr>
              <a:t>but you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wonderful </a:t>
            </a:r>
            <a:r>
              <a:rPr dirty="0" sz="1450" spc="-15">
                <a:latin typeface="Times New Roman"/>
                <a:cs typeface="Times New Roman"/>
              </a:rPr>
              <a:t>persuader.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thank God,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 still </a:t>
            </a:r>
            <a:r>
              <a:rPr dirty="0" sz="1450" spc="-15">
                <a:latin typeface="Times New Roman"/>
                <a:cs typeface="Times New Roman"/>
              </a:rPr>
              <a:t>offer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fair equivalent.’ He took some papers from the </a:t>
            </a:r>
            <a:r>
              <a:rPr dirty="0" sz="1450" spc="-20">
                <a:latin typeface="Times New Roman"/>
                <a:cs typeface="Times New Roman"/>
              </a:rPr>
              <a:t>chimney. </a:t>
            </a:r>
            <a:r>
              <a:rPr dirty="0" sz="1450" spc="-10">
                <a:latin typeface="Times New Roman"/>
                <a:cs typeface="Times New Roman"/>
              </a:rPr>
              <a:t>‘Here,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title-deeds,’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said; ‘where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going, </a:t>
            </a:r>
            <a:r>
              <a:rPr dirty="0" sz="1450" spc="-10">
                <a:latin typeface="Times New Roman"/>
                <a:cs typeface="Times New Roman"/>
              </a:rPr>
              <a:t>they can certainly </a:t>
            </a:r>
            <a:r>
              <a:rPr dirty="0" sz="1450" spc="-5">
                <a:latin typeface="Times New Roman"/>
                <a:cs typeface="Times New Roman"/>
              </a:rPr>
              <a:t>be of no </a:t>
            </a:r>
            <a:r>
              <a:rPr dirty="0" sz="1450" spc="-10">
                <a:latin typeface="Times New Roman"/>
                <a:cs typeface="Times New Roman"/>
              </a:rPr>
              <a:t>use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now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other </a:t>
            </a:r>
            <a:r>
              <a:rPr dirty="0" sz="1450" spc="-5">
                <a:latin typeface="Times New Roman"/>
                <a:cs typeface="Times New Roman"/>
              </a:rPr>
              <a:t>hope of </a:t>
            </a:r>
            <a:r>
              <a:rPr dirty="0" sz="1450" spc="-10">
                <a:latin typeface="Times New Roman"/>
                <a:cs typeface="Times New Roman"/>
              </a:rPr>
              <a:t>making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you your </a:t>
            </a:r>
            <a:r>
              <a:rPr dirty="0" sz="1450" spc="-10">
                <a:latin typeface="Times New Roman"/>
                <a:cs typeface="Times New Roman"/>
              </a:rPr>
              <a:t>kindness.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without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formality,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obeying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somewhat changed; the sun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Prince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Grünewald is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point 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setting;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doubt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waive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ceremony,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accept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best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you.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016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pleasure in the coming time, it will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to remember that the peasant is secure,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generous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friend</a:t>
            </a:r>
            <a:r>
              <a:rPr dirty="0" sz="1450" spc="-5">
                <a:latin typeface="Times New Roman"/>
                <a:cs typeface="Times New Roman"/>
              </a:rPr>
              <a:t> no </a:t>
            </a:r>
            <a:r>
              <a:rPr dirty="0" sz="1450" spc="-20">
                <a:latin typeface="Times New Roman"/>
                <a:cs typeface="Times New Roman"/>
              </a:rPr>
              <a:t>loser.’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‘Do </a:t>
            </a:r>
            <a:r>
              <a:rPr dirty="0" sz="1450" spc="-5">
                <a:latin typeface="Times New Roman"/>
                <a:cs typeface="Times New Roman"/>
              </a:rPr>
              <a:t>you not </a:t>
            </a:r>
            <a:r>
              <a:rPr dirty="0" sz="1450" spc="-10">
                <a:latin typeface="Times New Roman"/>
                <a:cs typeface="Times New Roman"/>
              </a:rPr>
              <a:t>understand my </a:t>
            </a:r>
            <a:r>
              <a:rPr dirty="0" sz="1450" spc="-5">
                <a:latin typeface="Times New Roman"/>
                <a:cs typeface="Times New Roman"/>
              </a:rPr>
              <a:t>odious </a:t>
            </a:r>
            <a:r>
              <a:rPr dirty="0" sz="1450" spc="-10">
                <a:latin typeface="Times New Roman"/>
                <a:cs typeface="Times New Roman"/>
              </a:rPr>
              <a:t>position?’ cried the Countess. ‘Dear Prince,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upon your </a:t>
            </a:r>
            <a:r>
              <a:rPr dirty="0" sz="1450" spc="-10">
                <a:latin typeface="Times New Roman"/>
                <a:cs typeface="Times New Roman"/>
              </a:rPr>
              <a:t>fall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begin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fortune.’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‘It was the more like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tempt me to resistance,’ returned Otto. ‘But 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cannot alter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relations;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must, for the last time, lay my commands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in the character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Prince.’ And with his loftiest </a:t>
            </a:r>
            <a:r>
              <a:rPr dirty="0" sz="1450" spc="-20">
                <a:latin typeface="Times New Roman"/>
                <a:cs typeface="Times New Roman"/>
              </a:rPr>
              <a:t>dignity,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forced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deeds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acceptance.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hate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very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touch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There followed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silence. ‘At what time,’ resumed Otto, ‘(if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know)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arrested?’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40">
                <a:latin typeface="Times New Roman"/>
                <a:cs typeface="Times New Roman"/>
              </a:rPr>
              <a:t>‘Your </a:t>
            </a:r>
            <a:r>
              <a:rPr dirty="0" sz="1450" spc="-10">
                <a:latin typeface="Times New Roman"/>
                <a:cs typeface="Times New Roman"/>
              </a:rPr>
              <a:t>Highness, when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please!’ exclaimed the Countess. </a:t>
            </a:r>
            <a:r>
              <a:rPr dirty="0" sz="1450" spc="-25">
                <a:latin typeface="Times New Roman"/>
                <a:cs typeface="Times New Roman"/>
              </a:rPr>
              <a:t>‘Or,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choose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tear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paper,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never!’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 would rather it were </a:t>
            </a:r>
            <a:r>
              <a:rPr dirty="0" sz="1450" spc="-5">
                <a:latin typeface="Times New Roman"/>
                <a:cs typeface="Times New Roman"/>
              </a:rPr>
              <a:t>done </a:t>
            </a:r>
            <a:r>
              <a:rPr dirty="0" sz="1450" spc="-20">
                <a:latin typeface="Times New Roman"/>
                <a:cs typeface="Times New Roman"/>
              </a:rPr>
              <a:t>quickly,’ </a:t>
            </a:r>
            <a:r>
              <a:rPr dirty="0" sz="1450" spc="-10">
                <a:latin typeface="Times New Roman"/>
                <a:cs typeface="Times New Roman"/>
              </a:rPr>
              <a:t>said the Prince. ‘I shall take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time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letter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25">
                <a:latin typeface="Times New Roman"/>
                <a:cs typeface="Times New Roman"/>
              </a:rPr>
              <a:t>‘Well,’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Countess,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advised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resist;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same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time,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intend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dumb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shearers,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ought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about arranging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arrest.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offered’—she hesitated—‘I </a:t>
            </a:r>
            <a:r>
              <a:rPr dirty="0" sz="1450" spc="-15">
                <a:latin typeface="Times New Roman"/>
                <a:cs typeface="Times New Roman"/>
              </a:rPr>
              <a:t>offered </a:t>
            </a:r>
            <a:r>
              <a:rPr dirty="0" sz="1450" spc="-10">
                <a:latin typeface="Times New Roman"/>
                <a:cs typeface="Times New Roman"/>
              </a:rPr>
              <a:t>to manage it,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intending, my dear friend—intending,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my soul, to </a:t>
            </a:r>
            <a:r>
              <a:rPr dirty="0" sz="1450" spc="-5">
                <a:latin typeface="Times New Roman"/>
                <a:cs typeface="Times New Roman"/>
              </a:rPr>
              <a:t>be of </a:t>
            </a:r>
            <a:r>
              <a:rPr dirty="0" sz="1450" spc="-10">
                <a:latin typeface="Times New Roman"/>
                <a:cs typeface="Times New Roman"/>
              </a:rPr>
              <a:t>use to </a:t>
            </a:r>
            <a:r>
              <a:rPr dirty="0" sz="1450" spc="-5">
                <a:latin typeface="Times New Roman"/>
                <a:cs typeface="Times New Roman"/>
              </a:rPr>
              <a:t>you. </a:t>
            </a:r>
            <a:r>
              <a:rPr dirty="0" sz="1450" spc="-35">
                <a:latin typeface="Times New Roman"/>
                <a:cs typeface="Times New Roman"/>
              </a:rPr>
              <a:t>Well, 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profit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my goodwill, then </a:t>
            </a:r>
            <a:r>
              <a:rPr dirty="0" sz="1450" spc="-5">
                <a:latin typeface="Times New Roman"/>
                <a:cs typeface="Times New Roman"/>
              </a:rPr>
              <a:t>be of </a:t>
            </a:r>
            <a:r>
              <a:rPr dirty="0" sz="1450" spc="-10">
                <a:latin typeface="Times New Roman"/>
                <a:cs typeface="Times New Roman"/>
              </a:rPr>
              <a:t>use to me; and as soon as ever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feel </a:t>
            </a:r>
            <a:r>
              <a:rPr dirty="0" sz="1450" spc="-25">
                <a:latin typeface="Times New Roman"/>
                <a:cs typeface="Times New Roman"/>
              </a:rPr>
              <a:t>ready, </a:t>
            </a:r>
            <a:r>
              <a:rPr dirty="0" sz="1450" spc="-5">
                <a:latin typeface="Times New Roman"/>
                <a:cs typeface="Times New Roman"/>
              </a:rPr>
              <a:t>go </a:t>
            </a:r>
            <a:r>
              <a:rPr dirty="0" sz="1450" spc="-10">
                <a:latin typeface="Times New Roman"/>
                <a:cs typeface="Times New Roman"/>
              </a:rPr>
              <a:t>to the Flying Mercury where we met last night. It will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none </a:t>
            </a:r>
            <a:r>
              <a:rPr dirty="0" sz="1450" spc="-10">
                <a:latin typeface="Times New Roman"/>
                <a:cs typeface="Times New Roman"/>
              </a:rPr>
              <a:t>the worse for </a:t>
            </a:r>
            <a:r>
              <a:rPr dirty="0" sz="1450" spc="-5">
                <a:latin typeface="Times New Roman"/>
                <a:cs typeface="Times New Roman"/>
              </a:rPr>
              <a:t>you; </a:t>
            </a:r>
            <a:r>
              <a:rPr dirty="0" sz="1450" spc="-10">
                <a:latin typeface="Times New Roman"/>
                <a:cs typeface="Times New Roman"/>
              </a:rPr>
              <a:t>and to make it quite plain, it will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better for the rest 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us.’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‘Dear madam, </a:t>
            </a:r>
            <a:r>
              <a:rPr dirty="0" sz="1450" spc="-20">
                <a:latin typeface="Times New Roman"/>
                <a:cs typeface="Times New Roman"/>
              </a:rPr>
              <a:t>certainly,’ </a:t>
            </a:r>
            <a:r>
              <a:rPr dirty="0" sz="1450" spc="-10">
                <a:latin typeface="Times New Roman"/>
                <a:cs typeface="Times New Roman"/>
              </a:rPr>
              <a:t>said Otto. ‘If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prepared for the chief evil,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shall </a:t>
            </a:r>
            <a:r>
              <a:rPr dirty="0" sz="1450" spc="-5">
                <a:latin typeface="Times New Roman"/>
                <a:cs typeface="Times New Roman"/>
              </a:rPr>
              <a:t> not </a:t>
            </a:r>
            <a:r>
              <a:rPr dirty="0" sz="1450" spc="-10">
                <a:latin typeface="Times New Roman"/>
                <a:cs typeface="Times New Roman"/>
              </a:rPr>
              <a:t>quarrel with details. Go, then, with my best gratitude; and when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written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few lines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leave-taking,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shall immediately hasten to keep tryst.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To-night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shall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meet so dangerous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5">
                <a:latin typeface="Times New Roman"/>
                <a:cs typeface="Times New Roman"/>
              </a:rPr>
              <a:t>cavalier,’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added,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smiling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gallantry.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As soon as Madame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 was gone,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made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call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his self-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command. He was face to face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miserable passage where, if it were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possible,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desired to carry himself with </a:t>
            </a:r>
            <a:r>
              <a:rPr dirty="0" sz="1450" spc="-20">
                <a:latin typeface="Times New Roman"/>
                <a:cs typeface="Times New Roman"/>
              </a:rPr>
              <a:t>dignity. </a:t>
            </a:r>
            <a:r>
              <a:rPr dirty="0" sz="1450" spc="-10">
                <a:latin typeface="Times New Roman"/>
                <a:cs typeface="Times New Roman"/>
              </a:rPr>
              <a:t>As to the main fact,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never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swerved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faltered;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come so heart-sick and so cruelly humiliated from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talk with Gotthold, that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embraced the notion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imprisonment with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something bordering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relief. Here was, at least,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step which </a:t>
            </a:r>
            <a:r>
              <a:rPr dirty="0" sz="1450" spc="-5">
                <a:latin typeface="Times New Roman"/>
                <a:cs typeface="Times New Roman"/>
              </a:rPr>
              <a:t>he thought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blameless;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way</a:t>
            </a:r>
            <a:r>
              <a:rPr dirty="0" sz="1450" spc="-5">
                <a:latin typeface="Times New Roman"/>
                <a:cs typeface="Times New Roman"/>
              </a:rPr>
              <a:t> out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troubles.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write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Seraphina; and his anger blazed. The tale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his forbearances mounted, in 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eyes, to something monstrous; still more monstrous, the coldness, egoism,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cruelty that had required and thus requited them. The pen which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taken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shook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hand.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amazed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resignation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fled,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gone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075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98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beyond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recall.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white-hot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words,</a:t>
            </a:r>
            <a:r>
              <a:rPr dirty="0" sz="1450" spc="-5">
                <a:latin typeface="Times New Roman"/>
                <a:cs typeface="Times New Roman"/>
              </a:rPr>
              <a:t> 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bade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adieu,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dubbing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desperation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name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love,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calling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wrath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forgiveness;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cast </a:t>
            </a:r>
            <a:r>
              <a:rPr dirty="0" sz="1450" spc="-5">
                <a:latin typeface="Times New Roman"/>
                <a:cs typeface="Times New Roman"/>
              </a:rPr>
              <a:t>but one </a:t>
            </a:r>
            <a:r>
              <a:rPr dirty="0" sz="1450" spc="-10">
                <a:latin typeface="Times New Roman"/>
                <a:cs typeface="Times New Roman"/>
              </a:rPr>
              <a:t>look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leave-taking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place that had been his for so long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longer;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hurried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forth—love’s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prisoner—or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pride’s.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He took that private passage which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trodden so often in less momentous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hours. The porter let him </a:t>
            </a:r>
            <a:r>
              <a:rPr dirty="0" sz="1450" spc="-5">
                <a:latin typeface="Times New Roman"/>
                <a:cs typeface="Times New Roman"/>
              </a:rPr>
              <a:t>out; </a:t>
            </a:r>
            <a:r>
              <a:rPr dirty="0" sz="1450" spc="-10">
                <a:latin typeface="Times New Roman"/>
                <a:cs typeface="Times New Roman"/>
              </a:rPr>
              <a:t>and the bountiful, cold air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night </a:t>
            </a:r>
            <a:r>
              <a:rPr dirty="0" sz="1450" spc="-10">
                <a:latin typeface="Times New Roman"/>
                <a:cs typeface="Times New Roman"/>
              </a:rPr>
              <a:t>and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pure glory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stars received him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threshold. He looked round him,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breathing deep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20">
                <a:latin typeface="Times New Roman"/>
                <a:cs typeface="Times New Roman"/>
              </a:rPr>
              <a:t>earth’s </a:t>
            </a:r>
            <a:r>
              <a:rPr dirty="0" sz="1450" spc="-10">
                <a:latin typeface="Times New Roman"/>
                <a:cs typeface="Times New Roman"/>
              </a:rPr>
              <a:t>plain fragrance;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looked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into the great array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heaven, and was quieted. His little </a:t>
            </a:r>
            <a:r>
              <a:rPr dirty="0" sz="1450" spc="-15">
                <a:latin typeface="Times New Roman"/>
                <a:cs typeface="Times New Roman"/>
              </a:rPr>
              <a:t>turgid </a:t>
            </a:r>
            <a:r>
              <a:rPr dirty="0" sz="1450" spc="-10">
                <a:latin typeface="Times New Roman"/>
                <a:cs typeface="Times New Roman"/>
              </a:rPr>
              <a:t>life dwindled to its true proportions;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saw himself (that great flame-hearted martyr!) stand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speck under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cool cupola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night. Thus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felt his careless injuries already soothed;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live air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out-of-doors, the quiet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world, as if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their silent music,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sobering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dwarfing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emotions.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450" spc="-30">
                <a:latin typeface="Times New Roman"/>
                <a:cs typeface="Times New Roman"/>
              </a:rPr>
              <a:t>‘Well,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forgive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her,’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said.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be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her,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forgive.’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And with brisk steps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crossed the garden, issued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Park, and came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Flying </a:t>
            </a:r>
            <a:r>
              <a:rPr dirty="0" sz="1450" spc="-20">
                <a:latin typeface="Times New Roman"/>
                <a:cs typeface="Times New Roman"/>
              </a:rPr>
              <a:t>Mercury. </a:t>
            </a:r>
            <a:r>
              <a:rPr dirty="0" sz="1450" spc="-10">
                <a:latin typeface="Times New Roman"/>
                <a:cs typeface="Times New Roman"/>
              </a:rPr>
              <a:t>A dark figure moved forward from the shadow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pedestal.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 have to ask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pardon, </a:t>
            </a:r>
            <a:r>
              <a:rPr dirty="0" sz="1450" spc="-20">
                <a:latin typeface="Times New Roman"/>
                <a:cs typeface="Times New Roman"/>
              </a:rPr>
              <a:t>sir,’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voice observed, </a:t>
            </a:r>
            <a:r>
              <a:rPr dirty="0" sz="1450" spc="-5">
                <a:latin typeface="Times New Roman"/>
                <a:cs typeface="Times New Roman"/>
              </a:rPr>
              <a:t>‘but </a:t>
            </a:r>
            <a:r>
              <a:rPr dirty="0" sz="1450" spc="-10">
                <a:latin typeface="Times New Roman"/>
                <a:cs typeface="Times New Roman"/>
              </a:rPr>
              <a:t>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right in taking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for the Prince,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given to understand that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prepared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meet me.’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‘Her</a:t>
            </a:r>
            <a:r>
              <a:rPr dirty="0" sz="1450" spc="-5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G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10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don,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</a:t>
            </a:r>
            <a:r>
              <a:rPr dirty="0" sz="1450" spc="-10">
                <a:latin typeface="Times New Roman"/>
                <a:cs typeface="Times New Roman"/>
              </a:rPr>
              <a:t>elie</a:t>
            </a:r>
            <a:r>
              <a:rPr dirty="0" sz="1450" spc="-5">
                <a:latin typeface="Times New Roman"/>
                <a:cs typeface="Times New Roman"/>
              </a:rPr>
              <a:t>v</a:t>
            </a:r>
            <a:r>
              <a:rPr dirty="0" sz="1450" spc="-10">
                <a:latin typeface="Times New Roman"/>
                <a:cs typeface="Times New Roman"/>
              </a:rPr>
              <a:t>e?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</a:t>
            </a:r>
            <a:r>
              <a:rPr dirty="0" sz="1450" spc="-5">
                <a:latin typeface="Times New Roman"/>
                <a:cs typeface="Times New Roman"/>
              </a:rPr>
              <a:t>o.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‘Herr Oberst Gordon,’ replied that </a:t>
            </a:r>
            <a:r>
              <a:rPr dirty="0" sz="1450" spc="-25">
                <a:latin typeface="Times New Roman"/>
                <a:cs typeface="Times New Roman"/>
              </a:rPr>
              <a:t>officer. </a:t>
            </a:r>
            <a:r>
              <a:rPr dirty="0" sz="1450" spc="-10">
                <a:latin typeface="Times New Roman"/>
                <a:cs typeface="Times New Roman"/>
              </a:rPr>
              <a:t>‘This is rather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ticklish business for 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man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embarked </a:t>
            </a:r>
            <a:r>
              <a:rPr dirty="0" sz="1450" spc="-5">
                <a:latin typeface="Times New Roman"/>
                <a:cs typeface="Times New Roman"/>
              </a:rPr>
              <a:t>in; </a:t>
            </a:r>
            <a:r>
              <a:rPr dirty="0" sz="1450" spc="-10">
                <a:latin typeface="Times New Roman"/>
                <a:cs typeface="Times New Roman"/>
              </a:rPr>
              <a:t>and to find that all is to </a:t>
            </a:r>
            <a:r>
              <a:rPr dirty="0" sz="1450" spc="-5">
                <a:latin typeface="Times New Roman"/>
                <a:cs typeface="Times New Roman"/>
              </a:rPr>
              <a:t>go </a:t>
            </a:r>
            <a:r>
              <a:rPr dirty="0" sz="1450" spc="-10">
                <a:latin typeface="Times New Roman"/>
                <a:cs typeface="Times New Roman"/>
              </a:rPr>
              <a:t>pleasantly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relief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me. The carriage is at hand; shall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the </a:t>
            </a:r>
            <a:r>
              <a:rPr dirty="0" sz="1450" spc="-5">
                <a:latin typeface="Times New Roman"/>
                <a:cs typeface="Times New Roman"/>
              </a:rPr>
              <a:t>honour of </a:t>
            </a:r>
            <a:r>
              <a:rPr dirty="0" sz="1450" spc="-10">
                <a:latin typeface="Times New Roman"/>
                <a:cs typeface="Times New Roman"/>
              </a:rPr>
              <a:t>following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Highness?’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‘Colonel,’ said the Prince, ‘I have now come to that happy moment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life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orders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receive</a:t>
            </a:r>
            <a:r>
              <a:rPr dirty="0" sz="1450" spc="-5">
                <a:latin typeface="Times New Roman"/>
                <a:cs typeface="Times New Roman"/>
              </a:rPr>
              <a:t> but none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‘A most philosophical remark,’ returned the Colonel. ‘Begad,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very pertinent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remark! it might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Plutarch.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not a </a:t>
            </a:r>
            <a:r>
              <a:rPr dirty="0" sz="1450" spc="-20">
                <a:latin typeface="Times New Roman"/>
                <a:cs typeface="Times New Roman"/>
              </a:rPr>
              <a:t>drop’s </a:t>
            </a:r>
            <a:r>
              <a:rPr dirty="0" sz="1450" spc="-10">
                <a:latin typeface="Times New Roman"/>
                <a:cs typeface="Times New Roman"/>
              </a:rPr>
              <a:t>blood to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Highness,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indeed to any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in this principality;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else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should dislike my orders. But 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 is, and since there is nothing unnatural </a:t>
            </a:r>
            <a:r>
              <a:rPr dirty="0" sz="1450" spc="-5">
                <a:latin typeface="Times New Roman"/>
                <a:cs typeface="Times New Roman"/>
              </a:rPr>
              <a:t>or </a:t>
            </a:r>
            <a:r>
              <a:rPr dirty="0" sz="1450" spc="-10">
                <a:latin typeface="Times New Roman"/>
                <a:cs typeface="Times New Roman"/>
              </a:rPr>
              <a:t>unbecoming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my side, and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 takes it in </a:t>
            </a:r>
            <a:r>
              <a:rPr dirty="0" sz="1450" spc="-5">
                <a:latin typeface="Times New Roman"/>
                <a:cs typeface="Times New Roman"/>
              </a:rPr>
              <a:t>good </a:t>
            </a:r>
            <a:r>
              <a:rPr dirty="0" sz="1450" spc="-10">
                <a:latin typeface="Times New Roman"/>
                <a:cs typeface="Times New Roman"/>
              </a:rPr>
              <a:t>part,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begin to believe we may have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capital time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together,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sir—a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capital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gaoler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fellow-captive.’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‘May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inquire,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Gordon,’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Otto,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led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accept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dangerous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fain</a:t>
            </a:r>
            <a:r>
              <a:rPr dirty="0" sz="1450" spc="-5">
                <a:latin typeface="Times New Roman"/>
                <a:cs typeface="Times New Roman"/>
              </a:rPr>
              <a:t> hope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thankless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office?’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70"/>
              </a:spcBef>
            </a:pPr>
            <a:r>
              <a:rPr dirty="0" sz="1450" spc="-45">
                <a:latin typeface="Times New Roman"/>
                <a:cs typeface="Times New Roman"/>
              </a:rPr>
              <a:t>‘Very </a:t>
            </a:r>
            <a:r>
              <a:rPr dirty="0" sz="1450" spc="-10">
                <a:latin typeface="Times New Roman"/>
                <a:cs typeface="Times New Roman"/>
              </a:rPr>
              <a:t>natural,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sure,’ replied the </a:t>
            </a:r>
            <a:r>
              <a:rPr dirty="0" sz="1450" spc="-15">
                <a:latin typeface="Times New Roman"/>
                <a:cs typeface="Times New Roman"/>
              </a:rPr>
              <a:t>officer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fortune. ‘My pay is, in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meanwhile, </a:t>
            </a:r>
            <a:r>
              <a:rPr dirty="0" sz="1450" spc="-5">
                <a:latin typeface="Times New Roman"/>
                <a:cs typeface="Times New Roman"/>
              </a:rPr>
              <a:t>doubled.’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5"/>
              </a:spcBef>
            </a:pPr>
            <a:r>
              <a:rPr dirty="0" sz="1450" spc="-30">
                <a:latin typeface="Times New Roman"/>
                <a:cs typeface="Times New Roman"/>
              </a:rPr>
              <a:t>‘Well, </a:t>
            </a:r>
            <a:r>
              <a:rPr dirty="0" sz="1450" spc="-25">
                <a:latin typeface="Times New Roman"/>
                <a:cs typeface="Times New Roman"/>
              </a:rPr>
              <a:t>sir,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presume to criticise,’ returned the Prince. ‘And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perceive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carriage.’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916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9525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Sure </a:t>
            </a:r>
            <a:r>
              <a:rPr dirty="0" sz="1450" spc="-5">
                <a:latin typeface="Times New Roman"/>
                <a:cs typeface="Times New Roman"/>
              </a:rPr>
              <a:t>enough, </a:t>
            </a:r>
            <a:r>
              <a:rPr dirty="0" sz="1450" spc="-10">
                <a:latin typeface="Times New Roman"/>
                <a:cs typeface="Times New Roman"/>
              </a:rPr>
              <a:t>at the intersection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two alleys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Park,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coach and </a:t>
            </a:r>
            <a:r>
              <a:rPr dirty="0" sz="1450" spc="-20">
                <a:latin typeface="Times New Roman"/>
                <a:cs typeface="Times New Roman"/>
              </a:rPr>
              <a:t>four,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conspicuous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its lanterns, stood in waiting.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little way </a:t>
            </a:r>
            <a:r>
              <a:rPr dirty="0" sz="1450" spc="-15">
                <a:latin typeface="Times New Roman"/>
                <a:cs typeface="Times New Roman"/>
              </a:rPr>
              <a:t>off </a:t>
            </a:r>
            <a:r>
              <a:rPr dirty="0" sz="1450" spc="-10">
                <a:latin typeface="Times New Roman"/>
                <a:cs typeface="Times New Roman"/>
              </a:rPr>
              <a:t>about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score 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lancers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drawn</a:t>
            </a:r>
            <a:r>
              <a:rPr dirty="0" sz="1450" spc="-5">
                <a:latin typeface="Times New Roman"/>
                <a:cs typeface="Times New Roman"/>
              </a:rPr>
              <a:t> up </a:t>
            </a:r>
            <a:r>
              <a:rPr dirty="0" sz="1450" spc="-10">
                <a:latin typeface="Times New Roman"/>
                <a:cs typeface="Times New Roman"/>
              </a:rPr>
              <a:t>under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shadow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trees.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531620" marR="201295" indent="-1322705">
              <a:lnSpc>
                <a:spcPct val="132400"/>
              </a:lnSpc>
            </a:pPr>
            <a:r>
              <a:rPr dirty="0" sz="1450" spc="-15" b="1">
                <a:latin typeface="Times New Roman"/>
                <a:cs typeface="Times New Roman"/>
              </a:rPr>
              <a:t>CHAPTER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XIII—PROVIDENCE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20" b="1">
                <a:latin typeface="Times New Roman"/>
                <a:cs typeface="Times New Roman"/>
              </a:rPr>
              <a:t>VON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ROSEN: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ACT</a:t>
            </a:r>
            <a:r>
              <a:rPr dirty="0" sz="1450" spc="-2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THE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THIRD </a:t>
            </a:r>
            <a:r>
              <a:rPr dirty="0" sz="1450" spc="-34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SHE </a:t>
            </a:r>
            <a:r>
              <a:rPr dirty="0" sz="1450" spc="-15" b="1">
                <a:latin typeface="Times New Roman"/>
                <a:cs typeface="Times New Roman"/>
              </a:rPr>
              <a:t>ENLIGHTENS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SERAPHINA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"/>
              </a:spcBef>
            </a:pP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Madame</a:t>
            </a:r>
            <a:r>
              <a:rPr dirty="0" sz="1450" spc="-5">
                <a:latin typeface="Times New Roman"/>
                <a:cs typeface="Times New Roman"/>
              </a:rPr>
              <a:t> von </a:t>
            </a:r>
            <a:r>
              <a:rPr dirty="0" sz="1450" spc="-10">
                <a:latin typeface="Times New Roman"/>
                <a:cs typeface="Times New Roman"/>
              </a:rPr>
              <a:t>Rosen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left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hurried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straight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Colonel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Gordon;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directing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arrangements,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herself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accompanied the soldier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fortune to the Flying </a:t>
            </a:r>
            <a:r>
              <a:rPr dirty="0" sz="1450" spc="-20">
                <a:latin typeface="Times New Roman"/>
                <a:cs typeface="Times New Roman"/>
              </a:rPr>
              <a:t>Mercury.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Colonel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his arm, and the talk between this pair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conspirators ran high and </a:t>
            </a:r>
            <a:r>
              <a:rPr dirty="0" sz="1450" spc="-20">
                <a:latin typeface="Times New Roman"/>
                <a:cs typeface="Times New Roman"/>
              </a:rPr>
              <a:t>lively.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Countess, indeed, was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whirl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pleasure and excitement; her </a:t>
            </a:r>
            <a:r>
              <a:rPr dirty="0" sz="1450" spc="-5">
                <a:latin typeface="Times New Roman"/>
                <a:cs typeface="Times New Roman"/>
              </a:rPr>
              <a:t>tongue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stumbled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5">
                <a:latin typeface="Times New Roman"/>
                <a:cs typeface="Times New Roman"/>
              </a:rPr>
              <a:t>laughter, </a:t>
            </a:r>
            <a:r>
              <a:rPr dirty="0" sz="1450" spc="-10">
                <a:latin typeface="Times New Roman"/>
                <a:cs typeface="Times New Roman"/>
              </a:rPr>
              <a:t>her eyes shone, the colour that was usually wanting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 perfected her face. It would have taken little more to bring Gordon to 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feet—or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least,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disdaining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idea.</a:t>
            </a:r>
            <a:endParaRPr sz="14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Hidden among some lilac bushes, she enjoyed the great decorum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arrest,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heard the dialogue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two men die away along the path. Soon </a:t>
            </a:r>
            <a:r>
              <a:rPr dirty="0" sz="1450" spc="-20">
                <a:latin typeface="Times New Roman"/>
                <a:cs typeface="Times New Roman"/>
              </a:rPr>
              <a:t>after,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rolling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carriage and the beat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hoofs arose in the still air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night,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speedily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farther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fainter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silence.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gone.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Madame</a:t>
            </a:r>
            <a:r>
              <a:rPr dirty="0" sz="1450" spc="-5">
                <a:latin typeface="Times New Roman"/>
                <a:cs typeface="Times New Roman"/>
              </a:rPr>
              <a:t> von </a:t>
            </a:r>
            <a:r>
              <a:rPr dirty="0" sz="1450" spc="-10">
                <a:latin typeface="Times New Roman"/>
                <a:cs typeface="Times New Roman"/>
              </a:rPr>
              <a:t>Rosen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consulted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watch.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thought,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time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enough for the tit-bit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 evening; and hurrying to the palace, winged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fear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5">
                <a:latin typeface="Times New Roman"/>
                <a:cs typeface="Times New Roman"/>
              </a:rPr>
              <a:t>Gondremark’s </a:t>
            </a:r>
            <a:r>
              <a:rPr dirty="0" sz="1450" spc="-10">
                <a:latin typeface="Times New Roman"/>
                <a:cs typeface="Times New Roman"/>
              </a:rPr>
              <a:t>arrival, she sent her name and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pressing request 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reception to the Princess Seraphina. As the Countess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 unqualified,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was sure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refused;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as an emissary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0">
                <a:latin typeface="Times New Roman"/>
                <a:cs typeface="Times New Roman"/>
              </a:rPr>
              <a:t>Baron’s, </a:t>
            </a:r>
            <a:r>
              <a:rPr dirty="0" sz="1450" spc="-10">
                <a:latin typeface="Times New Roman"/>
                <a:cs typeface="Times New Roman"/>
              </a:rPr>
              <a:t>for so she chose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style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herself,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gained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immediate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entry.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 Princess sat alone at table, making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feint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dining. Her cheeks were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mottled, her eyes heavy; she had neither slept </a:t>
            </a:r>
            <a:r>
              <a:rPr dirty="0" sz="1450" spc="-5">
                <a:latin typeface="Times New Roman"/>
                <a:cs typeface="Times New Roman"/>
              </a:rPr>
              <a:t>nor </a:t>
            </a:r>
            <a:r>
              <a:rPr dirty="0" sz="1450" spc="-10">
                <a:latin typeface="Times New Roman"/>
                <a:cs typeface="Times New Roman"/>
              </a:rPr>
              <a:t>eaten; even her dress had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 neglected. In short, she was </a:t>
            </a:r>
            <a:r>
              <a:rPr dirty="0" sz="1450" spc="-5">
                <a:latin typeface="Times New Roman"/>
                <a:cs typeface="Times New Roman"/>
              </a:rPr>
              <a:t>out of </a:t>
            </a:r>
            <a:r>
              <a:rPr dirty="0" sz="1450" spc="-10">
                <a:latin typeface="Times New Roman"/>
                <a:cs typeface="Times New Roman"/>
              </a:rPr>
              <a:t>health, </a:t>
            </a:r>
            <a:r>
              <a:rPr dirty="0" sz="1450" spc="-5">
                <a:latin typeface="Times New Roman"/>
                <a:cs typeface="Times New Roman"/>
              </a:rPr>
              <a:t>out of </a:t>
            </a:r>
            <a:r>
              <a:rPr dirty="0" sz="1450" spc="-10">
                <a:latin typeface="Times New Roman"/>
                <a:cs typeface="Times New Roman"/>
              </a:rPr>
              <a:t>looks, </a:t>
            </a:r>
            <a:r>
              <a:rPr dirty="0" sz="1450" spc="-5">
                <a:latin typeface="Times New Roman"/>
                <a:cs typeface="Times New Roman"/>
              </a:rPr>
              <a:t>out of </a:t>
            </a:r>
            <a:r>
              <a:rPr dirty="0" sz="1450" spc="-10">
                <a:latin typeface="Times New Roman"/>
                <a:cs typeface="Times New Roman"/>
              </a:rPr>
              <a:t>heart,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hag-ridden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her conscience. The Countess drew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swift comparison,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shone brighter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beauty.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come, madam, </a:t>
            </a:r>
            <a:r>
              <a:rPr dirty="0" sz="1450" spc="-5">
                <a:latin typeface="Times New Roman"/>
                <a:cs typeface="Times New Roman"/>
              </a:rPr>
              <a:t>de </a:t>
            </a:r>
            <a:r>
              <a:rPr dirty="0" sz="1450" spc="-10">
                <a:latin typeface="Times New Roman"/>
                <a:cs typeface="Times New Roman"/>
              </a:rPr>
              <a:t>la part </a:t>
            </a:r>
            <a:r>
              <a:rPr dirty="0" sz="1450" spc="-5">
                <a:latin typeface="Times New Roman"/>
                <a:cs typeface="Times New Roman"/>
              </a:rPr>
              <a:t>de </a:t>
            </a:r>
            <a:r>
              <a:rPr dirty="0" sz="1450" spc="-10">
                <a:latin typeface="Times New Roman"/>
                <a:cs typeface="Times New Roman"/>
              </a:rPr>
              <a:t>Monsieur le Baron,’ drawled the Princess.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‘Be seated!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say?’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45">
                <a:latin typeface="Times New Roman"/>
                <a:cs typeface="Times New Roman"/>
              </a:rPr>
              <a:t>‘To </a:t>
            </a:r>
            <a:r>
              <a:rPr dirty="0" sz="1450" spc="-10">
                <a:latin typeface="Times New Roman"/>
                <a:cs typeface="Times New Roman"/>
              </a:rPr>
              <a:t>say?’ repeated Madame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Rosen, ‘O, much to say! Much to say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 rather </a:t>
            </a:r>
            <a:r>
              <a:rPr dirty="0" sz="1450" spc="-5">
                <a:latin typeface="Times New Roman"/>
                <a:cs typeface="Times New Roman"/>
              </a:rPr>
              <a:t>not, </a:t>
            </a:r>
            <a:r>
              <a:rPr dirty="0" sz="1450" spc="-10">
                <a:latin typeface="Times New Roman"/>
                <a:cs typeface="Times New Roman"/>
              </a:rPr>
              <a:t>and much to leave unsaid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would rather </a:t>
            </a:r>
            <a:r>
              <a:rPr dirty="0" sz="1450" spc="-30">
                <a:latin typeface="Times New Roman"/>
                <a:cs typeface="Times New Roman"/>
              </a:rPr>
              <a:t>say.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 spc="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 St. Paul,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Highness, and always wish to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10">
                <a:latin typeface="Times New Roman"/>
                <a:cs typeface="Times New Roman"/>
              </a:rPr>
              <a:t>the things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should </a:t>
            </a:r>
            <a:r>
              <a:rPr dirty="0" sz="1450" spc="-5">
                <a:latin typeface="Times New Roman"/>
                <a:cs typeface="Times New Roman"/>
              </a:rPr>
              <a:t>not.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Well!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categorical—that is the word?—I took the Prince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20">
                <a:latin typeface="Times New Roman"/>
                <a:cs typeface="Times New Roman"/>
              </a:rPr>
              <a:t>order. </a:t>
            </a:r>
            <a:r>
              <a:rPr dirty="0" sz="1450" spc="-10">
                <a:latin typeface="Times New Roman"/>
                <a:cs typeface="Times New Roman"/>
              </a:rPr>
              <a:t>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could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credit his senses. “Ah,”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 “dear Madame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Rosen, it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possible—it cannot </a:t>
            </a:r>
            <a:r>
              <a:rPr dirty="0" sz="1450" spc="-5">
                <a:latin typeface="Times New Roman"/>
                <a:cs typeface="Times New Roman"/>
              </a:rPr>
              <a:t>be I </a:t>
            </a:r>
            <a:r>
              <a:rPr dirty="0" sz="1450" spc="-10">
                <a:latin typeface="Times New Roman"/>
                <a:cs typeface="Times New Roman"/>
              </a:rPr>
              <a:t>must hear it from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lips. My wife is </a:t>
            </a:r>
            <a:r>
              <a:rPr dirty="0" sz="1450" spc="-5">
                <a:latin typeface="Times New Roman"/>
                <a:cs typeface="Times New Roman"/>
              </a:rPr>
              <a:t>a poor </a:t>
            </a:r>
            <a:r>
              <a:rPr dirty="0" sz="1450" spc="-10">
                <a:latin typeface="Times New Roman"/>
                <a:cs typeface="Times New Roman"/>
              </a:rPr>
              <a:t>girl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misled,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silly,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cruel.”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“Mon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Prince,”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I,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“a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girl—and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075" cy="939165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therefore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cruel;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youth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kills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flies.”—He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such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it!’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‘Madame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Rosen,’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Princess,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steadfast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tones,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anger in her face, ‘who sent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here, and for what purpose? </a:t>
            </a:r>
            <a:r>
              <a:rPr dirty="0" sz="1450" spc="-35">
                <a:latin typeface="Times New Roman"/>
                <a:cs typeface="Times New Roman"/>
              </a:rPr>
              <a:t>Tell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errand.’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‘O, madam,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believe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understand me very well,’ returned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Rosen. ‘I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philosophy.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sleeve,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excuse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indecency! It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very little </a:t>
            </a:r>
            <a:r>
              <a:rPr dirty="0" sz="1450" spc="-5">
                <a:latin typeface="Times New Roman"/>
                <a:cs typeface="Times New Roman"/>
              </a:rPr>
              <a:t>one,’ </a:t>
            </a:r>
            <a:r>
              <a:rPr dirty="0" sz="1450" spc="-10">
                <a:latin typeface="Times New Roman"/>
                <a:cs typeface="Times New Roman"/>
              </a:rPr>
              <a:t>she laughed, ‘and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so often change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sleeve!’</a:t>
            </a:r>
            <a:endParaRPr sz="1450">
              <a:latin typeface="Times New Roman"/>
              <a:cs typeface="Times New Roman"/>
            </a:endParaRPr>
          </a:p>
          <a:p>
            <a:pPr marL="12700" marR="151130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‘Am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understand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arrested?’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asked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rising.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‘While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sat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dining!’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Countess,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nonchalantly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seated.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discharged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errand,’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reply;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detain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470"/>
              </a:spcBef>
            </a:pPr>
            <a:r>
              <a:rPr dirty="0" sz="1450" spc="-10">
                <a:latin typeface="Times New Roman"/>
                <a:cs typeface="Times New Roman"/>
              </a:rPr>
              <a:t>‘O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madam,’</a:t>
            </a:r>
            <a:r>
              <a:rPr dirty="0" sz="1450" spc="-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‘with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permission,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done.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borne much this evening in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service.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suffered.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made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suffer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service.’ She unfolded her fan as she spoke. Quick as her pulses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beat, the fan waved </a:t>
            </a:r>
            <a:r>
              <a:rPr dirty="0" sz="1450" spc="-20">
                <a:latin typeface="Times New Roman"/>
                <a:cs typeface="Times New Roman"/>
              </a:rPr>
              <a:t>languidly. </a:t>
            </a:r>
            <a:r>
              <a:rPr dirty="0" sz="1450" spc="-10">
                <a:latin typeface="Times New Roman"/>
                <a:cs typeface="Times New Roman"/>
              </a:rPr>
              <a:t>She betrayed her emotion only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brightness 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by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almost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insolent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triumph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which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down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Princess.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were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old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scores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rivalry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between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field;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least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Rosen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felt;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 her</a:t>
            </a:r>
            <a:r>
              <a:rPr dirty="0" sz="1450" spc="-5">
                <a:latin typeface="Times New Roman"/>
                <a:cs typeface="Times New Roman"/>
              </a:rPr>
              <a:t> hour of </a:t>
            </a:r>
            <a:r>
              <a:rPr dirty="0" sz="1450" spc="-10">
                <a:latin typeface="Times New Roman"/>
                <a:cs typeface="Times New Roman"/>
              </a:rPr>
              <a:t>victory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all.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1450" spc="-45">
                <a:latin typeface="Times New Roman"/>
                <a:cs typeface="Times New Roman"/>
              </a:rPr>
              <a:t>‘You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servant,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mine,’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‘No, madam, indeed,’ returned the Countess; </a:t>
            </a:r>
            <a:r>
              <a:rPr dirty="0" sz="1450" spc="-5">
                <a:latin typeface="Times New Roman"/>
                <a:cs typeface="Times New Roman"/>
              </a:rPr>
              <a:t>‘but </a:t>
            </a:r>
            <a:r>
              <a:rPr dirty="0" sz="1450" spc="-10">
                <a:latin typeface="Times New Roman"/>
                <a:cs typeface="Times New Roman"/>
              </a:rPr>
              <a:t>we both serve the same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person, as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know—or if </a:t>
            </a:r>
            <a:r>
              <a:rPr dirty="0" sz="1450" spc="-5">
                <a:latin typeface="Times New Roman"/>
                <a:cs typeface="Times New Roman"/>
              </a:rPr>
              <a:t>you do not, </a:t>
            </a:r>
            <a:r>
              <a:rPr dirty="0" sz="1450" spc="-10">
                <a:latin typeface="Times New Roman"/>
                <a:cs typeface="Times New Roman"/>
              </a:rPr>
              <a:t>then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the pleasure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informing </a:t>
            </a:r>
            <a:r>
              <a:rPr dirty="0" sz="1450" spc="-5">
                <a:latin typeface="Times New Roman"/>
                <a:cs typeface="Times New Roman"/>
              </a:rPr>
              <a:t> you. </a:t>
            </a:r>
            <a:r>
              <a:rPr dirty="0" sz="1450" spc="-4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conduct is so light—so light,’ she repeated, the fan wavering higher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butterfly,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‘that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truly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understand.’ The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rolled her fan </a:t>
            </a:r>
            <a:r>
              <a:rPr dirty="0" sz="1450" spc="-15">
                <a:latin typeface="Times New Roman"/>
                <a:cs typeface="Times New Roman"/>
              </a:rPr>
              <a:t>together, </a:t>
            </a:r>
            <a:r>
              <a:rPr dirty="0" sz="1450" spc="-10">
                <a:latin typeface="Times New Roman"/>
                <a:cs typeface="Times New Roman"/>
              </a:rPr>
              <a:t>laid it in her lap, and rose 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less languorous position.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‘Indeed,’ she continued, ‘I should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sorry to see any </a:t>
            </a:r>
            <a:r>
              <a:rPr dirty="0" sz="1450" spc="-5">
                <a:latin typeface="Times New Roman"/>
                <a:cs typeface="Times New Roman"/>
              </a:rPr>
              <a:t>young </a:t>
            </a:r>
            <a:r>
              <a:rPr dirty="0" sz="1450" spc="-10">
                <a:latin typeface="Times New Roman"/>
                <a:cs typeface="Times New Roman"/>
              </a:rPr>
              <a:t>woman in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situation. </a:t>
            </a:r>
            <a:r>
              <a:rPr dirty="0" sz="1450" spc="-60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began with every advantage—birth,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suitable marriage—quite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pretty too—and see what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come to! My </a:t>
            </a:r>
            <a:r>
              <a:rPr dirty="0" sz="1450" spc="-5">
                <a:latin typeface="Times New Roman"/>
                <a:cs typeface="Times New Roman"/>
              </a:rPr>
              <a:t>poor </a:t>
            </a:r>
            <a:r>
              <a:rPr dirty="0" sz="1450" spc="-10">
                <a:latin typeface="Times New Roman"/>
                <a:cs typeface="Times New Roman"/>
              </a:rPr>
              <a:t>girl, to think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it! But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 is nothing that does so much harm,’ observed the Countess </a:t>
            </a:r>
            <a:r>
              <a:rPr dirty="0" sz="1450" spc="-20">
                <a:latin typeface="Times New Roman"/>
                <a:cs typeface="Times New Roman"/>
              </a:rPr>
              <a:t>finely, </a:t>
            </a:r>
            <a:r>
              <a:rPr dirty="0" sz="1450" spc="-10">
                <a:latin typeface="Times New Roman"/>
                <a:cs typeface="Times New Roman"/>
              </a:rPr>
              <a:t>‘as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giddiness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mind.’ And she once more unfurled the fan, and approvingly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fanned herself.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longer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permit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forget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yourself,’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Seraphina.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 mad.’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‘Not mad,’ returned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Rosen. ‘Sane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enough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dare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break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me to-night, and to profit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the knowledge.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left my </a:t>
            </a:r>
            <a:r>
              <a:rPr dirty="0" sz="1450" spc="-20">
                <a:latin typeface="Times New Roman"/>
                <a:cs typeface="Times New Roman"/>
              </a:rPr>
              <a:t>poor, </a:t>
            </a:r>
            <a:r>
              <a:rPr dirty="0" sz="1450" spc="-10">
                <a:latin typeface="Times New Roman"/>
                <a:cs typeface="Times New Roman"/>
              </a:rPr>
              <a:t>pretty Prince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Charming crying his eyes </a:t>
            </a:r>
            <a:r>
              <a:rPr dirty="0" sz="1450" spc="-5">
                <a:latin typeface="Times New Roman"/>
                <a:cs typeface="Times New Roman"/>
              </a:rPr>
              <a:t>out </a:t>
            </a:r>
            <a:r>
              <a:rPr dirty="0" sz="1450" spc="-10">
                <a:latin typeface="Times New Roman"/>
                <a:cs typeface="Times New Roman"/>
              </a:rPr>
              <a:t>for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wooden doll. My heart is soft;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love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pretty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Prince;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understand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it,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long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give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doll, dry his </a:t>
            </a:r>
            <a:r>
              <a:rPr dirty="0" sz="1450" spc="-5">
                <a:latin typeface="Times New Roman"/>
                <a:cs typeface="Times New Roman"/>
              </a:rPr>
              <a:t>poor </a:t>
            </a:r>
            <a:r>
              <a:rPr dirty="0" sz="1450" spc="-10">
                <a:latin typeface="Times New Roman"/>
                <a:cs typeface="Times New Roman"/>
              </a:rPr>
              <a:t>eyes, and send him </a:t>
            </a:r>
            <a:r>
              <a:rPr dirty="0" sz="1450" spc="-15">
                <a:latin typeface="Times New Roman"/>
                <a:cs typeface="Times New Roman"/>
              </a:rPr>
              <a:t>off </a:t>
            </a:r>
            <a:r>
              <a:rPr dirty="0" sz="1450" spc="-25">
                <a:latin typeface="Times New Roman"/>
                <a:cs typeface="Times New Roman"/>
              </a:rPr>
              <a:t>happy. </a:t>
            </a:r>
            <a:r>
              <a:rPr dirty="0" sz="1450" spc="-10">
                <a:latin typeface="Times New Roman"/>
                <a:cs typeface="Times New Roman"/>
              </a:rPr>
              <a:t>O,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immature fool!’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rising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feet,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pointing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closed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fan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that now began to tremble in her hand. ‘O wooden doll!’ she cried, ‘have </a:t>
            </a:r>
            <a:r>
              <a:rPr dirty="0" sz="1450" spc="-5">
                <a:latin typeface="Times New Roman"/>
                <a:cs typeface="Times New Roman"/>
              </a:rPr>
              <a:t>you a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blood,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nature?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child—a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who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loves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you.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 will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happen twice! it 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common; beautiful and clever women look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vain for it. And </a:t>
            </a:r>
            <a:r>
              <a:rPr dirty="0" sz="1450" spc="-5">
                <a:latin typeface="Times New Roman"/>
                <a:cs typeface="Times New Roman"/>
              </a:rPr>
              <a:t>you, you </a:t>
            </a:r>
            <a:r>
              <a:rPr dirty="0" sz="1450" spc="-10">
                <a:latin typeface="Times New Roman"/>
                <a:cs typeface="Times New Roman"/>
              </a:rPr>
              <a:t>pitiful schoolgirl, tread this jewel under foot!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stupid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vanity!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govern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kingdoms,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 </a:t>
            </a:r>
            <a:r>
              <a:rPr dirty="0" sz="1450" spc="-3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able to behave yourself at home; home is the </a:t>
            </a:r>
            <a:r>
              <a:rPr dirty="0" sz="1450" spc="-20">
                <a:latin typeface="Times New Roman"/>
                <a:cs typeface="Times New Roman"/>
              </a:rPr>
              <a:t>woman’s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kingdom.’ 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paused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laughed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little,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strangely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upon.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tell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 of </a:t>
            </a:r>
            <a:r>
              <a:rPr dirty="0" sz="1450" spc="-10">
                <a:latin typeface="Times New Roman"/>
                <a:cs typeface="Times New Roman"/>
              </a:rPr>
              <a:t>the things,’ she said, ‘that were to stay unspoken. </a:t>
            </a:r>
            <a:r>
              <a:rPr dirty="0" sz="1450" spc="-70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better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-5">
                <a:latin typeface="Times New Roman"/>
                <a:cs typeface="Times New Roman"/>
              </a:rPr>
              <a:t> you,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never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pain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understanding it; and when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took the Prince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20">
                <a:latin typeface="Times New Roman"/>
                <a:cs typeface="Times New Roman"/>
              </a:rPr>
              <a:t>order, </a:t>
            </a:r>
            <a:r>
              <a:rPr dirty="0" sz="1450" spc="-10">
                <a:latin typeface="Times New Roman"/>
                <a:cs typeface="Times New Roman"/>
              </a:rPr>
              <a:t>and looked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his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soul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melted—O,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frank—here,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within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arms,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offered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 repose!’ She advanced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step superbly as she spoke, with outstretched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arms;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shrank.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‘Do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alarmed!’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cried;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offering that hermitage to </a:t>
            </a:r>
            <a:r>
              <a:rPr dirty="0" sz="1450" spc="-5">
                <a:latin typeface="Times New Roman"/>
                <a:cs typeface="Times New Roman"/>
              </a:rPr>
              <a:t>you; </a:t>
            </a:r>
            <a:r>
              <a:rPr dirty="0" sz="1450" spc="-10">
                <a:latin typeface="Times New Roman"/>
                <a:cs typeface="Times New Roman"/>
              </a:rPr>
              <a:t>in all the world there is </a:t>
            </a:r>
            <a:r>
              <a:rPr dirty="0" sz="1450" spc="-5">
                <a:latin typeface="Times New Roman"/>
                <a:cs typeface="Times New Roman"/>
              </a:rPr>
              <a:t>but one </a:t>
            </a:r>
            <a:r>
              <a:rPr dirty="0" sz="1450" spc="-10">
                <a:latin typeface="Times New Roman"/>
                <a:cs typeface="Times New Roman"/>
              </a:rPr>
              <a:t>who wants </a:t>
            </a:r>
            <a:r>
              <a:rPr dirty="0" sz="1450" spc="-5">
                <a:latin typeface="Times New Roman"/>
                <a:cs typeface="Times New Roman"/>
              </a:rPr>
              <a:t> to, </a:t>
            </a:r>
            <a:r>
              <a:rPr dirty="0" sz="1450" spc="-10">
                <a:latin typeface="Times New Roman"/>
                <a:cs typeface="Times New Roman"/>
              </a:rPr>
              <a:t>and him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dismissed! “If it will give her pleasure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should wear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martyr’s </a:t>
            </a:r>
            <a:r>
              <a:rPr dirty="0" sz="1450" spc="-10">
                <a:latin typeface="Times New Roman"/>
                <a:cs typeface="Times New Roman"/>
              </a:rPr>
              <a:t>crown,”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cried, “I will embrace the thorns.”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tell you—I am quite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frank—I </a:t>
            </a:r>
            <a:r>
              <a:rPr dirty="0" sz="1450" spc="-5">
                <a:latin typeface="Times New Roman"/>
                <a:cs typeface="Times New Roman"/>
              </a:rPr>
              <a:t>put </a:t>
            </a:r>
            <a:r>
              <a:rPr dirty="0" sz="1450" spc="-10">
                <a:latin typeface="Times New Roman"/>
                <a:cs typeface="Times New Roman"/>
              </a:rPr>
              <a:t>the order in his power and begged him to resist. </a:t>
            </a:r>
            <a:r>
              <a:rPr dirty="0" sz="1450" spc="-4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who 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betrayed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betray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betray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one.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Understand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plainly,’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‘’tis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pure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forbearance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sit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there;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power—I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gave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him—to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change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parts;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refused,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prison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place.’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45"/>
              </a:spcBef>
            </a:pPr>
            <a:r>
              <a:rPr dirty="0" sz="1450" spc="-10">
                <a:latin typeface="Times New Roman"/>
                <a:cs typeface="Times New Roman"/>
              </a:rPr>
              <a:t>The Princess spoke with some distress. </a:t>
            </a:r>
            <a:r>
              <a:rPr dirty="0" sz="1450" spc="-40">
                <a:latin typeface="Times New Roman"/>
                <a:cs typeface="Times New Roman"/>
              </a:rPr>
              <a:t>‘Your </a:t>
            </a:r>
            <a:r>
              <a:rPr dirty="0" sz="1450" spc="-10">
                <a:latin typeface="Times New Roman"/>
                <a:cs typeface="Times New Roman"/>
              </a:rPr>
              <a:t>violence shocks me and pains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me,’ she began, </a:t>
            </a:r>
            <a:r>
              <a:rPr dirty="0" sz="1450" spc="-5">
                <a:latin typeface="Times New Roman"/>
                <a:cs typeface="Times New Roman"/>
              </a:rPr>
              <a:t>‘but I </a:t>
            </a:r>
            <a:r>
              <a:rPr dirty="0" sz="1450" spc="-10">
                <a:latin typeface="Times New Roman"/>
                <a:cs typeface="Times New Roman"/>
              </a:rPr>
              <a:t>cannot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angry with what at least does </a:t>
            </a:r>
            <a:r>
              <a:rPr dirty="0" sz="1450" spc="-5">
                <a:latin typeface="Times New Roman"/>
                <a:cs typeface="Times New Roman"/>
              </a:rPr>
              <a:t>honour </a:t>
            </a:r>
            <a:r>
              <a:rPr dirty="0" sz="1450" spc="-10">
                <a:latin typeface="Times New Roman"/>
                <a:cs typeface="Times New Roman"/>
              </a:rPr>
              <a:t>to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mistaken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kindness</a:t>
            </a:r>
            <a:r>
              <a:rPr dirty="0" sz="1450" spc="-5">
                <a:latin typeface="Times New Roman"/>
                <a:cs typeface="Times New Roman"/>
              </a:rPr>
              <a:t> of your </a:t>
            </a:r>
            <a:r>
              <a:rPr dirty="0" sz="1450" spc="-10">
                <a:latin typeface="Times New Roman"/>
                <a:cs typeface="Times New Roman"/>
              </a:rPr>
              <a:t>heart: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 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right for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this.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condescend to tell </a:t>
            </a:r>
            <a:r>
              <a:rPr dirty="0" sz="1450" spc="-5">
                <a:latin typeface="Times New Roman"/>
                <a:cs typeface="Times New Roman"/>
              </a:rPr>
              <a:t>you. </a:t>
            </a:r>
            <a:r>
              <a:rPr dirty="0" sz="1450" spc="-10">
                <a:latin typeface="Times New Roman"/>
                <a:cs typeface="Times New Roman"/>
              </a:rPr>
              <a:t>It was with deep regret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driven to this step.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admire in many ways the Prince—I admit his </a:t>
            </a:r>
            <a:r>
              <a:rPr dirty="0" sz="1450" spc="-20">
                <a:latin typeface="Times New Roman"/>
                <a:cs typeface="Times New Roman"/>
              </a:rPr>
              <a:t>amiability.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 was </a:t>
            </a:r>
            <a:r>
              <a:rPr dirty="0" sz="1450" spc="-5">
                <a:latin typeface="Times New Roman"/>
                <a:cs typeface="Times New Roman"/>
              </a:rPr>
              <a:t>our </a:t>
            </a:r>
            <a:r>
              <a:rPr dirty="0" sz="1450" spc="-10">
                <a:latin typeface="Times New Roman"/>
                <a:cs typeface="Times New Roman"/>
              </a:rPr>
              <a:t>great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misfortune, it was perhaps somewhat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fault, that we were so unsuited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each other; </a:t>
            </a:r>
            <a:r>
              <a:rPr dirty="0" sz="1450" spc="-5">
                <a:latin typeface="Times New Roman"/>
                <a:cs typeface="Times New Roman"/>
              </a:rPr>
              <a:t>but 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regard,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sincere regard, for all his qualities. 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private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person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should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difficult,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know,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make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allowances for state considerations.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deep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reluctance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obeyed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call </a:t>
            </a:r>
            <a:r>
              <a:rPr dirty="0" sz="1450" spc="-5">
                <a:latin typeface="Times New Roman"/>
                <a:cs typeface="Times New Roman"/>
              </a:rPr>
              <a:t>of a </a:t>
            </a:r>
            <a:r>
              <a:rPr dirty="0" sz="1450" spc="-10">
                <a:latin typeface="Times New Roman"/>
                <a:cs typeface="Times New Roman"/>
              </a:rPr>
              <a:t>superior </a:t>
            </a:r>
            <a:r>
              <a:rPr dirty="0" sz="1450" spc="-5">
                <a:latin typeface="Times New Roman"/>
                <a:cs typeface="Times New Roman"/>
              </a:rPr>
              <a:t>duty; </a:t>
            </a:r>
            <a:r>
              <a:rPr dirty="0" sz="1450" spc="-10">
                <a:latin typeface="Times New Roman"/>
                <a:cs typeface="Times New Roman"/>
              </a:rPr>
              <a:t>and so soon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dare </a:t>
            </a:r>
            <a:r>
              <a:rPr dirty="0" sz="1450" spc="-5">
                <a:latin typeface="Times New Roman"/>
                <a:cs typeface="Times New Roman"/>
              </a:rPr>
              <a:t>do </a:t>
            </a:r>
            <a:r>
              <a:rPr dirty="0" sz="1450" spc="-10">
                <a:latin typeface="Times New Roman"/>
                <a:cs typeface="Times New Roman"/>
              </a:rPr>
              <a:t>it for the safety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state, 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promise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the Prince shall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released. Many in my situation would 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resented</a:t>
            </a:r>
            <a:r>
              <a:rPr dirty="0" sz="1450" spc="-5">
                <a:latin typeface="Times New Roman"/>
                <a:cs typeface="Times New Roman"/>
              </a:rPr>
              <a:t> your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freedoms.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not’—and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moment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rather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piteously</a:t>
            </a:r>
            <a:r>
              <a:rPr dirty="0" sz="1450" spc="-5">
                <a:latin typeface="Times New Roman"/>
                <a:cs typeface="Times New Roman"/>
              </a:rPr>
              <a:t> 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Countess—‘I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-5">
                <a:latin typeface="Times New Roman"/>
                <a:cs typeface="Times New Roman"/>
              </a:rPr>
              <a:t> not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altogether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inhuman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think.’</a:t>
            </a:r>
            <a:endParaRPr sz="14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put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troubles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state,’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cried,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‘to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weigh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5">
                <a:latin typeface="Times New Roman"/>
                <a:cs typeface="Times New Roman"/>
              </a:rPr>
              <a:t>man’s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love?’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‘Madame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Rosen,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these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troubles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affairs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life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death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many;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among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number,’ </a:t>
            </a:r>
            <a:r>
              <a:rPr dirty="0" sz="1450" spc="-10">
                <a:latin typeface="Times New Roman"/>
                <a:cs typeface="Times New Roman"/>
              </a:rPr>
              <a:t>replied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Princess, with </a:t>
            </a:r>
            <a:r>
              <a:rPr dirty="0" sz="1450" spc="-20">
                <a:latin typeface="Times New Roman"/>
                <a:cs typeface="Times New Roman"/>
              </a:rPr>
              <a:t>dignity. </a:t>
            </a:r>
            <a:r>
              <a:rPr dirty="0" sz="1450" spc="-10">
                <a:latin typeface="Times New Roman"/>
                <a:cs typeface="Times New Roman"/>
              </a:rPr>
              <a:t>‘I have learned, madam, although still so </a:t>
            </a:r>
            <a:r>
              <a:rPr dirty="0" sz="1450" spc="-5">
                <a:latin typeface="Times New Roman"/>
                <a:cs typeface="Times New Roman"/>
              </a:rPr>
              <a:t>young,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school,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own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feelings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everywhere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last.’</a:t>
            </a: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‘O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callow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innocence!’</a:t>
            </a:r>
            <a:r>
              <a:rPr dirty="0" sz="1450" spc="-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exclaimed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other.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‘Is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possible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know,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6350">
              <a:lnSpc>
                <a:spcPts val="1730"/>
              </a:lnSpc>
              <a:spcBef>
                <a:spcPts val="155"/>
              </a:spcBef>
            </a:pPr>
            <a:r>
              <a:rPr dirty="0" sz="1450" spc="-5">
                <a:latin typeface="Times New Roman"/>
                <a:cs typeface="Times New Roman"/>
              </a:rPr>
              <a:t>do not </a:t>
            </a:r>
            <a:r>
              <a:rPr dirty="0" sz="1450" spc="-10">
                <a:latin typeface="Times New Roman"/>
                <a:cs typeface="Times New Roman"/>
              </a:rPr>
              <a:t>suspect, the intrigue in which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move?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find it in my heart to pity </a:t>
            </a:r>
            <a:r>
              <a:rPr dirty="0" sz="1450" spc="-5">
                <a:latin typeface="Times New Roman"/>
                <a:cs typeface="Times New Roman"/>
              </a:rPr>
              <a:t> you! </a:t>
            </a:r>
            <a:r>
              <a:rPr dirty="0" sz="1450" spc="-70">
                <a:latin typeface="Times New Roman"/>
                <a:cs typeface="Times New Roman"/>
              </a:rPr>
              <a:t>We </a:t>
            </a:r>
            <a:r>
              <a:rPr dirty="0" sz="1450" spc="-10">
                <a:latin typeface="Times New Roman"/>
                <a:cs typeface="Times New Roman"/>
              </a:rPr>
              <a:t>are both women after all—poor girl, </a:t>
            </a:r>
            <a:r>
              <a:rPr dirty="0" sz="1450" spc="-5">
                <a:latin typeface="Times New Roman"/>
                <a:cs typeface="Times New Roman"/>
              </a:rPr>
              <a:t>poor </a:t>
            </a:r>
            <a:r>
              <a:rPr dirty="0" sz="1450" spc="-10">
                <a:latin typeface="Times New Roman"/>
                <a:cs typeface="Times New Roman"/>
              </a:rPr>
              <a:t>girl!—and who is born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woman is born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fool. And though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hate all women—come, for the common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folly,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forgive </a:t>
            </a:r>
            <a:r>
              <a:rPr dirty="0" sz="1450" spc="-5">
                <a:latin typeface="Times New Roman"/>
                <a:cs typeface="Times New Roman"/>
              </a:rPr>
              <a:t>you. </a:t>
            </a:r>
            <a:r>
              <a:rPr dirty="0" sz="1450" spc="-4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Highness’—she dropped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deep stage curtsey and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resumed her fan—‘I am going to insult </a:t>
            </a:r>
            <a:r>
              <a:rPr dirty="0" sz="1450" spc="-5">
                <a:latin typeface="Times New Roman"/>
                <a:cs typeface="Times New Roman"/>
              </a:rPr>
              <a:t>you, </a:t>
            </a:r>
            <a:r>
              <a:rPr dirty="0" sz="1450" spc="-10">
                <a:latin typeface="Times New Roman"/>
                <a:cs typeface="Times New Roman"/>
              </a:rPr>
              <a:t>to betray </a:t>
            </a:r>
            <a:r>
              <a:rPr dirty="0" sz="1450" spc="-5">
                <a:latin typeface="Times New Roman"/>
                <a:cs typeface="Times New Roman"/>
              </a:rPr>
              <a:t>one </a:t>
            </a:r>
            <a:r>
              <a:rPr dirty="0" sz="1450" spc="-10">
                <a:latin typeface="Times New Roman"/>
                <a:cs typeface="Times New Roman"/>
              </a:rPr>
              <a:t>who is called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lover, </a:t>
            </a:r>
            <a:r>
              <a:rPr dirty="0" sz="1450" spc="-10">
                <a:latin typeface="Times New Roman"/>
                <a:cs typeface="Times New Roman"/>
              </a:rPr>
              <a:t>and if it pleases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use the power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now </a:t>
            </a:r>
            <a:r>
              <a:rPr dirty="0" sz="1450" spc="-5">
                <a:latin typeface="Times New Roman"/>
                <a:cs typeface="Times New Roman"/>
              </a:rPr>
              <a:t>put </a:t>
            </a:r>
            <a:r>
              <a:rPr dirty="0" sz="1450" spc="-10">
                <a:latin typeface="Times New Roman"/>
                <a:cs typeface="Times New Roman"/>
              </a:rPr>
              <a:t>unreservedly into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hands, to ruin my dear self. O what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French comedy! </a:t>
            </a:r>
            <a:r>
              <a:rPr dirty="0" sz="1450" spc="-60">
                <a:latin typeface="Times New Roman"/>
                <a:cs typeface="Times New Roman"/>
              </a:rPr>
              <a:t>You</a:t>
            </a:r>
            <a:r>
              <a:rPr dirty="0" sz="1450" spc="24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betray,</a:t>
            </a:r>
            <a:r>
              <a:rPr dirty="0" sz="1450" spc="3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25">
                <a:latin typeface="Times New Roman"/>
                <a:cs typeface="Times New Roman"/>
              </a:rPr>
              <a:t>betray, 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they </a:t>
            </a:r>
            <a:r>
              <a:rPr dirty="0" sz="1450" spc="-25">
                <a:latin typeface="Times New Roman"/>
                <a:cs typeface="Times New Roman"/>
              </a:rPr>
              <a:t>betray. </a:t>
            </a:r>
            <a:r>
              <a:rPr dirty="0" sz="1450" spc="-10">
                <a:latin typeface="Times New Roman"/>
                <a:cs typeface="Times New Roman"/>
              </a:rPr>
              <a:t>It is now my cue. The </a:t>
            </a:r>
            <a:r>
              <a:rPr dirty="0" sz="1450" spc="-20">
                <a:latin typeface="Times New Roman"/>
                <a:cs typeface="Times New Roman"/>
              </a:rPr>
              <a:t>letter, </a:t>
            </a:r>
            <a:r>
              <a:rPr dirty="0" sz="1450" spc="-10">
                <a:latin typeface="Times New Roman"/>
                <a:cs typeface="Times New Roman"/>
              </a:rPr>
              <a:t>yes. Behold the </a:t>
            </a:r>
            <a:r>
              <a:rPr dirty="0" sz="1450" spc="-20">
                <a:latin typeface="Times New Roman"/>
                <a:cs typeface="Times New Roman"/>
              </a:rPr>
              <a:t>letter, </a:t>
            </a:r>
            <a:r>
              <a:rPr dirty="0" sz="1450" spc="-10">
                <a:latin typeface="Times New Roman"/>
                <a:cs typeface="Times New Roman"/>
              </a:rPr>
              <a:t>madam, its seal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unbroken 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found it </a:t>
            </a:r>
            <a:r>
              <a:rPr dirty="0" sz="1450" spc="-5">
                <a:latin typeface="Times New Roman"/>
                <a:cs typeface="Times New Roman"/>
              </a:rPr>
              <a:t>by </a:t>
            </a:r>
            <a:r>
              <a:rPr dirty="0" sz="1450" spc="-10">
                <a:latin typeface="Times New Roman"/>
                <a:cs typeface="Times New Roman"/>
              </a:rPr>
              <a:t>my bed this morning; for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5">
                <a:latin typeface="Times New Roman"/>
                <a:cs typeface="Times New Roman"/>
              </a:rPr>
              <a:t>out of </a:t>
            </a:r>
            <a:r>
              <a:rPr dirty="0" sz="1450" spc="-15">
                <a:latin typeface="Times New Roman"/>
                <a:cs typeface="Times New Roman"/>
              </a:rPr>
              <a:t>humour,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get </a:t>
            </a:r>
            <a:r>
              <a:rPr dirty="0" sz="1450" spc="-30">
                <a:latin typeface="Times New Roman"/>
                <a:cs typeface="Times New Roman"/>
              </a:rPr>
              <a:t>many, </a:t>
            </a:r>
            <a:r>
              <a:rPr dirty="0" sz="1450" spc="-10">
                <a:latin typeface="Times New Roman"/>
                <a:cs typeface="Times New Roman"/>
              </a:rPr>
              <a:t>too </a:t>
            </a:r>
            <a:r>
              <a:rPr dirty="0" sz="1450" spc="-30">
                <a:latin typeface="Times New Roman"/>
                <a:cs typeface="Times New Roman"/>
              </a:rPr>
              <a:t>many,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these favours. For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own sake, for the sake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 Charming, for the sake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this great principality that sits so heavy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-10">
                <a:latin typeface="Times New Roman"/>
                <a:cs typeface="Times New Roman"/>
              </a:rPr>
              <a:t> conscience,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read!’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55"/>
              </a:spcBef>
            </a:pPr>
            <a:r>
              <a:rPr dirty="0" sz="1450" spc="-10">
                <a:latin typeface="Times New Roman"/>
                <a:cs typeface="Times New Roman"/>
              </a:rPr>
              <a:t>‘Am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to understand,’ inquired the Princess, ‘that this letter in any way regards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me?’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730"/>
              </a:lnSpc>
              <a:spcBef>
                <a:spcPts val="575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see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opened it,’ replied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Rosen; </a:t>
            </a:r>
            <a:r>
              <a:rPr dirty="0" sz="1450" spc="-5">
                <a:latin typeface="Times New Roman"/>
                <a:cs typeface="Times New Roman"/>
              </a:rPr>
              <a:t>‘but </a:t>
            </a:r>
            <a:r>
              <a:rPr dirty="0" sz="1450" spc="-15">
                <a:latin typeface="Times New Roman"/>
                <a:cs typeface="Times New Roman"/>
              </a:rPr>
              <a:t>’tis </a:t>
            </a:r>
            <a:r>
              <a:rPr dirty="0" sz="1450" spc="-10">
                <a:latin typeface="Times New Roman"/>
                <a:cs typeface="Times New Roman"/>
              </a:rPr>
              <a:t>mine, and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beg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experiment.’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‘I cannot look at it till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have,’ returned Seraphina, very </a:t>
            </a:r>
            <a:r>
              <a:rPr dirty="0" sz="1450" spc="-20">
                <a:latin typeface="Times New Roman"/>
                <a:cs typeface="Times New Roman"/>
              </a:rPr>
              <a:t>seriously. </a:t>
            </a:r>
            <a:r>
              <a:rPr dirty="0" sz="1450" spc="-10">
                <a:latin typeface="Times New Roman"/>
                <a:cs typeface="Times New Roman"/>
              </a:rPr>
              <a:t>‘There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may</a:t>
            </a:r>
            <a:r>
              <a:rPr dirty="0" sz="1450" spc="-5">
                <a:latin typeface="Times New Roman"/>
                <a:cs typeface="Times New Roman"/>
              </a:rPr>
              <a:t> be </a:t>
            </a:r>
            <a:r>
              <a:rPr dirty="0" sz="1450" spc="-10">
                <a:latin typeface="Times New Roman"/>
                <a:cs typeface="Times New Roman"/>
              </a:rPr>
              <a:t>matter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meant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see;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private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letter.’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 Countess tore it open, glanced it through, and tossed it back; and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Princess, taking </a:t>
            </a:r>
            <a:r>
              <a:rPr dirty="0" sz="1450" spc="-5">
                <a:latin typeface="Times New Roman"/>
                <a:cs typeface="Times New Roman"/>
              </a:rPr>
              <a:t>up </a:t>
            </a:r>
            <a:r>
              <a:rPr dirty="0" sz="1450" spc="-10">
                <a:latin typeface="Times New Roman"/>
                <a:cs typeface="Times New Roman"/>
              </a:rPr>
              <a:t>the sheet, recognised the hand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Gondremark, and read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sickening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shock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following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lines:—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‘Dearest Anna, come at once. Ratafia has </a:t>
            </a:r>
            <a:r>
              <a:rPr dirty="0" sz="1450" spc="-5">
                <a:latin typeface="Times New Roman"/>
                <a:cs typeface="Times New Roman"/>
              </a:rPr>
              <a:t>done </a:t>
            </a:r>
            <a:r>
              <a:rPr dirty="0" sz="1450" spc="-10">
                <a:latin typeface="Times New Roman"/>
                <a:cs typeface="Times New Roman"/>
              </a:rPr>
              <a:t>the deed, her husband is to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packed to prison. This puts the minx entirely in my power; le </a:t>
            </a:r>
            <a:r>
              <a:rPr dirty="0" sz="1450" spc="-5">
                <a:latin typeface="Times New Roman"/>
                <a:cs typeface="Times New Roman"/>
              </a:rPr>
              <a:t>tour </a:t>
            </a:r>
            <a:r>
              <a:rPr dirty="0" sz="1450" spc="-10">
                <a:latin typeface="Times New Roman"/>
                <a:cs typeface="Times New Roman"/>
              </a:rPr>
              <a:t>est joué; 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-5">
                <a:latin typeface="Times New Roman"/>
                <a:cs typeface="Times New Roman"/>
              </a:rPr>
              <a:t> go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steady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harness,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 I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know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reason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why.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HEINRICH.’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‘Command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yourself,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madam,’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Countess,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watching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some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alarm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white face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Seraphina. ‘It is in vain for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fight with Gondremark;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 more strings than mere court </a:t>
            </a:r>
            <a:r>
              <a:rPr dirty="0" sz="1450" spc="-15">
                <a:latin typeface="Times New Roman"/>
                <a:cs typeface="Times New Roman"/>
              </a:rPr>
              <a:t>favour, </a:t>
            </a:r>
            <a:r>
              <a:rPr dirty="0" sz="1450" spc="-10">
                <a:latin typeface="Times New Roman"/>
                <a:cs typeface="Times New Roman"/>
              </a:rPr>
              <a:t>and could bring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down to-morrow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word.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would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have betrayed him otherwise;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Heinrich is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man,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plays with all </a:t>
            </a:r>
            <a:r>
              <a:rPr dirty="0" sz="1450" spc="-5">
                <a:latin typeface="Times New Roman"/>
                <a:cs typeface="Times New Roman"/>
              </a:rPr>
              <a:t>of you </a:t>
            </a:r>
            <a:r>
              <a:rPr dirty="0" sz="1450" spc="-10">
                <a:latin typeface="Times New Roman"/>
                <a:cs typeface="Times New Roman"/>
              </a:rPr>
              <a:t>like marionnettes. And now at least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see for what </a:t>
            </a:r>
            <a:r>
              <a:rPr dirty="0" sz="1450" spc="-5">
                <a:latin typeface="Times New Roman"/>
                <a:cs typeface="Times New Roman"/>
              </a:rPr>
              <a:t> you </a:t>
            </a:r>
            <a:r>
              <a:rPr dirty="0" sz="1450" spc="-10">
                <a:latin typeface="Times New Roman"/>
                <a:cs typeface="Times New Roman"/>
              </a:rPr>
              <a:t>sacrificed my Prince. Madam, will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take some wine?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cruel.’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‘Not cruel, </a:t>
            </a:r>
            <a:r>
              <a:rPr dirty="0" sz="1450" spc="-15">
                <a:latin typeface="Times New Roman"/>
                <a:cs typeface="Times New Roman"/>
              </a:rPr>
              <a:t>madam—salutary,’ </a:t>
            </a:r>
            <a:r>
              <a:rPr dirty="0" sz="1450" spc="-10">
                <a:latin typeface="Times New Roman"/>
                <a:cs typeface="Times New Roman"/>
              </a:rPr>
              <a:t>said Seraphina,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phantom smile. ‘No,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thank </a:t>
            </a:r>
            <a:r>
              <a:rPr dirty="0" sz="1450" spc="-5">
                <a:latin typeface="Times New Roman"/>
                <a:cs typeface="Times New Roman"/>
              </a:rPr>
              <a:t>you, I </a:t>
            </a:r>
            <a:r>
              <a:rPr dirty="0" sz="1450" spc="-10">
                <a:latin typeface="Times New Roman"/>
                <a:cs typeface="Times New Roman"/>
              </a:rPr>
              <a:t>require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attentions. The first surprise </a:t>
            </a:r>
            <a:r>
              <a:rPr dirty="0" sz="1450" spc="-15">
                <a:latin typeface="Times New Roman"/>
                <a:cs typeface="Times New Roman"/>
              </a:rPr>
              <a:t>affected </a:t>
            </a:r>
            <a:r>
              <a:rPr dirty="0" sz="1450" spc="-10">
                <a:latin typeface="Times New Roman"/>
                <a:cs typeface="Times New Roman"/>
              </a:rPr>
              <a:t>me: will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give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 time</a:t>
            </a:r>
            <a:r>
              <a:rPr dirty="0" sz="1450" spc="-5">
                <a:latin typeface="Times New Roman"/>
                <a:cs typeface="Times New Roman"/>
              </a:rPr>
              <a:t> a </a:t>
            </a:r>
            <a:r>
              <a:rPr dirty="0" sz="1450" spc="-10">
                <a:latin typeface="Times New Roman"/>
                <a:cs typeface="Times New Roman"/>
              </a:rPr>
              <a:t>little?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must</a:t>
            </a:r>
            <a:r>
              <a:rPr dirty="0" sz="1450" spc="-5">
                <a:latin typeface="Times New Roman"/>
                <a:cs typeface="Times New Roman"/>
              </a:rPr>
              <a:t> think.’</a:t>
            </a:r>
            <a:endParaRPr sz="14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took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between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hands,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contemplated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while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hurricane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confusion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thoughts.</a:t>
            </a:r>
            <a:endParaRPr sz="14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‘This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information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reaches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me,’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said,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‘when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need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done,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yet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thank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you.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much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deceived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26928"/>
            <a:ext cx="5807710" cy="924496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Times New Roman"/>
                <a:cs typeface="Times New Roman"/>
              </a:rPr>
              <a:t>Gondremark.’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‘O,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Gondremark,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Prince!’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von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Rosen.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45">
                <a:latin typeface="Times New Roman"/>
                <a:cs typeface="Times New Roman"/>
              </a:rPr>
              <a:t>‘You </a:t>
            </a:r>
            <a:r>
              <a:rPr dirty="0" sz="1450" spc="-10">
                <a:latin typeface="Times New Roman"/>
                <a:cs typeface="Times New Roman"/>
              </a:rPr>
              <a:t>speak once more 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private person,’ said the Princess; ‘nor </a:t>
            </a:r>
            <a:r>
              <a:rPr dirty="0" sz="1450" spc="-5">
                <a:latin typeface="Times New Roman"/>
                <a:cs typeface="Times New Roman"/>
              </a:rPr>
              <a:t>do I </a:t>
            </a:r>
            <a:r>
              <a:rPr dirty="0" sz="1450" spc="-10">
                <a:latin typeface="Times New Roman"/>
                <a:cs typeface="Times New Roman"/>
              </a:rPr>
              <a:t>blame </a:t>
            </a:r>
            <a:r>
              <a:rPr dirty="0" sz="1450" spc="-5">
                <a:latin typeface="Times New Roman"/>
                <a:cs typeface="Times New Roman"/>
              </a:rPr>
              <a:t> you. </a:t>
            </a:r>
            <a:r>
              <a:rPr dirty="0" sz="1450" spc="-10">
                <a:latin typeface="Times New Roman"/>
                <a:cs typeface="Times New Roman"/>
              </a:rPr>
              <a:t>But my own thoughts are more distracted. </a:t>
            </a:r>
            <a:r>
              <a:rPr dirty="0" sz="1450" spc="-15">
                <a:latin typeface="Times New Roman"/>
                <a:cs typeface="Times New Roman"/>
              </a:rPr>
              <a:t>However, </a:t>
            </a:r>
            <a:r>
              <a:rPr dirty="0" sz="1450" spc="-10">
                <a:latin typeface="Times New Roman"/>
                <a:cs typeface="Times New Roman"/>
              </a:rPr>
              <a:t>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believe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are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truly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friend to my—to the—as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believe,’ she said, ‘you are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friend to Otto,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 </a:t>
            </a:r>
            <a:r>
              <a:rPr dirty="0" sz="1450" spc="-5">
                <a:latin typeface="Times New Roman"/>
                <a:cs typeface="Times New Roman"/>
              </a:rPr>
              <a:t>put </a:t>
            </a:r>
            <a:r>
              <a:rPr dirty="0" sz="1450" spc="-10">
                <a:latin typeface="Times New Roman"/>
                <a:cs typeface="Times New Roman"/>
              </a:rPr>
              <a:t>the order for his release into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hands this moment. Give me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ink-dish. There!’ And she wrote </a:t>
            </a:r>
            <a:r>
              <a:rPr dirty="0" sz="1450" spc="-20">
                <a:latin typeface="Times New Roman"/>
                <a:cs typeface="Times New Roman"/>
              </a:rPr>
              <a:t>hastily, </a:t>
            </a:r>
            <a:r>
              <a:rPr dirty="0" sz="1450" spc="-10">
                <a:latin typeface="Times New Roman"/>
                <a:cs typeface="Times New Roman"/>
              </a:rPr>
              <a:t>steadying her arm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table, 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trembled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reed. ‘Remember; madam,’ she resumed, handing her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order,</a:t>
            </a:r>
            <a:r>
              <a:rPr dirty="0" sz="1450" spc="3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‘this must </a:t>
            </a:r>
            <a:r>
              <a:rPr dirty="0" sz="1450" spc="-5">
                <a:latin typeface="Times New Roman"/>
                <a:cs typeface="Times New Roman"/>
              </a:rPr>
              <a:t>not be </a:t>
            </a:r>
            <a:r>
              <a:rPr dirty="0" sz="1450" spc="-10">
                <a:latin typeface="Times New Roman"/>
                <a:cs typeface="Times New Roman"/>
              </a:rPr>
              <a:t>used </a:t>
            </a:r>
            <a:r>
              <a:rPr dirty="0" sz="1450" spc="-5">
                <a:latin typeface="Times New Roman"/>
                <a:cs typeface="Times New Roman"/>
              </a:rPr>
              <a:t>nor </a:t>
            </a:r>
            <a:r>
              <a:rPr dirty="0" sz="1450" spc="-10">
                <a:latin typeface="Times New Roman"/>
                <a:cs typeface="Times New Roman"/>
              </a:rPr>
              <a:t>spoken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at present; till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seen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Baron,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hurried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step—I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thinking.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suddenness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shaken me.’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‘I promise </a:t>
            </a:r>
            <a:r>
              <a:rPr dirty="0" sz="1450" spc="-5">
                <a:latin typeface="Times New Roman"/>
                <a:cs typeface="Times New Roman"/>
              </a:rPr>
              <a:t>you I </a:t>
            </a:r>
            <a:r>
              <a:rPr dirty="0" sz="1450" spc="-10">
                <a:latin typeface="Times New Roman"/>
                <a:cs typeface="Times New Roman"/>
              </a:rPr>
              <a:t>will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use it,’ said the Countess, ‘till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give me leave,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although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wish the Prince could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informed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it, to comfort his </a:t>
            </a:r>
            <a:r>
              <a:rPr dirty="0" sz="1450" spc="-5">
                <a:latin typeface="Times New Roman"/>
                <a:cs typeface="Times New Roman"/>
              </a:rPr>
              <a:t>poor </a:t>
            </a:r>
            <a:r>
              <a:rPr dirty="0" sz="1450" spc="-10">
                <a:latin typeface="Times New Roman"/>
                <a:cs typeface="Times New Roman"/>
              </a:rPr>
              <a:t>heart.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O,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had forgotten,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has left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20">
                <a:latin typeface="Times New Roman"/>
                <a:cs typeface="Times New Roman"/>
              </a:rPr>
              <a:t>letter. </a:t>
            </a:r>
            <a:r>
              <a:rPr dirty="0" sz="1450" spc="-15">
                <a:latin typeface="Times New Roman"/>
                <a:cs typeface="Times New Roman"/>
              </a:rPr>
              <a:t>Suffer </a:t>
            </a:r>
            <a:r>
              <a:rPr dirty="0" sz="1450" spc="-10">
                <a:latin typeface="Times New Roman"/>
                <a:cs typeface="Times New Roman"/>
              </a:rPr>
              <a:t>me, madam,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will bring it </a:t>
            </a:r>
            <a:r>
              <a:rPr dirty="0" sz="1450" spc="-5">
                <a:latin typeface="Times New Roman"/>
                <a:cs typeface="Times New Roman"/>
              </a:rPr>
              <a:t> you.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door,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think?’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sought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it.</a:t>
            </a:r>
            <a:endParaRPr sz="1450">
              <a:latin typeface="Times New Roman"/>
              <a:cs typeface="Times New Roman"/>
            </a:endParaRPr>
          </a:p>
          <a:p>
            <a:pPr marL="12700" marR="2432050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‘The </a:t>
            </a:r>
            <a:r>
              <a:rPr dirty="0" sz="1450" spc="-5">
                <a:latin typeface="Times New Roman"/>
                <a:cs typeface="Times New Roman"/>
              </a:rPr>
              <a:t>bolt </a:t>
            </a:r>
            <a:r>
              <a:rPr dirty="0" sz="1450" spc="-10">
                <a:latin typeface="Times New Roman"/>
                <a:cs typeface="Times New Roman"/>
              </a:rPr>
              <a:t>is pushed,’ said Seraphina, flushing.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‘O</a:t>
            </a:r>
            <a:r>
              <a:rPr dirty="0" sz="1450" spc="-5">
                <a:latin typeface="Times New Roman"/>
                <a:cs typeface="Times New Roman"/>
              </a:rPr>
              <a:t>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O!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</a:t>
            </a:r>
            <a:r>
              <a:rPr dirty="0" sz="1450" spc="-5">
                <a:latin typeface="Times New Roman"/>
                <a:cs typeface="Times New Roman"/>
              </a:rPr>
              <a:t>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oun</a:t>
            </a:r>
            <a:r>
              <a:rPr dirty="0" sz="1450" spc="-10">
                <a:latin typeface="Times New Roman"/>
                <a:cs typeface="Times New Roman"/>
              </a:rPr>
              <a:t>tess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10">
                <a:latin typeface="Times New Roman"/>
                <a:cs typeface="Times New Roman"/>
              </a:rPr>
              <a:t>A</a:t>
            </a:r>
            <a:r>
              <a:rPr dirty="0" sz="1450" spc="-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sile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10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</a:t>
            </a:r>
            <a:r>
              <a:rPr dirty="0" sz="1450" spc="-5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</a:t>
            </a:r>
            <a:r>
              <a:rPr dirty="0" sz="1450" spc="-10">
                <a:latin typeface="Times New Roman"/>
                <a:cs typeface="Times New Roman"/>
              </a:rPr>
              <a:t>etwee</a:t>
            </a:r>
            <a:r>
              <a:rPr dirty="0" sz="1450" spc="-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h</a:t>
            </a:r>
            <a:r>
              <a:rPr dirty="0" sz="1450" spc="-15">
                <a:latin typeface="Times New Roman"/>
                <a:cs typeface="Times New Roman"/>
              </a:rPr>
              <a:t>em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get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myself,’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Seraphina;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‘and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meanwhile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thank</a:t>
            </a:r>
            <a:r>
              <a:rPr dirty="0" sz="1450" spc="-5">
                <a:latin typeface="Times New Roman"/>
                <a:cs typeface="Times New Roman"/>
              </a:rPr>
              <a:t> you,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sure,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obliged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leave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Countess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deeply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curtseyed,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withdrew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50" spc="-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marL="2280285" marR="68580" indent="-2204720">
              <a:lnSpc>
                <a:spcPts val="1730"/>
              </a:lnSpc>
              <a:spcBef>
                <a:spcPts val="630"/>
              </a:spcBef>
            </a:pPr>
            <a:r>
              <a:rPr dirty="0" sz="1450" spc="-15" b="1">
                <a:latin typeface="Times New Roman"/>
                <a:cs typeface="Times New Roman"/>
              </a:rPr>
              <a:t>CHAPTER </a:t>
            </a:r>
            <a:r>
              <a:rPr dirty="0" sz="1450" spc="-20" b="1">
                <a:latin typeface="Times New Roman"/>
                <a:cs typeface="Times New Roman"/>
              </a:rPr>
              <a:t>XIV—RELATES </a:t>
            </a:r>
            <a:r>
              <a:rPr dirty="0" sz="1450" spc="-10" b="1">
                <a:latin typeface="Times New Roman"/>
                <a:cs typeface="Times New Roman"/>
              </a:rPr>
              <a:t>THE </a:t>
            </a:r>
            <a:r>
              <a:rPr dirty="0" sz="1450" spc="-15" b="1">
                <a:latin typeface="Times New Roman"/>
                <a:cs typeface="Times New Roman"/>
              </a:rPr>
              <a:t>CAUSE </a:t>
            </a:r>
            <a:r>
              <a:rPr dirty="0" sz="1450" spc="-10" b="1">
                <a:latin typeface="Times New Roman"/>
                <a:cs typeface="Times New Roman"/>
              </a:rPr>
              <a:t>AND </a:t>
            </a:r>
            <a:r>
              <a:rPr dirty="0" sz="1450" spc="-15" b="1">
                <a:latin typeface="Times New Roman"/>
                <a:cs typeface="Times New Roman"/>
              </a:rPr>
              <a:t>OUTBREAK </a:t>
            </a:r>
            <a:r>
              <a:rPr dirty="0" sz="1450" spc="-10" b="1">
                <a:latin typeface="Times New Roman"/>
                <a:cs typeface="Times New Roman"/>
              </a:rPr>
              <a:t>OF THE </a:t>
            </a:r>
            <a:r>
              <a:rPr dirty="0" sz="1450" spc="-35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REVOLUTION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</a:pPr>
            <a:r>
              <a:rPr dirty="0" sz="1450" spc="-10">
                <a:latin typeface="Times New Roman"/>
                <a:cs typeface="Times New Roman"/>
              </a:rPr>
              <a:t>Brave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was,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brave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intellect,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Princess,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first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alone,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clung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table</a:t>
            </a:r>
            <a:r>
              <a:rPr dirty="0" sz="1450" spc="2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support.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four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corners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universe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fallen. She had never liked </a:t>
            </a:r>
            <a:r>
              <a:rPr dirty="0" sz="1450" spc="-5">
                <a:latin typeface="Times New Roman"/>
                <a:cs typeface="Times New Roman"/>
              </a:rPr>
              <a:t>nor </a:t>
            </a:r>
            <a:r>
              <a:rPr dirty="0" sz="1450" spc="-10">
                <a:latin typeface="Times New Roman"/>
                <a:cs typeface="Times New Roman"/>
              </a:rPr>
              <a:t>trusted Gondremark completely; she had still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held it possible to find him false to friendship;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from that to finding him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devoid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all those public virtues for which she had honoured him,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mere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commonplace </a:t>
            </a:r>
            <a:r>
              <a:rPr dirty="0" sz="1450" spc="-15">
                <a:latin typeface="Times New Roman"/>
                <a:cs typeface="Times New Roman"/>
              </a:rPr>
              <a:t>intriguer, </a:t>
            </a:r>
            <a:r>
              <a:rPr dirty="0" sz="1450" spc="-10">
                <a:latin typeface="Times New Roman"/>
                <a:cs typeface="Times New Roman"/>
              </a:rPr>
              <a:t>using her for his own ends, the step was wide and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descent </a:t>
            </a:r>
            <a:r>
              <a:rPr dirty="0" sz="1450" spc="-25">
                <a:latin typeface="Times New Roman"/>
                <a:cs typeface="Times New Roman"/>
              </a:rPr>
              <a:t>giddy. </a:t>
            </a:r>
            <a:r>
              <a:rPr dirty="0" sz="1450" spc="-10">
                <a:latin typeface="Times New Roman"/>
                <a:cs typeface="Times New Roman"/>
              </a:rPr>
              <a:t>Light and darkness succeeded each other in her brain; now she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believed, and now she could </a:t>
            </a:r>
            <a:r>
              <a:rPr dirty="0" sz="1450" spc="-5">
                <a:latin typeface="Times New Roman"/>
                <a:cs typeface="Times New Roman"/>
              </a:rPr>
              <a:t>not. </a:t>
            </a:r>
            <a:r>
              <a:rPr dirty="0" sz="1450" spc="-10">
                <a:latin typeface="Times New Roman"/>
                <a:cs typeface="Times New Roman"/>
              </a:rPr>
              <a:t>She turned, blindly groping for the note. But </a:t>
            </a:r>
            <a:r>
              <a:rPr dirty="0" sz="1450" spc="-5">
                <a:latin typeface="Times New Roman"/>
                <a:cs typeface="Times New Roman"/>
              </a:rPr>
              <a:t> von </a:t>
            </a:r>
            <a:r>
              <a:rPr dirty="0" sz="1450" spc="-10">
                <a:latin typeface="Times New Roman"/>
                <a:cs typeface="Times New Roman"/>
              </a:rPr>
              <a:t>Rosen, who had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forgotten to take the warrant from the Prince, had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remembered to recover her note from the Princess: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Rosen was an old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campaigner,</a:t>
            </a:r>
            <a:r>
              <a:rPr dirty="0" sz="1450" spc="-10">
                <a:latin typeface="Times New Roman"/>
                <a:cs typeface="Times New Roman"/>
              </a:rPr>
              <a:t> whose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most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violent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emotion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aroused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rather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clouded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vigour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reason.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2449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155"/>
              </a:spcBef>
            </a:pP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 spc="-10">
                <a:latin typeface="Times New Roman"/>
                <a:cs typeface="Times New Roman"/>
              </a:rPr>
              <a:t>recalled to Seraphina the remembrance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other </a:t>
            </a:r>
            <a:r>
              <a:rPr dirty="0" sz="1450" spc="-15">
                <a:latin typeface="Times New Roman"/>
                <a:cs typeface="Times New Roman"/>
              </a:rPr>
              <a:t>letter—Otto’s. </a:t>
            </a:r>
            <a:r>
              <a:rPr dirty="0" sz="1450" spc="-10">
                <a:latin typeface="Times New Roman"/>
                <a:cs typeface="Times New Roman"/>
              </a:rPr>
              <a:t> She rose and went </a:t>
            </a:r>
            <a:r>
              <a:rPr dirty="0" sz="1450" spc="-20">
                <a:latin typeface="Times New Roman"/>
                <a:cs typeface="Times New Roman"/>
              </a:rPr>
              <a:t>speedily, </a:t>
            </a:r>
            <a:r>
              <a:rPr dirty="0" sz="1450" spc="-10">
                <a:latin typeface="Times New Roman"/>
                <a:cs typeface="Times New Roman"/>
              </a:rPr>
              <a:t>her brain still wheeling, and burst into the </a:t>
            </a:r>
            <a:r>
              <a:rPr dirty="0" sz="1450" spc="-20">
                <a:latin typeface="Times New Roman"/>
                <a:cs typeface="Times New Roman"/>
              </a:rPr>
              <a:t>Prince’s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armoury. </a:t>
            </a:r>
            <a:r>
              <a:rPr dirty="0" sz="1450" spc="-10">
                <a:latin typeface="Times New Roman"/>
                <a:cs typeface="Times New Roman"/>
              </a:rPr>
              <a:t>The old chamberlain was there in waiting; and the sight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another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face,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prying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(or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so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felt)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distress,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struck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Seraphina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into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childish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anger.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‘Go!’ she cried; and then, when the old man was already half-way to the </a:t>
            </a:r>
            <a:r>
              <a:rPr dirty="0" sz="1450" spc="-20">
                <a:latin typeface="Times New Roman"/>
                <a:cs typeface="Times New Roman"/>
              </a:rPr>
              <a:t>door,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‘Stay!’ she added. ‘As soon as Baron Gondremark arrives, let him attend 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here.’</a:t>
            </a:r>
            <a:endParaRPr sz="1450">
              <a:latin typeface="Times New Roman"/>
              <a:cs typeface="Times New Roman"/>
            </a:endParaRPr>
          </a:p>
          <a:p>
            <a:pPr marL="12700" marR="2326005">
              <a:lnSpc>
                <a:spcPts val="2300"/>
              </a:lnSpc>
              <a:spcBef>
                <a:spcPts val="114"/>
              </a:spcBef>
            </a:pPr>
            <a:r>
              <a:rPr dirty="0" sz="1450" spc="-10">
                <a:latin typeface="Times New Roman"/>
                <a:cs typeface="Times New Roman"/>
              </a:rPr>
              <a:t>‘It shall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so directed,’ said the chamberlain.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‘There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letter</a:t>
            </a:r>
            <a:r>
              <a:rPr dirty="0" sz="1450" spc="-5">
                <a:latin typeface="Times New Roman"/>
                <a:cs typeface="Times New Roman"/>
              </a:rPr>
              <a:t> 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 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began,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paused.</a:t>
            </a:r>
            <a:endParaRPr sz="1450">
              <a:latin typeface="Times New Roman"/>
              <a:cs typeface="Times New Roman"/>
            </a:endParaRPr>
          </a:p>
          <a:p>
            <a:pPr marL="12700" marR="10795">
              <a:lnSpc>
                <a:spcPts val="1730"/>
              </a:lnSpc>
              <a:spcBef>
                <a:spcPts val="465"/>
              </a:spcBef>
            </a:pPr>
            <a:r>
              <a:rPr dirty="0" sz="1450" spc="-10">
                <a:latin typeface="Times New Roman"/>
                <a:cs typeface="Times New Roman"/>
              </a:rPr>
              <a:t>‘Her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Highness,’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said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chamberlain,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‘will,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find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letter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table.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received</a:t>
            </a:r>
            <a:r>
              <a:rPr dirty="0" sz="1450" spc="-5">
                <a:latin typeface="Times New Roman"/>
                <a:cs typeface="Times New Roman"/>
              </a:rPr>
              <a:t> no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orders,</a:t>
            </a:r>
            <a:r>
              <a:rPr dirty="0" sz="1450" spc="-5">
                <a:latin typeface="Times New Roman"/>
                <a:cs typeface="Times New Roman"/>
              </a:rPr>
              <a:t> or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Highness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been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spared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trouble.’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50" spc="-10">
                <a:latin typeface="Times New Roman"/>
                <a:cs typeface="Times New Roman"/>
              </a:rPr>
              <a:t>‘No,</a:t>
            </a:r>
            <a:r>
              <a:rPr dirty="0" sz="1450" spc="-5">
                <a:latin typeface="Times New Roman"/>
                <a:cs typeface="Times New Roman"/>
              </a:rPr>
              <a:t> no,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no,’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‘I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thank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you.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desire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alone.’</a:t>
            </a:r>
            <a:endParaRPr sz="14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And then, when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was gone, she leaped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20">
                <a:latin typeface="Times New Roman"/>
                <a:cs typeface="Times New Roman"/>
              </a:rPr>
              <a:t>letter. </a:t>
            </a:r>
            <a:r>
              <a:rPr dirty="0" sz="1450" spc="-10">
                <a:latin typeface="Times New Roman"/>
                <a:cs typeface="Times New Roman"/>
              </a:rPr>
              <a:t>Her mind was still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obscured;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moon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night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clouds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wind,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reason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shone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darkened,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words</a:t>
            </a:r>
            <a:r>
              <a:rPr dirty="0" sz="1450" spc="-5">
                <a:latin typeface="Times New Roman"/>
                <a:cs typeface="Times New Roman"/>
              </a:rPr>
              <a:t> by </a:t>
            </a:r>
            <a:r>
              <a:rPr dirty="0" sz="1450" spc="-10">
                <a:latin typeface="Times New Roman"/>
                <a:cs typeface="Times New Roman"/>
              </a:rPr>
              <a:t>flashes.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‘Seraphina,’ the Prince wrote, ‘I will write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syllable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reproach.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seen 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20">
                <a:latin typeface="Times New Roman"/>
                <a:cs typeface="Times New Roman"/>
              </a:rPr>
              <a:t>order,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I go. </a:t>
            </a:r>
            <a:r>
              <a:rPr dirty="0" sz="1450" spc="-10">
                <a:latin typeface="Times New Roman"/>
                <a:cs typeface="Times New Roman"/>
              </a:rPr>
              <a:t>What else is left me?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wasted my love, and have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more. </a:t>
            </a:r>
            <a:r>
              <a:rPr dirty="0" sz="1450" spc="-60">
                <a:latin typeface="Times New Roman"/>
                <a:cs typeface="Times New Roman"/>
              </a:rPr>
              <a:t>To </a:t>
            </a:r>
            <a:r>
              <a:rPr dirty="0" sz="1450" spc="-10">
                <a:latin typeface="Times New Roman"/>
                <a:cs typeface="Times New Roman"/>
              </a:rPr>
              <a:t>say that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forgive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is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needful; at least, we are now separate for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ever; </a:t>
            </a:r>
            <a:r>
              <a:rPr dirty="0" sz="1450" spc="-5">
                <a:latin typeface="Times New Roman"/>
                <a:cs typeface="Times New Roman"/>
              </a:rPr>
              <a:t>by your </a:t>
            </a:r>
            <a:r>
              <a:rPr dirty="0" sz="1450" spc="-10">
                <a:latin typeface="Times New Roman"/>
                <a:cs typeface="Times New Roman"/>
              </a:rPr>
              <a:t>own act,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free me from my willing bondage: </a:t>
            </a:r>
            <a:r>
              <a:rPr dirty="0" sz="1450" spc="-5">
                <a:latin typeface="Times New Roman"/>
                <a:cs typeface="Times New Roman"/>
              </a:rPr>
              <a:t>I go </a:t>
            </a:r>
            <a:r>
              <a:rPr dirty="0" sz="1450" spc="-10">
                <a:latin typeface="Times New Roman"/>
                <a:cs typeface="Times New Roman"/>
              </a:rPr>
              <a:t>free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prison.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This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last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love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or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anger.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gone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out of your </a:t>
            </a:r>
            <a:r>
              <a:rPr dirty="0" sz="1450" spc="-10">
                <a:latin typeface="Times New Roman"/>
                <a:cs typeface="Times New Roman"/>
              </a:rPr>
              <a:t>life;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may breathe easy;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now rid yourself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husband who allowed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to desert him,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Prince who gave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his rights,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married lover who made it his pride to defend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absence.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How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requited him, </a:t>
            </a:r>
            <a:r>
              <a:rPr dirty="0" sz="1450" spc="-5">
                <a:latin typeface="Times New Roman"/>
                <a:cs typeface="Times New Roman"/>
              </a:rPr>
              <a:t>your </a:t>
            </a:r>
            <a:r>
              <a:rPr dirty="0" sz="1450" spc="-10">
                <a:latin typeface="Times New Roman"/>
                <a:cs typeface="Times New Roman"/>
              </a:rPr>
              <a:t>own heart more loudly tells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than my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words.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There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is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day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coming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vain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dreams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roll</a:t>
            </a:r>
            <a:r>
              <a:rPr dirty="0" sz="1450" spc="2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away</a:t>
            </a:r>
            <a:r>
              <a:rPr dirty="0" sz="1450" spc="2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clouds,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find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alone.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Then</a:t>
            </a:r>
            <a:r>
              <a:rPr dirty="0" sz="1450" spc="-5">
                <a:latin typeface="Times New Roman"/>
                <a:cs typeface="Times New Roman"/>
              </a:rPr>
              <a:t> you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will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remember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450" spc="-15">
                <a:latin typeface="Times New Roman"/>
                <a:cs typeface="Times New Roman"/>
              </a:rPr>
              <a:t>OTTO.’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630"/>
              </a:spcBef>
            </a:pPr>
            <a:r>
              <a:rPr dirty="0" sz="1450" spc="-10">
                <a:latin typeface="Times New Roman"/>
                <a:cs typeface="Times New Roman"/>
              </a:rPr>
              <a:t>She read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great horror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her mind; that </a:t>
            </a:r>
            <a:r>
              <a:rPr dirty="0" sz="1450" spc="-30">
                <a:latin typeface="Times New Roman"/>
                <a:cs typeface="Times New Roman"/>
              </a:rPr>
              <a:t>day,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which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wrote, was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come. She was alone; she had been false, she had been cruel; remorse rolled in </a:t>
            </a:r>
            <a:r>
              <a:rPr dirty="0" sz="1450" spc="-5">
                <a:latin typeface="Times New Roman"/>
                <a:cs typeface="Times New Roman"/>
              </a:rPr>
              <a:t> upon </a:t>
            </a:r>
            <a:r>
              <a:rPr dirty="0" sz="1450" spc="-10">
                <a:latin typeface="Times New Roman"/>
                <a:cs typeface="Times New Roman"/>
              </a:rPr>
              <a:t>her; and then with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more piercing note, vanity bounded </a:t>
            </a:r>
            <a:r>
              <a:rPr dirty="0" sz="1450" spc="-5">
                <a:latin typeface="Times New Roman"/>
                <a:cs typeface="Times New Roman"/>
              </a:rPr>
              <a:t>on </a:t>
            </a:r>
            <a:r>
              <a:rPr dirty="0" sz="1450" spc="-10">
                <a:latin typeface="Times New Roman"/>
                <a:cs typeface="Times New Roman"/>
              </a:rPr>
              <a:t>the stage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consciousness.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a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dupe!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helpless!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have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betrayed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herself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seeking to betray her husband! she to have lived these years </a:t>
            </a:r>
            <a:r>
              <a:rPr dirty="0" sz="1450" spc="-5">
                <a:latin typeface="Times New Roman"/>
                <a:cs typeface="Times New Roman"/>
              </a:rPr>
              <a:t>upon </a:t>
            </a:r>
            <a:r>
              <a:rPr dirty="0" sz="1450" spc="-20">
                <a:latin typeface="Times New Roman"/>
                <a:cs typeface="Times New Roman"/>
              </a:rPr>
              <a:t>flattery, 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grossly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swallowing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bolus,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clown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sharpers!</a:t>
            </a:r>
            <a:r>
              <a:rPr dirty="0" sz="1450" spc="2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she—Seraphina!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swift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mind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drank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consequences;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foresaw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3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coming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fall,</a:t>
            </a:r>
            <a:r>
              <a:rPr dirty="0" sz="1450" spc="3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public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shame;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saw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odium,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disgrace,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folly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story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flaunt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 Europe. She recalled the scandal she had so royally braved; and alas!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 had now </a:t>
            </a:r>
            <a:r>
              <a:rPr dirty="0" sz="1450" spc="-5">
                <a:latin typeface="Times New Roman"/>
                <a:cs typeface="Times New Roman"/>
              </a:rPr>
              <a:t>no </a:t>
            </a:r>
            <a:r>
              <a:rPr dirty="0" sz="1450" spc="-10">
                <a:latin typeface="Times New Roman"/>
                <a:cs typeface="Times New Roman"/>
              </a:rPr>
              <a:t>courage to confront it with. </a:t>
            </a:r>
            <a:r>
              <a:rPr dirty="0" sz="1450" spc="-60">
                <a:latin typeface="Times New Roman"/>
                <a:cs typeface="Times New Roman"/>
              </a:rPr>
              <a:t>To </a:t>
            </a:r>
            <a:r>
              <a:rPr dirty="0" sz="1450" spc="-5">
                <a:latin typeface="Times New Roman"/>
                <a:cs typeface="Times New Roman"/>
              </a:rPr>
              <a:t>be thought </a:t>
            </a:r>
            <a:r>
              <a:rPr dirty="0" sz="1450" spc="-10">
                <a:latin typeface="Times New Roman"/>
                <a:cs typeface="Times New Roman"/>
              </a:rPr>
              <a:t>the mistress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man: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perhaps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that.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.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closed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eyes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agonising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vistas.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Swift</a:t>
            </a:r>
            <a:r>
              <a:rPr dirty="0" sz="1450" spc="1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600099"/>
            <a:ext cx="5807710" cy="9318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715">
              <a:lnSpc>
                <a:spcPts val="1730"/>
              </a:lnSpc>
              <a:spcBef>
                <a:spcPts val="155"/>
              </a:spcBef>
            </a:pPr>
            <a:r>
              <a:rPr dirty="0" sz="1450" spc="-5">
                <a:latin typeface="Times New Roman"/>
                <a:cs typeface="Times New Roman"/>
              </a:rPr>
              <a:t>thought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snatched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bright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dagger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weapons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shone</a:t>
            </a:r>
            <a:r>
              <a:rPr dirty="0" sz="1450" spc="1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along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wall.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85">
                <a:latin typeface="Times New Roman"/>
                <a:cs typeface="Times New Roman"/>
              </a:rPr>
              <a:t>Ay,</a:t>
            </a:r>
            <a:r>
              <a:rPr dirty="0" sz="1450" spc="-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escape.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From that world-wide theatre </a:t>
            </a:r>
            <a:r>
              <a:rPr dirty="0" sz="1450" spc="-5">
                <a:latin typeface="Times New Roman"/>
                <a:cs typeface="Times New Roman"/>
              </a:rPr>
              <a:t>of nodding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heads and buzzing whisperers, in which she now beheld herself unpitiably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martyred,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one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door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stood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open.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cost,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through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any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stress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suffering,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 greasy laughter should </a:t>
            </a:r>
            <a:r>
              <a:rPr dirty="0" sz="1450" spc="-5">
                <a:latin typeface="Times New Roman"/>
                <a:cs typeface="Times New Roman"/>
              </a:rPr>
              <a:t>be </a:t>
            </a:r>
            <a:r>
              <a:rPr dirty="0" sz="1450" spc="-10">
                <a:latin typeface="Times New Roman"/>
                <a:cs typeface="Times New Roman"/>
              </a:rPr>
              <a:t>stifled. She closed her eyes, breathed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wordless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prayer,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pressed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weapon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bosom.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At the astonishing sharpness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prick, she gave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cry and awoke to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sense </a:t>
            </a:r>
            <a:r>
              <a:rPr dirty="0" sz="1450" spc="-5">
                <a:latin typeface="Times New Roman"/>
                <a:cs typeface="Times New Roman"/>
              </a:rPr>
              <a:t> of </a:t>
            </a:r>
            <a:r>
              <a:rPr dirty="0" sz="1450" spc="-10">
                <a:latin typeface="Times New Roman"/>
                <a:cs typeface="Times New Roman"/>
              </a:rPr>
              <a:t>undeserved escape. A little ruby spot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blood was the reward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that great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act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desperation;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the pain had braced her like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tonic, and her whole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design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suicide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had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passed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away.</a:t>
            </a:r>
            <a:endParaRPr sz="14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At the same instant regular feet drew near along the </a:t>
            </a:r>
            <a:r>
              <a:rPr dirty="0" sz="1450" spc="-20">
                <a:latin typeface="Times New Roman"/>
                <a:cs typeface="Times New Roman"/>
              </a:rPr>
              <a:t>gallery, </a:t>
            </a:r>
            <a:r>
              <a:rPr dirty="0" sz="1450" spc="-10">
                <a:latin typeface="Times New Roman"/>
                <a:cs typeface="Times New Roman"/>
              </a:rPr>
              <a:t>and she knew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tread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the big Baron, so often gladly welcome, and even now rallying 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spirits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call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battle.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concealed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dagger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folds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skirt;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 drawing her stature </a:t>
            </a:r>
            <a:r>
              <a:rPr dirty="0" sz="1450" spc="-5">
                <a:latin typeface="Times New Roman"/>
                <a:cs typeface="Times New Roman"/>
              </a:rPr>
              <a:t>up, </a:t>
            </a:r>
            <a:r>
              <a:rPr dirty="0" sz="1450" spc="-10">
                <a:latin typeface="Times New Roman"/>
                <a:cs typeface="Times New Roman"/>
              </a:rPr>
              <a:t>she stood firm-footed, radiant with </a:t>
            </a:r>
            <a:r>
              <a:rPr dirty="0" sz="1450" spc="-20">
                <a:latin typeface="Times New Roman"/>
                <a:cs typeface="Times New Roman"/>
              </a:rPr>
              <a:t>anger, </a:t>
            </a:r>
            <a:r>
              <a:rPr dirty="0" sz="1450" spc="-10">
                <a:latin typeface="Times New Roman"/>
                <a:cs typeface="Times New Roman"/>
              </a:rPr>
              <a:t>waiting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for 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foe.</a:t>
            </a:r>
            <a:endParaRPr sz="14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The Baron was announced, and entered. </a:t>
            </a:r>
            <a:r>
              <a:rPr dirty="0" sz="1450" spc="-60">
                <a:latin typeface="Times New Roman"/>
                <a:cs typeface="Times New Roman"/>
              </a:rPr>
              <a:t>To </a:t>
            </a:r>
            <a:r>
              <a:rPr dirty="0" sz="1450" spc="-10">
                <a:latin typeface="Times New Roman"/>
                <a:cs typeface="Times New Roman"/>
              </a:rPr>
              <a:t>him, Seraphina was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hated task: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like the schoolboy with his </a:t>
            </a:r>
            <a:r>
              <a:rPr dirty="0" sz="1450" spc="-25">
                <a:latin typeface="Times New Roman"/>
                <a:cs typeface="Times New Roman"/>
              </a:rPr>
              <a:t>Virgil,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had neither will </a:t>
            </a:r>
            <a:r>
              <a:rPr dirty="0" sz="1450" spc="-5">
                <a:latin typeface="Times New Roman"/>
                <a:cs typeface="Times New Roman"/>
              </a:rPr>
              <a:t>nor </a:t>
            </a:r>
            <a:r>
              <a:rPr dirty="0" sz="1450" spc="-10">
                <a:latin typeface="Times New Roman"/>
                <a:cs typeface="Times New Roman"/>
              </a:rPr>
              <a:t>leisure to remark her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beauties;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but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when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now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beheld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standing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illuminated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by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her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passion,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new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feelings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flashed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upon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him,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frank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admiration,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brief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sparkle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of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desire.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 noted both with </a:t>
            </a:r>
            <a:r>
              <a:rPr dirty="0" sz="1450" spc="-5">
                <a:latin typeface="Times New Roman"/>
                <a:cs typeface="Times New Roman"/>
              </a:rPr>
              <a:t>joy; </a:t>
            </a:r>
            <a:r>
              <a:rPr dirty="0" sz="1450" spc="-10">
                <a:latin typeface="Times New Roman"/>
                <a:cs typeface="Times New Roman"/>
              </a:rPr>
              <a:t>they were means. ‘If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have to play the </a:t>
            </a:r>
            <a:r>
              <a:rPr dirty="0" sz="1450" spc="-15">
                <a:latin typeface="Times New Roman"/>
                <a:cs typeface="Times New Roman"/>
              </a:rPr>
              <a:t>lover,’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he, for that was his constant preoccupation, ‘I believe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can </a:t>
            </a:r>
            <a:r>
              <a:rPr dirty="0" sz="1450" spc="-5">
                <a:latin typeface="Times New Roman"/>
                <a:cs typeface="Times New Roman"/>
              </a:rPr>
              <a:t>put </a:t>
            </a:r>
            <a:r>
              <a:rPr dirty="0" sz="1450" spc="-10">
                <a:latin typeface="Times New Roman"/>
                <a:cs typeface="Times New Roman"/>
              </a:rPr>
              <a:t>soul into it.’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Meanwhile,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usual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ponderous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grace,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before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lady.</a:t>
            </a:r>
            <a:endParaRPr sz="14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730"/>
              </a:lnSpc>
              <a:spcBef>
                <a:spcPts val="565"/>
              </a:spcBef>
            </a:pPr>
            <a:r>
              <a:rPr dirty="0" sz="1450" spc="-10">
                <a:latin typeface="Times New Roman"/>
                <a:cs typeface="Times New Roman"/>
              </a:rPr>
              <a:t>‘I propose,’ she said in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strange voice,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known to her till then, ‘that we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release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Prince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-5">
                <a:latin typeface="Times New Roman"/>
                <a:cs typeface="Times New Roman"/>
              </a:rPr>
              <a:t> do not </a:t>
            </a:r>
            <a:r>
              <a:rPr dirty="0" sz="1450" spc="-10">
                <a:latin typeface="Times New Roman"/>
                <a:cs typeface="Times New Roman"/>
              </a:rPr>
              <a:t>prosecute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war.’</a:t>
            </a: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730"/>
              </a:lnSpc>
              <a:spcBef>
                <a:spcPts val="575"/>
              </a:spcBef>
            </a:pPr>
            <a:r>
              <a:rPr dirty="0" sz="1450" spc="-10">
                <a:latin typeface="Times New Roman"/>
                <a:cs typeface="Times New Roman"/>
              </a:rPr>
              <a:t>‘Ah,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madam,’ </a:t>
            </a:r>
            <a:r>
              <a:rPr dirty="0" sz="1450" spc="-5">
                <a:latin typeface="Times New Roman"/>
                <a:cs typeface="Times New Roman"/>
              </a:rPr>
              <a:t>he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replied,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‘’tis</a:t>
            </a:r>
            <a:r>
              <a:rPr dirty="0" sz="1450" spc="-10">
                <a:latin typeface="Times New Roman"/>
                <a:cs typeface="Times New Roman"/>
              </a:rPr>
              <a:t> as</a:t>
            </a:r>
            <a:r>
              <a:rPr dirty="0" sz="1450" spc="-5">
                <a:latin typeface="Times New Roman"/>
                <a:cs typeface="Times New Roman"/>
              </a:rPr>
              <a:t> I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knew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</a:t>
            </a:r>
            <a:r>
              <a:rPr dirty="0" sz="1450" spc="3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be!</a:t>
            </a:r>
            <a:r>
              <a:rPr dirty="0" sz="1450" spc="34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Your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25">
                <a:latin typeface="Times New Roman"/>
                <a:cs typeface="Times New Roman"/>
              </a:rPr>
              <a:t>knew,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would wound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when we came to this distasteful </a:t>
            </a:r>
            <a:r>
              <a:rPr dirty="0" sz="1450" spc="-5">
                <a:latin typeface="Times New Roman"/>
                <a:cs typeface="Times New Roman"/>
              </a:rPr>
              <a:t>but </a:t>
            </a:r>
            <a:r>
              <a:rPr dirty="0" sz="1450" spc="-10">
                <a:latin typeface="Times New Roman"/>
                <a:cs typeface="Times New Roman"/>
              </a:rPr>
              <a:t>most necessary step.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Ah, madam, believe me,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not </a:t>
            </a:r>
            <a:r>
              <a:rPr dirty="0" sz="1450" spc="-10">
                <a:latin typeface="Times New Roman"/>
                <a:cs typeface="Times New Roman"/>
              </a:rPr>
              <a:t>unworthy to </a:t>
            </a:r>
            <a:r>
              <a:rPr dirty="0" sz="1450" spc="-5">
                <a:latin typeface="Times New Roman"/>
                <a:cs typeface="Times New Roman"/>
              </a:rPr>
              <a:t>be your </a:t>
            </a:r>
            <a:r>
              <a:rPr dirty="0" sz="1450" spc="-10">
                <a:latin typeface="Times New Roman"/>
                <a:cs typeface="Times New Roman"/>
              </a:rPr>
              <a:t>ally;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know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qualities to which </a:t>
            </a:r>
            <a:r>
              <a:rPr dirty="0" sz="1450" spc="-5">
                <a:latin typeface="Times New Roman"/>
                <a:cs typeface="Times New Roman"/>
              </a:rPr>
              <a:t>I </a:t>
            </a:r>
            <a:r>
              <a:rPr dirty="0" sz="1450" spc="-10">
                <a:latin typeface="Times New Roman"/>
                <a:cs typeface="Times New Roman"/>
              </a:rPr>
              <a:t>am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5">
                <a:latin typeface="Times New Roman"/>
                <a:cs typeface="Times New Roman"/>
              </a:rPr>
              <a:t>stranger, </a:t>
            </a:r>
            <a:r>
              <a:rPr dirty="0" sz="1450" spc="-10">
                <a:latin typeface="Times New Roman"/>
                <a:cs typeface="Times New Roman"/>
              </a:rPr>
              <a:t>and count them the best weapons in the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armoury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our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alliance:—the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girl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queen—pity,</a:t>
            </a:r>
            <a:r>
              <a:rPr dirty="0" sz="1450" spc="-10">
                <a:latin typeface="Times New Roman"/>
                <a:cs typeface="Times New Roman"/>
              </a:rPr>
              <a:t> love,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tenderness,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laughter;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smile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that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reward.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can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only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command;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am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the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frowner.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But </a:t>
            </a:r>
            <a:r>
              <a:rPr dirty="0" sz="1450" spc="-5">
                <a:latin typeface="Times New Roman"/>
                <a:cs typeface="Times New Roman"/>
              </a:rPr>
              <a:t>you! </a:t>
            </a:r>
            <a:r>
              <a:rPr dirty="0" sz="1450" spc="-10">
                <a:latin typeface="Times New Roman"/>
                <a:cs typeface="Times New Roman"/>
              </a:rPr>
              <a:t>And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have the fortitude to command these comely weaknesses,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tread them down at the call </a:t>
            </a:r>
            <a:r>
              <a:rPr dirty="0" sz="1450" spc="-5">
                <a:latin typeface="Times New Roman"/>
                <a:cs typeface="Times New Roman"/>
              </a:rPr>
              <a:t>of </a:t>
            </a:r>
            <a:r>
              <a:rPr dirty="0" sz="1450" spc="-10">
                <a:latin typeface="Times New Roman"/>
                <a:cs typeface="Times New Roman"/>
              </a:rPr>
              <a:t>reason. How often have </a:t>
            </a:r>
            <a:r>
              <a:rPr dirty="0" sz="1450" spc="-5">
                <a:latin typeface="Times New Roman"/>
                <a:cs typeface="Times New Roman"/>
              </a:rPr>
              <a:t>I not </a:t>
            </a:r>
            <a:r>
              <a:rPr dirty="0" sz="1450" spc="-10">
                <a:latin typeface="Times New Roman"/>
                <a:cs typeface="Times New Roman"/>
              </a:rPr>
              <a:t>admired it even to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yourself! </a:t>
            </a:r>
            <a:r>
              <a:rPr dirty="0" sz="1450" spc="-85">
                <a:latin typeface="Times New Roman"/>
                <a:cs typeface="Times New Roman"/>
              </a:rPr>
              <a:t>Ay,</a:t>
            </a:r>
            <a:r>
              <a:rPr dirty="0" sz="1450" spc="-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even to yourself,’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added </a:t>
            </a:r>
            <a:r>
              <a:rPr dirty="0" sz="1450" spc="-20">
                <a:latin typeface="Times New Roman"/>
                <a:cs typeface="Times New Roman"/>
              </a:rPr>
              <a:t>tenderly,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dwelling, it seemed, in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memory</a:t>
            </a:r>
            <a:r>
              <a:rPr dirty="0" sz="1450" spc="-5">
                <a:latin typeface="Times New Roman"/>
                <a:cs typeface="Times New Roman"/>
              </a:rPr>
              <a:t> on </a:t>
            </a:r>
            <a:r>
              <a:rPr dirty="0" sz="1450" spc="-10">
                <a:latin typeface="Times New Roman"/>
                <a:cs typeface="Times New Roman"/>
              </a:rPr>
              <a:t>hours</a:t>
            </a:r>
            <a:r>
              <a:rPr dirty="0" sz="1450" spc="-5">
                <a:latin typeface="Times New Roman"/>
                <a:cs typeface="Times New Roman"/>
              </a:rPr>
              <a:t> of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more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private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admiration.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‘But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now,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madam—’</a:t>
            </a:r>
            <a:endParaRPr sz="14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730"/>
              </a:lnSpc>
              <a:spcBef>
                <a:spcPts val="560"/>
              </a:spcBef>
            </a:pPr>
            <a:r>
              <a:rPr dirty="0" sz="1450" spc="-10">
                <a:latin typeface="Times New Roman"/>
                <a:cs typeface="Times New Roman"/>
              </a:rPr>
              <a:t>‘But </a:t>
            </a:r>
            <a:r>
              <a:rPr dirty="0" sz="1450" spc="-30">
                <a:latin typeface="Times New Roman"/>
                <a:cs typeface="Times New Roman"/>
              </a:rPr>
              <a:t>now, </a:t>
            </a:r>
            <a:r>
              <a:rPr dirty="0" sz="1450" spc="-10">
                <a:latin typeface="Times New Roman"/>
                <a:cs typeface="Times New Roman"/>
              </a:rPr>
              <a:t>Herr </a:t>
            </a:r>
            <a:r>
              <a:rPr dirty="0" sz="1450" spc="-5">
                <a:latin typeface="Times New Roman"/>
                <a:cs typeface="Times New Roman"/>
              </a:rPr>
              <a:t>von </a:t>
            </a:r>
            <a:r>
              <a:rPr dirty="0" sz="1450" spc="-10">
                <a:latin typeface="Times New Roman"/>
                <a:cs typeface="Times New Roman"/>
              </a:rPr>
              <a:t>Gondremark, the time for these declarations has </a:t>
            </a:r>
            <a:r>
              <a:rPr dirty="0" sz="1450" spc="-5">
                <a:latin typeface="Times New Roman"/>
                <a:cs typeface="Times New Roman"/>
              </a:rPr>
              <a:t>gone </a:t>
            </a:r>
            <a:r>
              <a:rPr dirty="0" sz="1450" spc="-30">
                <a:latin typeface="Times New Roman"/>
                <a:cs typeface="Times New Roman"/>
              </a:rPr>
              <a:t>by,’ 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she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cried.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‘Are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true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me?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are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false?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your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answer: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it is</a:t>
            </a:r>
            <a:r>
              <a:rPr dirty="0" sz="1450" spc="-5">
                <a:latin typeface="Times New Roman"/>
                <a:cs typeface="Times New Roman"/>
              </a:rPr>
              <a:t> your </a:t>
            </a:r>
            <a:r>
              <a:rPr dirty="0" sz="1450" spc="-10">
                <a:latin typeface="Times New Roman"/>
                <a:cs typeface="Times New Roman"/>
              </a:rPr>
              <a:t>heart</a:t>
            </a:r>
            <a:r>
              <a:rPr dirty="0" sz="1450" spc="-5">
                <a:latin typeface="Times New Roman"/>
                <a:cs typeface="Times New Roman"/>
              </a:rPr>
              <a:t> I </a:t>
            </a:r>
            <a:r>
              <a:rPr dirty="0" sz="1450" spc="-10">
                <a:latin typeface="Times New Roman"/>
                <a:cs typeface="Times New Roman"/>
              </a:rPr>
              <a:t>want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know.’</a:t>
            </a:r>
            <a:endParaRPr sz="14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730"/>
              </a:lnSpc>
              <a:spcBef>
                <a:spcPts val="570"/>
              </a:spcBef>
            </a:pPr>
            <a:r>
              <a:rPr dirty="0" sz="1450" spc="-10">
                <a:latin typeface="Times New Roman"/>
                <a:cs typeface="Times New Roman"/>
              </a:rPr>
              <a:t>‘It has come,’ </a:t>
            </a:r>
            <a:r>
              <a:rPr dirty="0" sz="1450" spc="-5">
                <a:latin typeface="Times New Roman"/>
                <a:cs typeface="Times New Roman"/>
              </a:rPr>
              <a:t>thought </a:t>
            </a:r>
            <a:r>
              <a:rPr dirty="0" sz="1450" spc="-10">
                <a:latin typeface="Times New Roman"/>
                <a:cs typeface="Times New Roman"/>
              </a:rPr>
              <a:t>Gondremark. </a:t>
            </a:r>
            <a:r>
              <a:rPr dirty="0" sz="1450" spc="-40">
                <a:latin typeface="Times New Roman"/>
                <a:cs typeface="Times New Roman"/>
              </a:rPr>
              <a:t>‘You, </a:t>
            </a:r>
            <a:r>
              <a:rPr dirty="0" sz="1450" spc="-10">
                <a:latin typeface="Times New Roman"/>
                <a:cs typeface="Times New Roman"/>
              </a:rPr>
              <a:t>madam!’ </a:t>
            </a:r>
            <a:r>
              <a:rPr dirty="0" sz="1450" spc="-5">
                <a:latin typeface="Times New Roman"/>
                <a:cs typeface="Times New Roman"/>
              </a:rPr>
              <a:t>he </a:t>
            </a:r>
            <a:r>
              <a:rPr dirty="0" sz="1450" spc="-10">
                <a:latin typeface="Times New Roman"/>
                <a:cs typeface="Times New Roman"/>
              </a:rPr>
              <a:t>cried, starting back—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with </a:t>
            </a:r>
            <a:r>
              <a:rPr dirty="0" sz="1450" spc="-20">
                <a:latin typeface="Times New Roman"/>
                <a:cs typeface="Times New Roman"/>
              </a:rPr>
              <a:t>fear,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would have said, and yet </a:t>
            </a:r>
            <a:r>
              <a:rPr dirty="0" sz="1450" spc="-5">
                <a:latin typeface="Times New Roman"/>
                <a:cs typeface="Times New Roman"/>
              </a:rPr>
              <a:t>a </a:t>
            </a:r>
            <a:r>
              <a:rPr dirty="0" sz="1450" spc="-10">
                <a:latin typeface="Times New Roman"/>
                <a:cs typeface="Times New Roman"/>
              </a:rPr>
              <a:t>timid </a:t>
            </a:r>
            <a:r>
              <a:rPr dirty="0" sz="1450" spc="-30">
                <a:latin typeface="Times New Roman"/>
                <a:cs typeface="Times New Roman"/>
              </a:rPr>
              <a:t>joy. </a:t>
            </a:r>
            <a:r>
              <a:rPr dirty="0" sz="1450" spc="-40">
                <a:latin typeface="Times New Roman"/>
                <a:cs typeface="Times New Roman"/>
              </a:rPr>
              <a:t>‘You! </a:t>
            </a:r>
            <a:r>
              <a:rPr dirty="0" sz="1450" spc="-10">
                <a:latin typeface="Times New Roman"/>
                <a:cs typeface="Times New Roman"/>
              </a:rPr>
              <a:t>yourself, </a:t>
            </a:r>
            <a:r>
              <a:rPr dirty="0" sz="1450" spc="-5">
                <a:latin typeface="Times New Roman"/>
                <a:cs typeface="Times New Roman"/>
              </a:rPr>
              <a:t>you </a:t>
            </a:r>
            <a:r>
              <a:rPr dirty="0" sz="1450" spc="-10">
                <a:latin typeface="Times New Roman"/>
                <a:cs typeface="Times New Roman"/>
              </a:rPr>
              <a:t>bid me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look into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my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heart?’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Robert Louis Stevenson</dc:creator>
  <cp:keywords>Robert, Louis, Stevenson</cp:keywords>
  <dc:title>Prince Otto, a Romance</dc:title>
  <dcterms:created xsi:type="dcterms:W3CDTF">2021-02-04T16:52:55Z</dcterms:created>
  <dcterms:modified xsi:type="dcterms:W3CDTF">2021-02-04T16:52:55Z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2014-10-19T00:00:00Z</vt:filetime>
  </property>
  <property fmtid="{D5CDD505-2E9C-101B-9397-08002B2CF9AE}" pid="3" name="Creator">
    <vt:lpwstr>calibre 2.2.0 [http://calibre-ebook.com]</vt:lpwstr>
  </property>
  <property fmtid="{D5CDD505-2E9C-101B-9397-08002B2CF9AE}" pid="4" name="LastSaved">
    <vt:filetime>2014-10-19T00:00:00Z</vt:filetime>
  </property>
</Properties>
</file>